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9144000"/>
  <p:notesSz cx="6858000" cy="9144000"/>
  <p:embeddedFontLst>
    <p:embeddedFont>
      <p:font typeface="Press Start 2P"/>
      <p:regular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PressStart2P-regular.fntdata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Shape 4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Shape 13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Shape 5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Shape 99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Shape 112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Aina ensimmäinen dia - LUT logo" showMasterSp="0">
  <p:cSld name="Aina ensimmäinen dia - LUT logo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Shape 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320089" y="2460590"/>
            <a:ext cx="6503822" cy="19368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ihreä otsikko, teksti listana">
  <p:cSld name="Vihreä otsikko, teksti listana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611560" y="1600202"/>
            <a:ext cx="7787208" cy="394103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0D520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0D520"/>
              </a:buClr>
              <a:buSzPts val="1800"/>
              <a:buFont typeface="Arial"/>
              <a:buChar char="−"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0D52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0D520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0D520"/>
              </a:buClr>
              <a:buSzPts val="1800"/>
              <a:buFont typeface="Arial"/>
              <a:buChar char="−"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x="611560" y="274639"/>
            <a:ext cx="727280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D520"/>
              </a:buClr>
              <a:buSzPts val="1400"/>
              <a:buFont typeface="Arial"/>
              <a:buNone/>
              <a:defRPr b="1" i="0" sz="2800" u="none" cap="none" strike="noStrike">
                <a:solidFill>
                  <a:srgbClr val="40D52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09632" y="6309320"/>
            <a:ext cx="6268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" name="Shape 28"/>
          <p:cNvSpPr txBox="1"/>
          <p:nvPr>
            <p:ph idx="10" type="dt"/>
          </p:nvPr>
        </p:nvSpPr>
        <p:spPr>
          <a:xfrm>
            <a:off x="615752" y="6300854"/>
            <a:ext cx="14401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1" type="ftr"/>
          </p:nvPr>
        </p:nvSpPr>
        <p:spPr>
          <a:xfrm>
            <a:off x="2195736" y="6300854"/>
            <a:ext cx="27363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457200" y="9144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D520"/>
              </a:buClr>
              <a:buSzPts val="1400"/>
              <a:buFont typeface="Arial"/>
              <a:buNone/>
              <a:defRPr b="1" i="0" sz="2800" u="none" cap="none" strike="noStrike">
                <a:solidFill>
                  <a:srgbClr val="40D52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611560" y="1600201"/>
            <a:ext cx="7848872" cy="43490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937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D520"/>
              </a:buClr>
              <a:buSzPts val="2600"/>
              <a:buFont typeface="Arial"/>
              <a:buChar char="•"/>
              <a:defRPr b="0" i="0" sz="20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9718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D520"/>
              </a:buClr>
              <a:buSzPts val="1080"/>
              <a:buFont typeface="Courier New"/>
              <a:buChar char="o"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0D520"/>
              </a:buClr>
              <a:buSzPts val="1800"/>
              <a:buFont typeface="Arial"/>
              <a:buChar char="•"/>
              <a:defRPr b="0" i="0" sz="20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0D520"/>
              </a:buClr>
              <a:buSzPts val="1800"/>
              <a:buFont typeface="Noto Sans Symbols"/>
              <a:buChar char="▪"/>
              <a:defRPr b="0" i="0" sz="20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0D520"/>
              </a:buClr>
              <a:buSzPts val="1800"/>
              <a:buFont typeface="Arial"/>
              <a:buChar char="−"/>
              <a:defRPr b="0" i="0" sz="20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615752" y="6300854"/>
            <a:ext cx="14401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2195736" y="6300854"/>
            <a:ext cx="27363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09632" y="6309320"/>
            <a:ext cx="6268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611560" y="274639"/>
            <a:ext cx="727280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D520"/>
              </a:buClr>
              <a:buSzPts val="1400"/>
              <a:buFont typeface="Arial"/>
              <a:buNone/>
              <a:defRPr b="1" i="0" sz="2800" u="none" cap="none" strike="noStrike">
                <a:solidFill>
                  <a:srgbClr val="40D52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38" name="Shape 38"/>
          <p:cNvSpPr txBox="1"/>
          <p:nvPr>
            <p:ph idx="10" type="dt"/>
          </p:nvPr>
        </p:nvSpPr>
        <p:spPr>
          <a:xfrm>
            <a:off x="615752" y="6300854"/>
            <a:ext cx="14401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1" type="ftr"/>
          </p:nvPr>
        </p:nvSpPr>
        <p:spPr>
          <a:xfrm>
            <a:off x="2195736" y="6300854"/>
            <a:ext cx="27363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09632" y="6309320"/>
            <a:ext cx="6268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1A1A1A"/>
            </a:gs>
            <a:gs pos="27000">
              <a:srgbClr val="1A1A1A"/>
            </a:gs>
            <a:gs pos="77000">
              <a:schemeClr val="dk1"/>
            </a:gs>
            <a:gs pos="100000">
              <a:schemeClr val="dk1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6125765"/>
            <a:ext cx="9144000" cy="739147"/>
          </a:xfrm>
          <a:prstGeom prst="rect">
            <a:avLst/>
          </a:prstGeom>
          <a:solidFill>
            <a:srgbClr val="1A1A1A"/>
          </a:solidFill>
          <a:ln>
            <a:noFill/>
          </a:ln>
          <a:effectLst>
            <a:outerShdw blurRad="40000" rotWithShape="0" dir="5400000" dist="23000">
              <a:srgbClr val="000000">
                <a:alpha val="34509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" name="Shape 11"/>
          <p:cNvGrpSpPr/>
          <p:nvPr/>
        </p:nvGrpSpPr>
        <p:grpSpPr>
          <a:xfrm>
            <a:off x="6206040" y="5994231"/>
            <a:ext cx="2520280" cy="367894"/>
            <a:chOff x="6212832" y="4403700"/>
            <a:chExt cx="2520280" cy="367894"/>
          </a:xfrm>
        </p:grpSpPr>
        <p:sp>
          <p:nvSpPr>
            <p:cNvPr id="12" name="Shape 12"/>
            <p:cNvSpPr/>
            <p:nvPr/>
          </p:nvSpPr>
          <p:spPr>
            <a:xfrm>
              <a:off x="6212832" y="4403700"/>
              <a:ext cx="2520280" cy="367894"/>
            </a:xfrm>
            <a:prstGeom prst="rect">
              <a:avLst/>
            </a:prstGeom>
            <a:solidFill>
              <a:srgbClr val="40D5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3" name="Shape 13"/>
            <p:cNvPicPr preferRelativeResize="0"/>
            <p:nvPr/>
          </p:nvPicPr>
          <p:blipFill rotWithShape="1">
            <a:blip r:embed="rId1">
              <a:alphaModFix/>
            </a:blip>
            <a:srcRect b="0" l="0" r="0" t="0"/>
            <a:stretch/>
          </p:blipFill>
          <p:spPr>
            <a:xfrm>
              <a:off x="6354356" y="4551928"/>
              <a:ext cx="2237232" cy="9144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4" name="Shape 14"/>
          <p:cNvGrpSpPr/>
          <p:nvPr/>
        </p:nvGrpSpPr>
        <p:grpSpPr>
          <a:xfrm>
            <a:off x="7928818" y="0"/>
            <a:ext cx="792088" cy="1255176"/>
            <a:chOff x="7928818" y="0"/>
            <a:chExt cx="792088" cy="1255176"/>
          </a:xfrm>
        </p:grpSpPr>
        <p:sp>
          <p:nvSpPr>
            <p:cNvPr id="15" name="Shape 15"/>
            <p:cNvSpPr/>
            <p:nvPr/>
          </p:nvSpPr>
          <p:spPr>
            <a:xfrm>
              <a:off x="7928818" y="0"/>
              <a:ext cx="792088" cy="1255176"/>
            </a:xfrm>
            <a:prstGeom prst="rect">
              <a:avLst/>
            </a:prstGeom>
            <a:solidFill>
              <a:srgbClr val="0C0C0C">
                <a:alpha val="3254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LUT Logo symbol 200px.png" id="16" name="Shape 16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8155426" y="528746"/>
              <a:ext cx="358500" cy="46558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Shape 17"/>
          <p:cNvSpPr txBox="1"/>
          <p:nvPr>
            <p:ph type="title"/>
          </p:nvPr>
        </p:nvSpPr>
        <p:spPr>
          <a:xfrm>
            <a:off x="611560" y="274639"/>
            <a:ext cx="727280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D520"/>
              </a:buClr>
              <a:buSzPts val="1400"/>
              <a:buFont typeface="Arial"/>
              <a:buNone/>
              <a:defRPr b="1" i="0" sz="2800" u="none" cap="none" strike="noStrike">
                <a:solidFill>
                  <a:srgbClr val="40D52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611560" y="1600201"/>
            <a:ext cx="7848872" cy="43490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0D520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0D520"/>
              </a:buClr>
              <a:buSzPts val="1800"/>
              <a:buFont typeface="Arial"/>
              <a:buChar char="−"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0D52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0D520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0D520"/>
              </a:buClr>
              <a:buSzPts val="1800"/>
              <a:buFont typeface="Arial"/>
              <a:buChar char="−"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615752" y="6300854"/>
            <a:ext cx="14401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2195736" y="6300854"/>
            <a:ext cx="27363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409632" y="6309320"/>
            <a:ext cx="6268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</p:sldLayoutIdLst>
  <p:transition spd="slow"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youtube.com/watch?v=HEUZSvr2sZE" TargetMode="External"/><Relationship Id="rId4" Type="http://schemas.openxmlformats.org/officeDocument/2006/relationships/hyperlink" Target="https://juho.space/hackerman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Shape 4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60" y="0"/>
            <a:ext cx="910822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Shape 46"/>
          <p:cNvSpPr txBox="1"/>
          <p:nvPr/>
        </p:nvSpPr>
        <p:spPr>
          <a:xfrm>
            <a:off x="179512" y="5991390"/>
            <a:ext cx="684076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40D5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Shape 47"/>
          <p:cNvSpPr txBox="1"/>
          <p:nvPr/>
        </p:nvSpPr>
        <p:spPr>
          <a:xfrm>
            <a:off x="1950" y="5047625"/>
            <a:ext cx="9108300" cy="181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D520"/>
              </a:buClr>
              <a:buSzPts val="3200"/>
              <a:buFont typeface="Arial"/>
              <a:buNone/>
            </a:pPr>
            <a:r>
              <a:rPr lang="en-US" sz="1800">
                <a:solidFill>
                  <a:srgbClr val="40D520"/>
                </a:solidFill>
                <a:latin typeface="Courier New"/>
                <a:ea typeface="Courier New"/>
                <a:cs typeface="Courier New"/>
                <a:sym typeface="Courier New"/>
              </a:rPr>
              <a:t>Niclas Lamponen 0455946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D520"/>
              </a:buClr>
              <a:buSzPts val="3200"/>
              <a:buFont typeface="Arial"/>
              <a:buNone/>
            </a:pPr>
            <a:r>
              <a:rPr lang="en-US" sz="1800">
                <a:solidFill>
                  <a:srgbClr val="40D520"/>
                </a:solidFill>
                <a:latin typeface="Courier New"/>
                <a:ea typeface="Courier New"/>
                <a:cs typeface="Courier New"/>
                <a:sym typeface="Courier New"/>
              </a:rPr>
              <a:t>Juho Heiskanen 0509685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D520"/>
              </a:buClr>
              <a:buSzPts val="3200"/>
              <a:buFont typeface="Arial"/>
              <a:buNone/>
            </a:pPr>
            <a:r>
              <a:rPr lang="en-US" sz="1800">
                <a:solidFill>
                  <a:srgbClr val="40D520"/>
                </a:solidFill>
                <a:latin typeface="Courier New"/>
                <a:ea typeface="Courier New"/>
                <a:cs typeface="Courier New"/>
                <a:sym typeface="Courier New"/>
              </a:rPr>
              <a:t>Frans Paasonen 0507739</a:t>
            </a:r>
            <a:endParaRPr sz="1800">
              <a:solidFill>
                <a:srgbClr val="40D52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D520"/>
              </a:buClr>
              <a:buSzPts val="3200"/>
              <a:buFont typeface="Arial"/>
              <a:buNone/>
            </a:pPr>
            <a:r>
              <a:rPr lang="en-US" sz="1800">
                <a:solidFill>
                  <a:srgbClr val="40D520"/>
                </a:solidFill>
                <a:latin typeface="Courier New"/>
                <a:ea typeface="Courier New"/>
                <a:cs typeface="Courier New"/>
                <a:sym typeface="Courier New"/>
              </a:rPr>
              <a:t>Mikko Jutila AAMUJA!</a:t>
            </a:r>
            <a:endParaRPr sz="1800">
              <a:solidFill>
                <a:srgbClr val="40D52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D520"/>
              </a:buClr>
              <a:buSzPts val="3200"/>
              <a:buFont typeface="Arial"/>
              <a:buNone/>
            </a:pPr>
            <a:r>
              <a:rPr lang="en-US" sz="1800">
                <a:solidFill>
                  <a:srgbClr val="40D520"/>
                </a:solidFill>
                <a:latin typeface="Courier New"/>
                <a:ea typeface="Courier New"/>
                <a:cs typeface="Courier New"/>
                <a:sym typeface="Courier New"/>
              </a:rPr>
              <a:t>Osku Grönberg 0403024</a:t>
            </a:r>
            <a:endParaRPr sz="1800">
              <a:solidFill>
                <a:srgbClr val="40D52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D520"/>
              </a:buClr>
              <a:buSzPts val="3200"/>
              <a:buFont typeface="Arial"/>
              <a:buNone/>
            </a:pPr>
            <a:r>
              <a:rPr lang="en-US" sz="1800">
                <a:solidFill>
                  <a:srgbClr val="40D520"/>
                </a:solidFill>
                <a:latin typeface="Courier New"/>
                <a:ea typeface="Courier New"/>
                <a:cs typeface="Courier New"/>
                <a:sym typeface="Courier New"/>
              </a:rPr>
              <a:t>Andrey Aleksandrov 0447608</a:t>
            </a:r>
            <a:endParaRPr sz="1800">
              <a:solidFill>
                <a:srgbClr val="40D52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8" name="Shape 48"/>
          <p:cNvSpPr txBox="1"/>
          <p:nvPr/>
        </p:nvSpPr>
        <p:spPr>
          <a:xfrm>
            <a:off x="852225" y="267550"/>
            <a:ext cx="8012400" cy="242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D520"/>
              </a:buClr>
              <a:buSzPts val="3600"/>
              <a:buFont typeface="Arial"/>
              <a:buNone/>
            </a:pPr>
            <a:r>
              <a:rPr b="1" lang="en-US" sz="7200">
                <a:solidFill>
                  <a:srgbClr val="40D520"/>
                </a:solidFill>
                <a:latin typeface="Courier New"/>
                <a:ea typeface="Courier New"/>
                <a:cs typeface="Courier New"/>
                <a:sym typeface="Courier New"/>
              </a:rPr>
              <a:t>H4ck3r_/\/\aN</a:t>
            </a:r>
            <a:endParaRPr b="1" i="0" sz="7200" u="none" cap="none" strike="noStrike">
              <a:solidFill>
                <a:srgbClr val="40D52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430550" y="392400"/>
            <a:ext cx="6650400" cy="6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D520"/>
              </a:buClr>
              <a:buSzPts val="1400"/>
              <a:buFont typeface="Arial"/>
              <a:buNone/>
            </a:pPr>
            <a:r>
              <a:rPr lang="en-US">
                <a:latin typeface="Press Start 2P"/>
                <a:ea typeface="Press Start 2P"/>
                <a:cs typeface="Press Start 2P"/>
                <a:sym typeface="Press Start 2P"/>
              </a:rPr>
              <a:t>Future of our game</a:t>
            </a:r>
            <a:endParaRPr i="0" sz="2800" u="none" cap="none" strike="noStrike">
              <a:solidFill>
                <a:srgbClr val="40D520"/>
              </a:solidFill>
              <a:latin typeface="Press Start 2P"/>
              <a:ea typeface="Press Start 2P"/>
              <a:cs typeface="Press Start 2P"/>
              <a:sym typeface="Press Start 2P"/>
            </a:endParaRP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430550" y="1353675"/>
            <a:ext cx="8606100" cy="39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D520"/>
              </a:buClr>
              <a:buSzPts val="2990"/>
              <a:buFont typeface="Arial"/>
              <a:buNone/>
            </a:pPr>
            <a:r>
              <a:rPr lang="en-US" sz="1800">
                <a:latin typeface="Press Start 2P"/>
                <a:ea typeface="Press Start 2P"/>
                <a:cs typeface="Press Start 2P"/>
                <a:sym typeface="Press Start 2P"/>
              </a:rPr>
              <a:t>Since we have decided the game won’t be drastically improved further, there are no future goals. </a:t>
            </a:r>
            <a:endParaRPr sz="1800">
              <a:latin typeface="Press Start 2P"/>
              <a:ea typeface="Press Start 2P"/>
              <a:cs typeface="Press Start 2P"/>
              <a:sym typeface="Press Start 2P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D520"/>
              </a:buClr>
              <a:buSzPts val="2990"/>
              <a:buFont typeface="Arial"/>
              <a:buNone/>
            </a:pPr>
            <a:r>
              <a:t/>
            </a:r>
            <a:endParaRPr sz="1800">
              <a:latin typeface="Press Start 2P"/>
              <a:ea typeface="Press Start 2P"/>
              <a:cs typeface="Press Start 2P"/>
              <a:sym typeface="Press Start 2P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D520"/>
              </a:buClr>
              <a:buSzPts val="2990"/>
              <a:buFont typeface="Arial"/>
              <a:buNone/>
            </a:pPr>
            <a:r>
              <a:rPr lang="en-US" sz="1800">
                <a:latin typeface="Press Start 2P"/>
                <a:ea typeface="Press Start 2P"/>
                <a:cs typeface="Press Start 2P"/>
                <a:sym typeface="Press Start 2P"/>
              </a:rPr>
              <a:t>We will make adjustments to the sound effects. Implement game victory screen.</a:t>
            </a:r>
            <a:endParaRPr sz="1800">
              <a:latin typeface="Press Start 2P"/>
              <a:ea typeface="Press Start 2P"/>
              <a:cs typeface="Press Start 2P"/>
              <a:sym typeface="Press Start 2P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445900" y="265750"/>
            <a:ext cx="75633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D520"/>
              </a:buClr>
              <a:buSzPts val="1400"/>
              <a:buFont typeface="Arial"/>
              <a:buNone/>
            </a:pPr>
            <a:r>
              <a:rPr lang="en-US"/>
              <a:t>PRIMARY POINTS OF THE PRESENTATION</a:t>
            </a:r>
            <a:endParaRPr b="1" i="0" sz="2800" u="none" cap="none" strike="noStrike">
              <a:solidFill>
                <a:srgbClr val="40D5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4" name="Shape 54"/>
          <p:cNvGrpSpPr/>
          <p:nvPr/>
        </p:nvGrpSpPr>
        <p:grpSpPr>
          <a:xfrm>
            <a:off x="909175" y="1219499"/>
            <a:ext cx="6840759" cy="4239829"/>
            <a:chOff x="0" y="792"/>
            <a:chExt cx="6840759" cy="4239829"/>
          </a:xfrm>
        </p:grpSpPr>
        <p:sp>
          <p:nvSpPr>
            <p:cNvPr id="55" name="Shape 55"/>
            <p:cNvSpPr/>
            <p:nvPr/>
          </p:nvSpPr>
          <p:spPr>
            <a:xfrm>
              <a:off x="2737639" y="792"/>
              <a:ext cx="4096443" cy="1095550"/>
            </a:xfrm>
            <a:prstGeom prst="rightArrow">
              <a:avLst>
                <a:gd fmla="val 75000" name="adj1"/>
                <a:gd fmla="val 50000" name="adj2"/>
              </a:avLst>
            </a:prstGeom>
            <a:solidFill>
              <a:srgbClr val="CDEFCB">
                <a:alpha val="89803"/>
              </a:srgbClr>
            </a:solidFill>
            <a:ln cap="flat" cmpd="sng" w="25400">
              <a:solidFill>
                <a:srgbClr val="CDEFCB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 txBox="1"/>
            <p:nvPr/>
          </p:nvSpPr>
          <p:spPr>
            <a:xfrm>
              <a:off x="2737639" y="137736"/>
              <a:ext cx="3685612" cy="8216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1425" lIns="11425" spcFirstLastPara="1" rIns="11425" wrap="square" tIns="11425">
              <a:noAutofit/>
            </a:bodyPr>
            <a:lstStyle/>
            <a:p>
              <a:pPr indent="-171450" lvl="1" marL="171450" marR="0" rtl="0" algn="l">
                <a:lnSpc>
                  <a:spcPct val="90000"/>
                </a:lnSpc>
                <a:spcBef>
                  <a:spcPts val="27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Char char="•"/>
              </a:pPr>
              <a:r>
                <a:rPr lang="en-US" sz="1800"/>
                <a:t>We are hackers ourselves so we can relate to the protagonist's job</a:t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Shape 57"/>
            <p:cNvSpPr/>
            <p:nvPr/>
          </p:nvSpPr>
          <p:spPr>
            <a:xfrm>
              <a:off x="6677" y="163360"/>
              <a:ext cx="2730962" cy="770413"/>
            </a:xfrm>
            <a:prstGeom prst="roundRect">
              <a:avLst>
                <a:gd fmla="val 16667" name="adj"/>
              </a:avLst>
            </a:prstGeom>
            <a:solidFill>
              <a:srgbClr val="40D41E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Shape 58"/>
            <p:cNvSpPr txBox="1"/>
            <p:nvPr/>
          </p:nvSpPr>
          <p:spPr>
            <a:xfrm>
              <a:off x="44285" y="200968"/>
              <a:ext cx="2655746" cy="6951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0475" lIns="140950" spcFirstLastPara="1" rIns="140950" wrap="square" tIns="704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700"/>
                <a:buFont typeface="Arial"/>
                <a:buNone/>
              </a:pPr>
              <a:r>
                <a:rPr b="0" i="0" lang="en-US" sz="37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WHY</a:t>
              </a:r>
              <a:endParaRPr b="0" i="0" sz="3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Shape 59"/>
            <p:cNvSpPr/>
            <p:nvPr/>
          </p:nvSpPr>
          <p:spPr>
            <a:xfrm>
              <a:off x="2736972" y="1173383"/>
              <a:ext cx="4100447" cy="1165103"/>
            </a:xfrm>
            <a:prstGeom prst="rightArrow">
              <a:avLst>
                <a:gd fmla="val 75000" name="adj1"/>
                <a:gd fmla="val 50000" name="adj2"/>
              </a:avLst>
            </a:prstGeom>
            <a:solidFill>
              <a:srgbClr val="CDEFCB">
                <a:alpha val="89803"/>
              </a:srgbClr>
            </a:solidFill>
            <a:ln cap="flat" cmpd="sng" w="25400">
              <a:solidFill>
                <a:srgbClr val="CDEFCB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Shape 60"/>
            <p:cNvSpPr txBox="1"/>
            <p:nvPr/>
          </p:nvSpPr>
          <p:spPr>
            <a:xfrm>
              <a:off x="2736972" y="1319021"/>
              <a:ext cx="3663533" cy="8738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0775" lIns="10775" spcFirstLastPara="1" rIns="10775" wrap="square" tIns="10775">
              <a:noAutofit/>
            </a:bodyPr>
            <a:lstStyle/>
            <a:p>
              <a:pPr indent="-171450" lvl="1" marL="1714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Char char="•"/>
              </a:pPr>
              <a:r>
                <a:rPr lang="en-US" sz="1700"/>
                <a:t>Hack the computers in the network</a:t>
              </a:r>
              <a:endParaRPr b="0" i="0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71450" lvl="1" marL="171450" marR="0" rtl="0" algn="l">
                <a:lnSpc>
                  <a:spcPct val="90000"/>
                </a:lnSpc>
                <a:spcBef>
                  <a:spcPts val="255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Char char="•"/>
              </a:pPr>
              <a:r>
                <a:rPr lang="en-US" sz="1700"/>
                <a:t>Fast-paced, gets increasingly challenging</a:t>
              </a:r>
              <a:endParaRPr b="0" i="0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Shape 61"/>
            <p:cNvSpPr/>
            <p:nvPr/>
          </p:nvSpPr>
          <p:spPr>
            <a:xfrm>
              <a:off x="3340" y="1321249"/>
              <a:ext cx="2733631" cy="869372"/>
            </a:xfrm>
            <a:prstGeom prst="roundRect">
              <a:avLst>
                <a:gd fmla="val 16667" name="adj"/>
              </a:avLst>
            </a:prstGeom>
            <a:solidFill>
              <a:srgbClr val="40D41E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Shape 62"/>
            <p:cNvSpPr txBox="1"/>
            <p:nvPr/>
          </p:nvSpPr>
          <p:spPr>
            <a:xfrm>
              <a:off x="45779" y="1363688"/>
              <a:ext cx="2648753" cy="78449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0475" lIns="140950" spcFirstLastPara="1" rIns="140950" wrap="square" tIns="704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700"/>
                <a:buFont typeface="Arial"/>
                <a:buNone/>
              </a:pPr>
              <a:r>
                <a:rPr b="0" i="0" lang="en-US" sz="37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WHAT</a:t>
              </a:r>
              <a:endParaRPr b="0" i="0" sz="3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Shape 63"/>
            <p:cNvSpPr/>
            <p:nvPr/>
          </p:nvSpPr>
          <p:spPr>
            <a:xfrm>
              <a:off x="2736972" y="2415528"/>
              <a:ext cx="4100447" cy="977638"/>
            </a:xfrm>
            <a:prstGeom prst="rightArrow">
              <a:avLst>
                <a:gd fmla="val 75000" name="adj1"/>
                <a:gd fmla="val 50000" name="adj2"/>
              </a:avLst>
            </a:prstGeom>
            <a:solidFill>
              <a:srgbClr val="CDEFCB">
                <a:alpha val="89803"/>
              </a:srgbClr>
            </a:solidFill>
            <a:ln cap="flat" cmpd="sng" w="25400">
              <a:solidFill>
                <a:srgbClr val="CDEFCB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Shape 64"/>
            <p:cNvSpPr txBox="1"/>
            <p:nvPr/>
          </p:nvSpPr>
          <p:spPr>
            <a:xfrm>
              <a:off x="2736972" y="2537733"/>
              <a:ext cx="3733833" cy="7332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0775" lIns="10775" spcFirstLastPara="1" rIns="10775" wrap="square" tIns="10775">
              <a:noAutofit/>
            </a:bodyPr>
            <a:lstStyle/>
            <a:p>
              <a:pPr indent="-171450" lvl="1" marL="171450" marR="0" rtl="0" algn="l">
                <a:lnSpc>
                  <a:spcPct val="90000"/>
                </a:lnSpc>
                <a:spcBef>
                  <a:spcPts val="255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Char char="•"/>
              </a:pPr>
              <a:r>
                <a:rPr lang="en-US" sz="1700"/>
                <a:t>Arcade mini-games and puzzles in a node map</a:t>
              </a:r>
              <a:endParaRPr b="0" i="0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Shape 65"/>
            <p:cNvSpPr/>
            <p:nvPr/>
          </p:nvSpPr>
          <p:spPr>
            <a:xfrm>
              <a:off x="3340" y="2519141"/>
              <a:ext cx="2733631" cy="770413"/>
            </a:xfrm>
            <a:prstGeom prst="roundRect">
              <a:avLst>
                <a:gd fmla="val 16667" name="adj"/>
              </a:avLst>
            </a:prstGeom>
            <a:solidFill>
              <a:srgbClr val="40D41E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Shape 66"/>
            <p:cNvSpPr txBox="1"/>
            <p:nvPr/>
          </p:nvSpPr>
          <p:spPr>
            <a:xfrm>
              <a:off x="40948" y="2556749"/>
              <a:ext cx="2658415" cy="6951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0475" lIns="140950" spcFirstLastPara="1" rIns="140950" wrap="square" tIns="704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700"/>
                <a:buFont typeface="Arial"/>
                <a:buNone/>
              </a:pPr>
              <a:r>
                <a:rPr b="0" i="0" lang="en-US" sz="37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HOW</a:t>
              </a:r>
              <a:endParaRPr b="0" i="0" sz="3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Shape 67"/>
            <p:cNvSpPr/>
            <p:nvPr/>
          </p:nvSpPr>
          <p:spPr>
            <a:xfrm>
              <a:off x="2736303" y="3470208"/>
              <a:ext cx="4104456" cy="770413"/>
            </a:xfrm>
            <a:prstGeom prst="rightArrow">
              <a:avLst>
                <a:gd fmla="val 75000" name="adj1"/>
                <a:gd fmla="val 50000" name="adj2"/>
              </a:avLst>
            </a:prstGeom>
            <a:solidFill>
              <a:srgbClr val="CDEFCB">
                <a:alpha val="89803"/>
              </a:srgbClr>
            </a:solidFill>
            <a:ln cap="flat" cmpd="sng" w="25400">
              <a:solidFill>
                <a:srgbClr val="CDEFCB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Shape 68"/>
            <p:cNvSpPr txBox="1"/>
            <p:nvPr/>
          </p:nvSpPr>
          <p:spPr>
            <a:xfrm>
              <a:off x="2736303" y="3566510"/>
              <a:ext cx="3815551" cy="5778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6975" lIns="6975" spcFirstLastPara="1" rIns="6975" wrap="square" tIns="6975">
              <a:noAutofit/>
            </a:bodyPr>
            <a:lstStyle/>
            <a:p>
              <a:pPr indent="-171450" lvl="1" marL="171450" marR="0" rtl="0" algn="l">
                <a:lnSpc>
                  <a:spcPct val="90000"/>
                </a:lnSpc>
                <a:spcBef>
                  <a:spcPts val="158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Char char="•"/>
              </a:pPr>
              <a:r>
                <a:rPr lang="en-US" sz="1800"/>
                <a:t>Soundtrack</a:t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Shape 69"/>
            <p:cNvSpPr/>
            <p:nvPr/>
          </p:nvSpPr>
          <p:spPr>
            <a:xfrm>
              <a:off x="0" y="3470208"/>
              <a:ext cx="2736304" cy="770413"/>
            </a:xfrm>
            <a:prstGeom prst="roundRect">
              <a:avLst>
                <a:gd fmla="val 16667" name="adj"/>
              </a:avLst>
            </a:prstGeom>
            <a:solidFill>
              <a:srgbClr val="40D41E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Shape 70"/>
            <p:cNvSpPr txBox="1"/>
            <p:nvPr/>
          </p:nvSpPr>
          <p:spPr>
            <a:xfrm>
              <a:off x="37608" y="3507816"/>
              <a:ext cx="2661088" cy="6951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0475" lIns="140950" spcFirstLastPara="1" rIns="140950" wrap="square" tIns="704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700"/>
                <a:buFont typeface="Arial"/>
                <a:buNone/>
              </a:pPr>
              <a:r>
                <a:rPr b="0" i="0" lang="en-US" sz="37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WAU effect</a:t>
              </a:r>
              <a:endParaRPr b="0" i="0" sz="3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idx="1" type="body"/>
          </p:nvPr>
        </p:nvSpPr>
        <p:spPr>
          <a:xfrm>
            <a:off x="251520" y="1340768"/>
            <a:ext cx="7787208" cy="36530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0D520"/>
              </a:buClr>
              <a:buSzPts val="1800"/>
              <a:buFont typeface="Arial"/>
              <a:buChar char="▪"/>
            </a:pPr>
            <a:r>
              <a:rPr lang="en-US" sz="1600"/>
              <a:t>Both fast- and slow-paced minigames, evolving and challenging</a:t>
            </a:r>
            <a:endParaRPr b="0" i="0" sz="16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5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0D520"/>
              </a:buClr>
              <a:buSzPts val="1600"/>
              <a:buFont typeface="Noto Sans Symbols"/>
              <a:buChar char="▪"/>
            </a:pPr>
            <a:r>
              <a:rPr lang="en-US" sz="1600"/>
              <a:t>Roughly 30 hours of gameplay with replay value.</a:t>
            </a:r>
            <a:endParaRPr/>
          </a:p>
          <a:p>
            <a:pPr indent="-2286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0D520"/>
              </a:buClr>
              <a:buSzPts val="1800"/>
              <a:buFont typeface="Arial"/>
              <a:buChar char="▪"/>
            </a:pPr>
            <a:r>
              <a:rPr b="0" i="0" lang="en-US" sz="1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1) </a:t>
            </a:r>
            <a:r>
              <a:rPr lang="en-US" sz="1600"/>
              <a:t>Newcomers will face challenge as the game progresses</a:t>
            </a:r>
            <a:endParaRPr/>
          </a:p>
          <a:p>
            <a:pPr indent="-2286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0D520"/>
              </a:buClr>
              <a:buSzPts val="1800"/>
              <a:buFont typeface="Arial"/>
              <a:buChar char="▪"/>
            </a:pPr>
            <a:r>
              <a:rPr b="0" i="0" lang="en-US" sz="1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2) </a:t>
            </a:r>
            <a:r>
              <a:rPr lang="en-US" sz="1600"/>
              <a:t>Average players will struggle in the challenges towards the end</a:t>
            </a:r>
            <a:endParaRPr b="0" i="0" sz="16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0D520"/>
              </a:buClr>
              <a:buSzPts val="1800"/>
              <a:buFont typeface="Arial"/>
              <a:buChar char="▪"/>
            </a:pPr>
            <a:r>
              <a:rPr b="0" i="0" lang="en-US" sz="1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3) </a:t>
            </a:r>
            <a:r>
              <a:rPr lang="en-US" sz="1600"/>
              <a:t>Seasoned players will probably break our spaghetti code</a:t>
            </a:r>
            <a:endParaRPr b="0" i="0" sz="16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0D520"/>
              </a:buClr>
              <a:buSzPts val="1800"/>
              <a:buFont typeface="Noto Sans Symbols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Shape 76"/>
          <p:cNvSpPr txBox="1"/>
          <p:nvPr>
            <p:ph type="title"/>
          </p:nvPr>
        </p:nvSpPr>
        <p:spPr>
          <a:xfrm>
            <a:off x="251520" y="147465"/>
            <a:ext cx="727280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D520"/>
              </a:buClr>
              <a:buSzPts val="1400"/>
              <a:buFont typeface="Arial"/>
              <a:buNone/>
            </a:pPr>
            <a:r>
              <a:rPr lang="en-US"/>
              <a:t>GAME OVERVIEW</a:t>
            </a:r>
            <a:endParaRPr b="1" i="0" sz="2800" u="none" cap="none" strike="noStrike">
              <a:solidFill>
                <a:srgbClr val="40D52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11560" y="1574102"/>
            <a:ext cx="7787100" cy="394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D520"/>
              </a:buClr>
              <a:buSzPts val="1800"/>
              <a:buFont typeface="Noto Sans Symbols"/>
              <a:buChar char="▪"/>
            </a:pPr>
            <a:r>
              <a:rPr lang="en-US" sz="2200"/>
              <a:t>Hacking themed “network crawler”</a:t>
            </a:r>
            <a:endParaRPr b="0" i="0" sz="2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0D520"/>
              </a:buClr>
              <a:buSzPts val="1800"/>
              <a:buFont typeface="Arial"/>
              <a:buChar char="−"/>
            </a:pPr>
            <a:r>
              <a:rPr lang="en-US" sz="2200"/>
              <a:t>Explore a procedurally generated computer network and spread your virus to as many targets as you can</a:t>
            </a:r>
            <a:endParaRPr/>
          </a:p>
          <a:p>
            <a:pPr indent="-1968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0D520"/>
              </a:buClr>
              <a:buSzPts val="2200"/>
              <a:buFont typeface="Arial"/>
              <a:buChar char="−"/>
            </a:pPr>
            <a:r>
              <a:rPr lang="en-US" sz="2200"/>
              <a:t>Hack different machines to undertake increasingly more difficult challenges.</a:t>
            </a:r>
            <a:endParaRPr sz="2200"/>
          </a:p>
          <a:p>
            <a:pPr indent="-1968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0D520"/>
              </a:buClr>
              <a:buSzPts val="2200"/>
              <a:buFont typeface="Arial"/>
              <a:buChar char="−"/>
            </a:pPr>
            <a:r>
              <a:rPr lang="en-US" sz="2200"/>
              <a:t>Live the virus fantasy and become the most powerful being in the network.</a:t>
            </a:r>
            <a:endParaRPr sz="2200"/>
          </a:p>
        </p:txBody>
      </p:sp>
      <p:sp>
        <p:nvSpPr>
          <p:cNvPr id="82" name="Shape 82"/>
          <p:cNvSpPr txBox="1"/>
          <p:nvPr>
            <p:ph type="title"/>
          </p:nvPr>
        </p:nvSpPr>
        <p:spPr>
          <a:xfrm>
            <a:off x="611560" y="274639"/>
            <a:ext cx="727280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D520"/>
              </a:buClr>
              <a:buSzPts val="1400"/>
              <a:buFont typeface="Arial"/>
              <a:buNone/>
            </a:pPr>
            <a:r>
              <a:rPr lang="en-US" sz="2400">
                <a:latin typeface="Press Start 2P"/>
                <a:ea typeface="Press Start 2P"/>
                <a:cs typeface="Press Start 2P"/>
                <a:sym typeface="Press Start 2P"/>
              </a:rPr>
              <a:t>INTRODUCING: HACKER MAN</a:t>
            </a:r>
            <a:endParaRPr i="0" sz="2400" u="none" cap="none" strike="noStrike">
              <a:solidFill>
                <a:srgbClr val="40D520"/>
              </a:solidFill>
              <a:latin typeface="Press Start 2P"/>
              <a:ea typeface="Press Start 2P"/>
              <a:cs typeface="Press Start 2P"/>
              <a:sym typeface="Press Start 2P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11560" y="1600202"/>
            <a:ext cx="7787208" cy="394103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D520"/>
              </a:buClr>
              <a:buSzPts val="1800"/>
              <a:buFont typeface="Noto Sans Symbols"/>
              <a:buChar char="▪"/>
            </a:pPr>
            <a:r>
              <a:rPr lang="en-US" sz="2800"/>
              <a:t>Tools &amp; technologies</a:t>
            </a:r>
            <a:endParaRPr sz="2800"/>
          </a:p>
          <a:p>
            <a:pPr indent="-2349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0D520"/>
              </a:buClr>
              <a:buSzPts val="2800"/>
              <a:buFont typeface="Arial"/>
              <a:buChar char="−"/>
            </a:pPr>
            <a:r>
              <a:rPr lang="en-US" sz="2800"/>
              <a:t>Blender</a:t>
            </a:r>
            <a:endParaRPr sz="2800"/>
          </a:p>
          <a:p>
            <a:pPr indent="-2349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0D520"/>
              </a:buClr>
              <a:buSzPts val="2800"/>
              <a:buFont typeface="Arial"/>
              <a:buChar char="−"/>
            </a:pPr>
            <a:r>
              <a:rPr lang="en-US" sz="2800"/>
              <a:t>Unity</a:t>
            </a:r>
            <a:endParaRPr sz="2800"/>
          </a:p>
          <a:p>
            <a:pPr indent="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</p:txBody>
      </p:sp>
      <p:sp>
        <p:nvSpPr>
          <p:cNvPr id="88" name="Shape 88"/>
          <p:cNvSpPr txBox="1"/>
          <p:nvPr>
            <p:ph type="title"/>
          </p:nvPr>
        </p:nvSpPr>
        <p:spPr>
          <a:xfrm>
            <a:off x="611560" y="274639"/>
            <a:ext cx="727280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D520"/>
              </a:buClr>
              <a:buSzPts val="1400"/>
              <a:buFont typeface="Arial"/>
              <a:buNone/>
            </a:pPr>
            <a:r>
              <a:rPr b="1" i="0" lang="en-US" sz="2800" u="none" cap="none" strike="noStrike">
                <a:solidFill>
                  <a:srgbClr val="40D520"/>
                </a:solidFill>
                <a:latin typeface="Arial"/>
                <a:ea typeface="Arial"/>
                <a:cs typeface="Arial"/>
                <a:sym typeface="Arial"/>
              </a:rPr>
              <a:t>DEMONSTRATION AND EXPLANATION</a:t>
            </a:r>
            <a:endParaRPr b="1" i="0" sz="2800" u="none" cap="none" strike="noStrike">
              <a:solidFill>
                <a:srgbClr val="40D5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Shape 89"/>
          <p:cNvSpPr txBox="1"/>
          <p:nvPr/>
        </p:nvSpPr>
        <p:spPr>
          <a:xfrm>
            <a:off x="611544" y="3589775"/>
            <a:ext cx="8101500" cy="237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D520"/>
              </a:buClr>
              <a:buSzPts val="1800"/>
              <a:buFont typeface="Noto Sans Symbols"/>
              <a:buChar char="▪"/>
            </a:pPr>
            <a:r>
              <a:rPr lang="en-US" sz="2800">
                <a:solidFill>
                  <a:srgbClr val="FFFFFF"/>
                </a:solidFill>
              </a:rPr>
              <a:t>Gameplay demo</a:t>
            </a:r>
            <a:endParaRPr/>
          </a:p>
          <a:p>
            <a:pPr indent="-1714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0D520"/>
              </a:buClr>
              <a:buSzPts val="1800"/>
              <a:buFont typeface="Arial"/>
              <a:buChar char="−"/>
            </a:pPr>
            <a:r>
              <a:rPr lang="en-US" sz="1800" u="sng">
                <a:solidFill>
                  <a:schemeClr val="hlink"/>
                </a:solidFill>
                <a:hlinkClick r:id="rId3"/>
              </a:rPr>
              <a:t>https://www.youtube.com/watch?v=HEUZSvr2sZE</a:t>
            </a:r>
            <a:endParaRPr sz="1800">
              <a:solidFill>
                <a:srgbClr val="FFFFFF"/>
              </a:solidFill>
            </a:endParaRPr>
          </a:p>
          <a:p>
            <a:pPr indent="-1714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−"/>
            </a:pPr>
            <a:r>
              <a:rPr lang="en-US" sz="1800" u="sng">
                <a:solidFill>
                  <a:schemeClr val="hlink"/>
                </a:solidFill>
                <a:hlinkClick r:id="rId4"/>
              </a:rPr>
              <a:t>https://juho.space/hackerman/</a:t>
            </a:r>
            <a:endParaRPr sz="1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230825" y="445897"/>
            <a:ext cx="82296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D520"/>
              </a:buClr>
              <a:buSzPts val="1400"/>
              <a:buFont typeface="Arial"/>
              <a:buNone/>
            </a:pPr>
            <a:r>
              <a:rPr lang="en-US">
                <a:latin typeface="Press Start 2P"/>
                <a:ea typeface="Press Start 2P"/>
                <a:cs typeface="Press Start 2P"/>
                <a:sym typeface="Press Start 2P"/>
              </a:rPr>
              <a:t>MARKETING "SCHEME"</a:t>
            </a:r>
            <a:endParaRPr i="0" sz="2800" u="none" cap="none" strike="noStrike">
              <a:solidFill>
                <a:srgbClr val="40D520"/>
              </a:solidFill>
              <a:latin typeface="Press Start 2P"/>
              <a:ea typeface="Press Start 2P"/>
              <a:cs typeface="Press Start 2P"/>
              <a:sym typeface="Press Start 2P"/>
            </a:endParaRP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891800" y="1672200"/>
            <a:ext cx="7568700" cy="3803400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2"/>
                </a:solidFill>
                <a:latin typeface="Press Start 2P"/>
                <a:ea typeface="Press Start 2P"/>
                <a:cs typeface="Press Start 2P"/>
                <a:sym typeface="Press Start 2P"/>
              </a:rPr>
              <a:t>The game is open source.</a:t>
            </a:r>
            <a:endParaRPr b="1" sz="2400">
              <a:solidFill>
                <a:schemeClr val="dk2"/>
              </a:solidFill>
              <a:latin typeface="Press Start 2P"/>
              <a:ea typeface="Press Start 2P"/>
              <a:cs typeface="Press Start 2P"/>
              <a:sym typeface="Press Start 2P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2"/>
              </a:solidFill>
              <a:latin typeface="Press Start 2P"/>
              <a:ea typeface="Press Start 2P"/>
              <a:cs typeface="Press Start 2P"/>
              <a:sym typeface="Press Start 2P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2"/>
                </a:solidFill>
                <a:latin typeface="Press Start 2P"/>
                <a:ea typeface="Press Start 2P"/>
                <a:cs typeface="Press Start 2P"/>
                <a:sym typeface="Press Start 2P"/>
              </a:rPr>
              <a:t>We don't plan on making money from it.</a:t>
            </a:r>
            <a:endParaRPr b="1" sz="2400">
              <a:solidFill>
                <a:schemeClr val="dk2"/>
              </a:solidFill>
              <a:latin typeface="Press Start 2P"/>
              <a:ea typeface="Press Start 2P"/>
              <a:cs typeface="Press Start 2P"/>
              <a:sym typeface="Press Start 2P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2"/>
              </a:solidFill>
              <a:latin typeface="Press Start 2P"/>
              <a:ea typeface="Press Start 2P"/>
              <a:cs typeface="Press Start 2P"/>
              <a:sym typeface="Press Start 2P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2"/>
                </a:solidFill>
                <a:latin typeface="Press Start 2P"/>
                <a:ea typeface="Press Start 2P"/>
                <a:cs typeface="Press Start 2P"/>
                <a:sym typeface="Press Start 2P"/>
              </a:rPr>
              <a:t>Thus, we have no desire to market it.</a:t>
            </a:r>
            <a:endParaRPr b="1" sz="2400">
              <a:solidFill>
                <a:schemeClr val="dk2"/>
              </a:solidFill>
              <a:latin typeface="Press Start 2P"/>
              <a:ea typeface="Press Start 2P"/>
              <a:cs typeface="Press Start 2P"/>
              <a:sym typeface="Press Start 2P"/>
            </a:endParaRP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256459" y="332656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D520"/>
              </a:buClr>
              <a:buSzPts val="1400"/>
              <a:buFont typeface="Arial"/>
              <a:buNone/>
            </a:pPr>
            <a:r>
              <a:rPr i="0" lang="en-US" sz="2800" u="none" cap="none" strike="noStrike">
                <a:solidFill>
                  <a:srgbClr val="40D520"/>
                </a:solidFill>
                <a:latin typeface="Press Start 2P"/>
                <a:ea typeface="Press Start 2P"/>
                <a:cs typeface="Press Start 2P"/>
                <a:sym typeface="Press Start 2P"/>
              </a:rPr>
              <a:t>RESULTS AND WHAT DID WE LEARN</a:t>
            </a:r>
            <a:endParaRPr i="0" sz="2800" u="none" cap="none" strike="noStrike">
              <a:solidFill>
                <a:srgbClr val="40D520"/>
              </a:solidFill>
              <a:latin typeface="Press Start 2P"/>
              <a:ea typeface="Press Start 2P"/>
              <a:cs typeface="Press Start 2P"/>
              <a:sym typeface="Press Start 2P"/>
            </a:endParaRP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47558" y="1431773"/>
            <a:ext cx="7848900" cy="43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D520"/>
              </a:buClr>
              <a:buSzPts val="3120"/>
              <a:buFont typeface="Arial"/>
              <a:buNone/>
            </a:pPr>
            <a:r>
              <a:rPr lang="en-US" sz="1800">
                <a:solidFill>
                  <a:schemeClr val="dk2"/>
                </a:solidFill>
                <a:latin typeface="Press Start 2P"/>
                <a:ea typeface="Press Start 2P"/>
                <a:cs typeface="Press Start 2P"/>
                <a:sym typeface="Press Start 2P"/>
              </a:rPr>
              <a:t>Do not use Windows and GNU/Linux machines simultaneously for the development of Unity games.</a:t>
            </a:r>
            <a:endParaRPr i="0" sz="1800" u="none" cap="none" strike="noStrike">
              <a:solidFill>
                <a:schemeClr val="dk2"/>
              </a:solidFill>
              <a:latin typeface="Press Start 2P"/>
              <a:ea typeface="Press Start 2P"/>
              <a:cs typeface="Press Start 2P"/>
              <a:sym typeface="Press Start 2P"/>
            </a:endParaRPr>
          </a:p>
          <a:p>
            <a:pPr indent="-25908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ess Start 2P"/>
              <a:buChar char="•"/>
            </a:pPr>
            <a:r>
              <a:rPr i="0" lang="en-US" sz="1800" u="none" cap="none" strike="noStrike">
                <a:solidFill>
                  <a:schemeClr val="dk2"/>
                </a:solidFill>
                <a:latin typeface="Press Start 2P"/>
                <a:ea typeface="Press Start 2P"/>
                <a:cs typeface="Press Start 2P"/>
                <a:sym typeface="Press Start 2P"/>
              </a:rPr>
              <a:t>In the end, our achieved milestones are?</a:t>
            </a:r>
            <a:endParaRPr i="0" sz="1800" u="none" cap="none" strike="noStrike">
              <a:solidFill>
                <a:schemeClr val="dk2"/>
              </a:solidFill>
              <a:latin typeface="Press Start 2P"/>
              <a:ea typeface="Press Start 2P"/>
              <a:cs typeface="Press Start 2P"/>
              <a:sym typeface="Press Start 2P"/>
            </a:endParaRPr>
          </a:p>
          <a:p>
            <a:pPr indent="-251459" lvl="1" marL="5715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ess Start 2P"/>
              <a:buChar char="o"/>
            </a:pPr>
            <a:r>
              <a:rPr lang="en-US">
                <a:solidFill>
                  <a:schemeClr val="dk2"/>
                </a:solidFill>
                <a:latin typeface="Press Start 2P"/>
                <a:ea typeface="Press Start 2P"/>
                <a:cs typeface="Press Start 2P"/>
                <a:sym typeface="Press Start 2P"/>
              </a:rPr>
              <a:t>The game is completed and in a playable state.</a:t>
            </a:r>
            <a:endParaRPr>
              <a:solidFill>
                <a:schemeClr val="dk2"/>
              </a:solidFill>
              <a:latin typeface="Press Start 2P"/>
              <a:ea typeface="Press Start 2P"/>
              <a:cs typeface="Press Start 2P"/>
              <a:sym typeface="Press Start 2P"/>
            </a:endParaRPr>
          </a:p>
          <a:p>
            <a:pPr indent="-251459" lvl="1" marL="5715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ess Start 2P"/>
              <a:buChar char="o"/>
            </a:pPr>
            <a:r>
              <a:rPr lang="en-US">
                <a:solidFill>
                  <a:schemeClr val="dk2"/>
                </a:solidFill>
                <a:latin typeface="Press Start 2P"/>
                <a:ea typeface="Press Start 2P"/>
                <a:cs typeface="Press Start 2P"/>
                <a:sym typeface="Press Start 2P"/>
              </a:rPr>
              <a:t>Some gameplay mechanics were cut due to time constraints</a:t>
            </a:r>
            <a:endParaRPr>
              <a:solidFill>
                <a:schemeClr val="dk2"/>
              </a:solidFill>
              <a:latin typeface="Press Start 2P"/>
              <a:ea typeface="Press Start 2P"/>
              <a:cs typeface="Press Start 2P"/>
              <a:sym typeface="Press Start 2P"/>
            </a:endParaRPr>
          </a:p>
          <a:p>
            <a:pPr indent="-251459" lvl="1" marL="5715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ess Start 2P"/>
              <a:buChar char="o"/>
            </a:pPr>
            <a:r>
              <a:rPr i="0" lang="en-US" u="none" cap="none" strike="noStrike">
                <a:solidFill>
                  <a:schemeClr val="dk2"/>
                </a:solidFill>
                <a:latin typeface="Press Start 2P"/>
                <a:ea typeface="Press Start 2P"/>
                <a:cs typeface="Press Start 2P"/>
                <a:sym typeface="Press Start 2P"/>
              </a:rPr>
              <a:t>We are happy to present… </a:t>
            </a:r>
            <a:r>
              <a:rPr lang="en-US">
                <a:solidFill>
                  <a:schemeClr val="dk2"/>
                </a:solidFill>
                <a:latin typeface="Press Start 2P"/>
                <a:ea typeface="Press Start 2P"/>
                <a:cs typeface="Press Start 2P"/>
                <a:sym typeface="Press Start 2P"/>
              </a:rPr>
              <a:t>HACKER_MAN</a:t>
            </a:r>
            <a:endParaRPr i="0" u="none" cap="none" strike="noStrike">
              <a:solidFill>
                <a:schemeClr val="dk2"/>
              </a:solidFill>
              <a:latin typeface="Press Start 2P"/>
              <a:ea typeface="Press Start 2P"/>
              <a:cs typeface="Press Start 2P"/>
              <a:sym typeface="Press Start 2P"/>
            </a:endParaRPr>
          </a:p>
          <a:p>
            <a:pPr indent="-14478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D520"/>
              </a:buClr>
              <a:buSzPts val="3120"/>
              <a:buFont typeface="Arial"/>
              <a:buNone/>
            </a:pPr>
            <a:r>
              <a:t/>
            </a:r>
            <a:endParaRPr i="0" sz="1800" u="none" cap="none" strike="noStrike">
              <a:solidFill>
                <a:schemeClr val="dk2"/>
              </a:solidFill>
              <a:latin typeface="Press Start 2P"/>
              <a:ea typeface="Press Start 2P"/>
              <a:cs typeface="Press Start 2P"/>
              <a:sym typeface="Press Start 2P"/>
            </a:endParaRP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611560" y="274639"/>
            <a:ext cx="727280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D520"/>
              </a:buClr>
              <a:buSzPts val="1400"/>
              <a:buFont typeface="Arial"/>
              <a:buNone/>
            </a:pPr>
            <a:r>
              <a:rPr lang="en-US">
                <a:latin typeface="Press Start 2P"/>
                <a:ea typeface="Press Start 2P"/>
                <a:cs typeface="Press Start 2P"/>
                <a:sym typeface="Press Start 2P"/>
              </a:rPr>
              <a:t>Challenges</a:t>
            </a:r>
            <a:endParaRPr i="0" sz="2800" u="none" cap="none" strike="noStrike">
              <a:solidFill>
                <a:srgbClr val="40D520"/>
              </a:solidFill>
              <a:latin typeface="Press Start 2P"/>
              <a:ea typeface="Press Start 2P"/>
              <a:cs typeface="Press Start 2P"/>
              <a:sym typeface="Press Start 2P"/>
            </a:endParaRPr>
          </a:p>
        </p:txBody>
      </p:sp>
      <p:sp>
        <p:nvSpPr>
          <p:cNvPr id="108" name="Shape 108"/>
          <p:cNvSpPr txBox="1"/>
          <p:nvPr/>
        </p:nvSpPr>
        <p:spPr>
          <a:xfrm>
            <a:off x="2917650" y="2035500"/>
            <a:ext cx="3308700" cy="278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2"/>
                </a:solidFill>
                <a:latin typeface="Press Start 2P"/>
                <a:ea typeface="Press Start 2P"/>
                <a:cs typeface="Press Start 2P"/>
                <a:sym typeface="Press Start 2P"/>
              </a:rPr>
              <a:t>Sleep</a:t>
            </a:r>
            <a:endParaRPr sz="2400">
              <a:solidFill>
                <a:schemeClr val="dk2"/>
              </a:solidFill>
              <a:latin typeface="Press Start 2P"/>
              <a:ea typeface="Press Start 2P"/>
              <a:cs typeface="Press Start 2P"/>
              <a:sym typeface="Press Start 2P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2"/>
              </a:solidFill>
              <a:latin typeface="Press Start 2P"/>
              <a:ea typeface="Press Start 2P"/>
              <a:cs typeface="Press Start 2P"/>
              <a:sym typeface="Press Start 2P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2"/>
              </a:solidFill>
              <a:latin typeface="Press Start 2P"/>
              <a:ea typeface="Press Start 2P"/>
              <a:cs typeface="Press Start 2P"/>
              <a:sym typeface="Press Start 2P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2"/>
                </a:solidFill>
                <a:latin typeface="Press Start 2P"/>
                <a:ea typeface="Press Start 2P"/>
                <a:cs typeface="Press Start 2P"/>
                <a:sym typeface="Press Start 2P"/>
              </a:rPr>
              <a:t>Focus</a:t>
            </a:r>
            <a:endParaRPr sz="2400">
              <a:solidFill>
                <a:schemeClr val="dk2"/>
              </a:solidFill>
              <a:latin typeface="Press Start 2P"/>
              <a:ea typeface="Press Start 2P"/>
              <a:cs typeface="Press Start 2P"/>
              <a:sym typeface="Press Start 2P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2"/>
              </a:solidFill>
              <a:latin typeface="Press Start 2P"/>
              <a:ea typeface="Press Start 2P"/>
              <a:cs typeface="Press Start 2P"/>
              <a:sym typeface="Press Start 2P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2"/>
              </a:solidFill>
              <a:latin typeface="Press Start 2P"/>
              <a:ea typeface="Press Start 2P"/>
              <a:cs typeface="Press Start 2P"/>
              <a:sym typeface="Press Start 2P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2"/>
                </a:solidFill>
                <a:latin typeface="Press Start 2P"/>
                <a:ea typeface="Press Start 2P"/>
                <a:cs typeface="Press Start 2P"/>
                <a:sym typeface="Press Start 2P"/>
              </a:rPr>
              <a:t>Unity</a:t>
            </a:r>
            <a:endParaRPr sz="2400">
              <a:solidFill>
                <a:schemeClr val="dk2"/>
              </a:solidFill>
              <a:latin typeface="Press Start 2P"/>
              <a:ea typeface="Press Start 2P"/>
              <a:cs typeface="Press Start 2P"/>
              <a:sym typeface="Press Start 2P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" name="Shape 114"/>
          <p:cNvGrpSpPr/>
          <p:nvPr/>
        </p:nvGrpSpPr>
        <p:grpSpPr>
          <a:xfrm>
            <a:off x="172797" y="872663"/>
            <a:ext cx="8952255" cy="5546552"/>
            <a:chOff x="810006" y="424089"/>
            <a:chExt cx="8952255" cy="5546552"/>
          </a:xfrm>
        </p:grpSpPr>
        <p:sp>
          <p:nvSpPr>
            <p:cNvPr id="115" name="Shape 115"/>
            <p:cNvSpPr/>
            <p:nvPr/>
          </p:nvSpPr>
          <p:spPr>
            <a:xfrm>
              <a:off x="810006" y="424089"/>
              <a:ext cx="8952255" cy="5546552"/>
            </a:xfrm>
            <a:custGeom>
              <a:pathLst>
                <a:path extrusionOk="0" h="120000" w="120000">
                  <a:moveTo>
                    <a:pt x="0" y="120000"/>
                  </a:moveTo>
                  <a:quadBezTo>
                    <a:pt x="20000" y="40000"/>
                    <a:pt x="101413" y="15000"/>
                  </a:quadBezTo>
                  <a:lnTo>
                    <a:pt x="100366" y="0"/>
                  </a:lnTo>
                  <a:lnTo>
                    <a:pt x="120000" y="24000"/>
                  </a:lnTo>
                  <a:lnTo>
                    <a:pt x="104554" y="60000"/>
                  </a:lnTo>
                  <a:lnTo>
                    <a:pt x="103507" y="45000"/>
                  </a:lnTo>
                  <a:quadBezTo>
                    <a:pt x="30000" y="55000"/>
                    <a:pt x="0" y="120000"/>
                  </a:quadBezTo>
                  <a:close/>
                </a:path>
              </a:pathLst>
            </a:custGeom>
            <a:solidFill>
              <a:srgbClr val="CBD8CA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1515080" y="4645687"/>
              <a:ext cx="268200" cy="268200"/>
            </a:xfrm>
            <a:prstGeom prst="ellipse">
              <a:avLst/>
            </a:prstGeom>
            <a:solidFill>
              <a:srgbClr val="268310"/>
            </a:soli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1680806" y="4813002"/>
              <a:ext cx="1485121" cy="755775"/>
            </a:xfrm>
            <a:prstGeom prst="rect">
              <a:avLst/>
            </a:prstGeom>
            <a:solidFill>
              <a:schemeClr val="accent3"/>
            </a:solidFill>
            <a:ln cap="flat" cmpd="sng" w="25400">
              <a:solidFill>
                <a:srgbClr val="1C5F0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Shape 118"/>
            <p:cNvSpPr txBox="1"/>
            <p:nvPr/>
          </p:nvSpPr>
          <p:spPr>
            <a:xfrm>
              <a:off x="1680809" y="4813001"/>
              <a:ext cx="1533600" cy="75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4210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None/>
              </a:pPr>
              <a:r>
                <a:rPr i="1" lang="en-US">
                  <a:solidFill>
                    <a:schemeClr val="lt1"/>
                  </a:solidFill>
                </a:rPr>
                <a:t>Day 1</a:t>
              </a:r>
              <a:endParaRPr i="1">
                <a:solidFill>
                  <a:schemeClr val="lt1"/>
                </a:solidFill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lt1"/>
                  </a:solidFill>
                </a:rPr>
                <a:t>Game idea "ready"</a:t>
              </a:r>
              <a:endParaRPr sz="1200">
                <a:solidFill>
                  <a:schemeClr val="lt1"/>
                </a:solidFill>
              </a:endParaRPr>
            </a:p>
          </p:txBody>
        </p:sp>
        <p:sp>
          <p:nvSpPr>
            <p:cNvPr id="119" name="Shape 119"/>
            <p:cNvSpPr/>
            <p:nvPr/>
          </p:nvSpPr>
          <p:spPr>
            <a:xfrm>
              <a:off x="3677158" y="2831067"/>
              <a:ext cx="484786" cy="484786"/>
            </a:xfrm>
            <a:prstGeom prst="ellipse">
              <a:avLst/>
            </a:prstGeom>
            <a:solidFill>
              <a:srgbClr val="1D630F"/>
            </a:soli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>
              <a:off x="4273103" y="3010844"/>
              <a:ext cx="1844994" cy="781527"/>
            </a:xfrm>
            <a:prstGeom prst="rect">
              <a:avLst/>
            </a:prstGeom>
            <a:solidFill>
              <a:schemeClr val="accent3"/>
            </a:solidFill>
            <a:ln cap="flat" cmpd="sng" w="25400">
              <a:solidFill>
                <a:srgbClr val="1C5F0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Shape 121"/>
            <p:cNvSpPr txBox="1"/>
            <p:nvPr/>
          </p:nvSpPr>
          <p:spPr>
            <a:xfrm>
              <a:off x="4273109" y="3010852"/>
              <a:ext cx="1845000" cy="781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256875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None/>
              </a:pPr>
              <a:r>
                <a:rPr i="1" lang="en-US">
                  <a:solidFill>
                    <a:schemeClr val="lt1"/>
                  </a:solidFill>
                </a:rPr>
                <a:t>Day 2</a:t>
              </a:r>
              <a:endParaRPr i="1">
                <a:solidFill>
                  <a:schemeClr val="lt1"/>
                </a:solidFill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None/>
              </a:pPr>
              <a:r>
                <a:rPr lang="en-US" sz="1100">
                  <a:solidFill>
                    <a:schemeClr val="lt1"/>
                  </a:solidFill>
                </a:rPr>
                <a:t>Most minigames playable</a:t>
              </a:r>
              <a:endParaRPr sz="1100">
                <a:solidFill>
                  <a:schemeClr val="lt1"/>
                </a:solidFill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lt1"/>
                  </a:solidFill>
                </a:rPr>
                <a:t>Map screen playable</a:t>
              </a:r>
              <a:endParaRPr sz="1200">
                <a:solidFill>
                  <a:schemeClr val="lt1"/>
                </a:solidFill>
              </a:endParaRPr>
            </a:p>
          </p:txBody>
        </p:sp>
        <p:sp>
          <p:nvSpPr>
            <p:cNvPr id="122" name="Shape 122"/>
            <p:cNvSpPr/>
            <p:nvPr/>
          </p:nvSpPr>
          <p:spPr>
            <a:xfrm>
              <a:off x="6523990" y="1764795"/>
              <a:ext cx="670449" cy="670449"/>
            </a:xfrm>
            <a:prstGeom prst="ellipse">
              <a:avLst/>
            </a:prstGeom>
            <a:solidFill>
              <a:srgbClr val="15460C"/>
            </a:soli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7269183" y="1468260"/>
              <a:ext cx="1828458" cy="846125"/>
            </a:xfrm>
            <a:prstGeom prst="rect">
              <a:avLst/>
            </a:prstGeom>
            <a:solidFill>
              <a:schemeClr val="accent3"/>
            </a:solidFill>
            <a:ln cap="flat" cmpd="sng" w="25400">
              <a:solidFill>
                <a:srgbClr val="1C5F0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Shape 124"/>
            <p:cNvSpPr txBox="1"/>
            <p:nvPr/>
          </p:nvSpPr>
          <p:spPr>
            <a:xfrm>
              <a:off x="7269183" y="1468260"/>
              <a:ext cx="1828458" cy="8461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35525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None/>
              </a:pPr>
              <a:r>
                <a:rPr i="1" lang="en-US">
                  <a:solidFill>
                    <a:schemeClr val="lt1"/>
                  </a:solidFill>
                </a:rPr>
                <a:t>Day 3</a:t>
              </a:r>
              <a:endParaRPr i="1">
                <a:solidFill>
                  <a:schemeClr val="lt1"/>
                </a:solidFill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lt1"/>
                  </a:solidFill>
                </a:rPr>
                <a:t>Soundtrack ready</a:t>
              </a:r>
              <a:endParaRPr sz="1200">
                <a:solidFill>
                  <a:schemeClr val="lt1"/>
                </a:solidFill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lt1"/>
                  </a:solidFill>
                </a:rPr>
                <a:t>Gameplay polished</a:t>
              </a:r>
              <a:endParaRPr sz="1200">
                <a:solidFill>
                  <a:schemeClr val="lt1"/>
                </a:solidFill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None/>
              </a:pPr>
              <a:r>
                <a:t/>
              </a:r>
              <a:endParaRPr sz="600">
                <a:solidFill>
                  <a:schemeClr val="lt1"/>
                </a:solidFill>
              </a:endParaRPr>
            </a:p>
          </p:txBody>
        </p:sp>
      </p:grpSp>
      <p:sp>
        <p:nvSpPr>
          <p:cNvPr id="125" name="Shape 125"/>
          <p:cNvSpPr txBox="1"/>
          <p:nvPr>
            <p:ph type="title"/>
          </p:nvPr>
        </p:nvSpPr>
        <p:spPr>
          <a:xfrm>
            <a:off x="611560" y="274639"/>
            <a:ext cx="727280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D520"/>
              </a:buClr>
              <a:buSzPts val="1400"/>
              <a:buFont typeface="Arial"/>
              <a:buNone/>
            </a:pPr>
            <a:r>
              <a:rPr b="1" i="0" lang="en-US" sz="2520" u="none" cap="none" strike="noStrike">
                <a:solidFill>
                  <a:srgbClr val="40D520"/>
                </a:solidFill>
                <a:latin typeface="Arial"/>
                <a:ea typeface="Arial"/>
                <a:cs typeface="Arial"/>
                <a:sym typeface="Arial"/>
              </a:rPr>
              <a:t>TIMELINE vs. PLANS</a:t>
            </a:r>
            <a:br>
              <a:rPr b="1" i="0" lang="en-US" sz="2520" u="none" cap="none" strike="noStrike">
                <a:solidFill>
                  <a:srgbClr val="40D52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30"/>
              <a:t>P</a:t>
            </a:r>
            <a:r>
              <a:rPr b="1" i="0" lang="en-US" sz="2430" u="none" cap="none" strike="noStrike">
                <a:solidFill>
                  <a:srgbClr val="40D520"/>
                </a:solidFill>
                <a:latin typeface="Arial"/>
                <a:ea typeface="Arial"/>
                <a:cs typeface="Arial"/>
                <a:sym typeface="Arial"/>
              </a:rPr>
              <a:t>lanned steps and true achieved times</a:t>
            </a:r>
            <a:endParaRPr b="1" i="0" sz="2520" u="none" cap="none" strike="noStrike">
              <a:solidFill>
                <a:srgbClr val="40D5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Shape 126"/>
          <p:cNvSpPr txBox="1"/>
          <p:nvPr/>
        </p:nvSpPr>
        <p:spPr>
          <a:xfrm>
            <a:off x="8686800" y="3276600"/>
            <a:ext cx="762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 txBox="1"/>
          <p:nvPr/>
        </p:nvSpPr>
        <p:spPr>
          <a:xfrm>
            <a:off x="4211950" y="5047627"/>
            <a:ext cx="45510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lang="en-US">
                <a:solidFill>
                  <a:schemeClr val="dk2"/>
                </a:solidFill>
                <a:latin typeface="Press Start 2P"/>
                <a:ea typeface="Press Start 2P"/>
                <a:cs typeface="Press Start 2P"/>
                <a:sym typeface="Press Start 2P"/>
              </a:rPr>
              <a:t>All milestones were met.</a:t>
            </a:r>
            <a:endParaRPr>
              <a:solidFill>
                <a:schemeClr val="dk2"/>
              </a:solidFill>
              <a:latin typeface="Press Start 2P"/>
              <a:ea typeface="Press Start 2P"/>
              <a:cs typeface="Press Start 2P"/>
              <a:sym typeface="Press Start 2P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lang="en-US">
                <a:solidFill>
                  <a:schemeClr val="dk2"/>
                </a:solidFill>
                <a:latin typeface="Press Start 2P"/>
                <a:ea typeface="Press Start 2P"/>
                <a:cs typeface="Press Start 2P"/>
                <a:sym typeface="Press Start 2P"/>
              </a:rPr>
              <a:t>Hacking successful!</a:t>
            </a:r>
            <a:endParaRPr i="0" u="none" cap="none" strike="noStrike">
              <a:solidFill>
                <a:schemeClr val="dk2"/>
              </a:solidFill>
              <a:latin typeface="Press Start 2P"/>
              <a:ea typeface="Press Start 2P"/>
              <a:cs typeface="Press Start 2P"/>
              <a:sym typeface="Press Start 2P"/>
            </a:endParaRP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heme2">
  <a:themeElements>
    <a:clrScheme name="LUT - Vihreä värikartta">
      <a:dk1>
        <a:srgbClr val="000000"/>
      </a:dk1>
      <a:lt1>
        <a:srgbClr val="FFFFFF"/>
      </a:lt1>
      <a:dk2>
        <a:srgbClr val="40D520"/>
      </a:dk2>
      <a:lt2>
        <a:srgbClr val="E4E4E4"/>
      </a:lt2>
      <a:accent1>
        <a:srgbClr val="40D520"/>
      </a:accent1>
      <a:accent2>
        <a:srgbClr val="262626"/>
      </a:accent2>
      <a:accent3>
        <a:srgbClr val="278313"/>
      </a:accent3>
      <a:accent4>
        <a:srgbClr val="17470E"/>
      </a:accent4>
      <a:accent5>
        <a:srgbClr val="5C5C5C"/>
      </a:accent5>
      <a:accent6>
        <a:srgbClr val="A7A7A7"/>
      </a:accent6>
      <a:hlink>
        <a:srgbClr val="144A00"/>
      </a:hlink>
      <a:folHlink>
        <a:srgbClr val="5E815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