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305" r:id="rId5"/>
    <p:sldId id="312" r:id="rId6"/>
    <p:sldId id="316" r:id="rId7"/>
    <p:sldId id="313" r:id="rId8"/>
    <p:sldId id="314" r:id="rId9"/>
    <p:sldId id="320" r:id="rId10"/>
    <p:sldId id="315" r:id="rId11"/>
    <p:sldId id="317" r:id="rId12"/>
    <p:sldId id="318" r:id="rId13"/>
    <p:sldId id="321" r:id="rId14"/>
    <p:sldId id="311" r:id="rId15"/>
    <p:sldId id="32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1" autoAdjust="0"/>
    <p:restoredTop sz="94619" autoAdjust="0"/>
  </p:normalViewPr>
  <p:slideViewPr>
    <p:cSldViewPr snapToGrid="0">
      <p:cViewPr varScale="1">
        <p:scale>
          <a:sx n="72" d="100"/>
          <a:sy n="72" d="100"/>
        </p:scale>
        <p:origin x="52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2194AD-BC1D-40A5-8061-74ED970CF0EC}" type="doc">
      <dgm:prSet loTypeId="urn:microsoft.com/office/officeart/2016/7/layout/HexagonTimeline" loCatId="process" qsTypeId="urn:microsoft.com/office/officeart/2005/8/quickstyle/simple4" qsCatId="simple" csTypeId="urn:microsoft.com/office/officeart/2005/8/colors/accent1_2" csCatId="accent1" phldr="1"/>
      <dgm:spPr/>
      <dgm:t>
        <a:bodyPr/>
        <a:lstStyle/>
        <a:p>
          <a:endParaRPr lang="en-US"/>
        </a:p>
      </dgm:t>
    </dgm:pt>
    <dgm:pt modelId="{470436C2-AB8C-44D2-A601-D202EF28CAB9}">
      <dgm:prSet/>
      <dgm:spPr/>
      <dgm:t>
        <a:bodyPr/>
        <a:lstStyle/>
        <a:p>
          <a:r>
            <a:rPr lang="en-US" dirty="0">
              <a:latin typeface="Abadi" panose="020B0604020104020204" pitchFamily="34" charset="0"/>
            </a:rPr>
            <a:t>FEBRUARY</a:t>
          </a:r>
        </a:p>
      </dgm:t>
    </dgm:pt>
    <dgm:pt modelId="{5730B730-F013-48B6-BBEF-5A501064EB00}" type="parTrans" cxnId="{F942B8C5-7323-42C5-81E3-24148E3D8472}">
      <dgm:prSet/>
      <dgm:spPr/>
      <dgm:t>
        <a:bodyPr/>
        <a:lstStyle/>
        <a:p>
          <a:endParaRPr lang="en-US"/>
        </a:p>
      </dgm:t>
    </dgm:pt>
    <dgm:pt modelId="{2125FE7A-30E1-4461-8054-0105ED556DC5}" type="sibTrans" cxnId="{F942B8C5-7323-42C5-81E3-24148E3D8472}">
      <dgm:prSet/>
      <dgm:spPr/>
      <dgm:t>
        <a:bodyPr/>
        <a:lstStyle/>
        <a:p>
          <a:endParaRPr lang="en-US"/>
        </a:p>
      </dgm:t>
    </dgm:pt>
    <dgm:pt modelId="{FA711432-52FF-449A-96AC-E9B964DAEC35}">
      <dgm:prSet custT="1"/>
      <dgm:spPr/>
      <dgm:t>
        <a:bodyPr/>
        <a:lstStyle/>
        <a:p>
          <a:r>
            <a:rPr lang="en-US" sz="1400" b="1" dirty="0">
              <a:latin typeface="Abadi" panose="020B0604020104020204" pitchFamily="34" charset="0"/>
            </a:rPr>
            <a:t>FIXING OLD:</a:t>
          </a:r>
          <a:br>
            <a:rPr lang="en-US" sz="1400" b="1" dirty="0">
              <a:latin typeface="Abadi" panose="020B0604020104020204" pitchFamily="34" charset="0"/>
            </a:rPr>
          </a:br>
          <a:r>
            <a:rPr lang="en-GB" sz="1400" b="1" dirty="0">
              <a:latin typeface="Abadi" panose="020B0604020104020204" pitchFamily="34" charset="0"/>
            </a:rPr>
            <a:t>001: Rebuilding the game and fixing the UI glitches </a:t>
          </a:r>
          <a:endParaRPr lang="en-US" sz="1400" dirty="0">
            <a:latin typeface="Abadi" panose="020B0604020104020204" pitchFamily="34" charset="0"/>
          </a:endParaRPr>
        </a:p>
      </dgm:t>
    </dgm:pt>
    <dgm:pt modelId="{548254CE-91A1-47E3-A412-38531D7A795D}" type="parTrans" cxnId="{517CB325-62EC-4E0E-91C0-0C1B58BB5F0A}">
      <dgm:prSet/>
      <dgm:spPr/>
      <dgm:t>
        <a:bodyPr/>
        <a:lstStyle/>
        <a:p>
          <a:endParaRPr lang="en-US"/>
        </a:p>
      </dgm:t>
    </dgm:pt>
    <dgm:pt modelId="{C416A550-A52D-406F-B186-5FDD3F472F71}" type="sibTrans" cxnId="{517CB325-62EC-4E0E-91C0-0C1B58BB5F0A}">
      <dgm:prSet/>
      <dgm:spPr/>
      <dgm:t>
        <a:bodyPr/>
        <a:lstStyle/>
        <a:p>
          <a:endParaRPr lang="en-US"/>
        </a:p>
      </dgm:t>
    </dgm:pt>
    <dgm:pt modelId="{784C4D9C-6BD9-46A6-818E-2F9E32A0005D}">
      <dgm:prSet/>
      <dgm:spPr/>
      <dgm:t>
        <a:bodyPr/>
        <a:lstStyle/>
        <a:p>
          <a:r>
            <a:rPr lang="en-US" dirty="0">
              <a:latin typeface="Abadi" panose="020B0604020104020204" pitchFamily="34" charset="0"/>
            </a:rPr>
            <a:t>MARCH-JULY</a:t>
          </a:r>
        </a:p>
      </dgm:t>
    </dgm:pt>
    <dgm:pt modelId="{8A955203-16FE-4E4A-A198-0745DE545A9D}" type="parTrans" cxnId="{46802EFC-9BBB-47EF-8ED9-9055FA2CDFB1}">
      <dgm:prSet/>
      <dgm:spPr/>
      <dgm:t>
        <a:bodyPr/>
        <a:lstStyle/>
        <a:p>
          <a:endParaRPr lang="en-US"/>
        </a:p>
      </dgm:t>
    </dgm:pt>
    <dgm:pt modelId="{C821C06E-AE69-427E-BAC3-DD095C5F5DE2}" type="sibTrans" cxnId="{46802EFC-9BBB-47EF-8ED9-9055FA2CDFB1}">
      <dgm:prSet/>
      <dgm:spPr/>
      <dgm:t>
        <a:bodyPr/>
        <a:lstStyle/>
        <a:p>
          <a:endParaRPr lang="en-US"/>
        </a:p>
      </dgm:t>
    </dgm:pt>
    <dgm:pt modelId="{D0A82FB8-1752-4D6F-8410-65D45BE9561E}">
      <dgm:prSet custT="1"/>
      <dgm:spPr/>
      <dgm:t>
        <a:bodyPr/>
        <a:lstStyle/>
        <a:p>
          <a:r>
            <a:rPr lang="en-US" sz="1400" b="1" dirty="0">
              <a:latin typeface="Abadi" panose="020B0604020104020204" pitchFamily="34" charset="0"/>
            </a:rPr>
            <a:t>CREATING NEW:</a:t>
          </a:r>
          <a:br>
            <a:rPr lang="en-US" sz="1400" b="1" dirty="0">
              <a:latin typeface="Abadi" panose="020B0604020104020204" pitchFamily="34" charset="0"/>
            </a:rPr>
          </a:br>
          <a:r>
            <a:rPr lang="en-GB" sz="1400" dirty="0">
              <a:latin typeface="Abadi" panose="020B0604020104020204" pitchFamily="34" charset="0"/>
            </a:rPr>
            <a:t>006-B: Create backgrounds for future story</a:t>
          </a:r>
          <a:endParaRPr lang="en-US" sz="1400" b="1" dirty="0">
            <a:latin typeface="Abadi" panose="020B0604020104020204" pitchFamily="34" charset="0"/>
          </a:endParaRPr>
        </a:p>
      </dgm:t>
    </dgm:pt>
    <dgm:pt modelId="{61919C9B-67C1-4818-8B22-371F0349AF0B}" type="parTrans" cxnId="{652564C5-1C9F-4165-825D-2B5E369E9B08}">
      <dgm:prSet/>
      <dgm:spPr/>
      <dgm:t>
        <a:bodyPr/>
        <a:lstStyle/>
        <a:p>
          <a:endParaRPr lang="en-US"/>
        </a:p>
      </dgm:t>
    </dgm:pt>
    <dgm:pt modelId="{BC71044F-3945-4433-9507-0F1DA1FDC91A}" type="sibTrans" cxnId="{652564C5-1C9F-4165-825D-2B5E369E9B08}">
      <dgm:prSet/>
      <dgm:spPr/>
      <dgm:t>
        <a:bodyPr/>
        <a:lstStyle/>
        <a:p>
          <a:endParaRPr lang="en-US"/>
        </a:p>
      </dgm:t>
    </dgm:pt>
    <dgm:pt modelId="{2B69C150-C962-46ED-A032-6DFF25CF63C4}">
      <dgm:prSet/>
      <dgm:spPr/>
      <dgm:t>
        <a:bodyPr/>
        <a:lstStyle/>
        <a:p>
          <a:r>
            <a:rPr lang="en-US" dirty="0">
              <a:latin typeface="Abadi" panose="020B0604020104020204" pitchFamily="34" charset="0"/>
            </a:rPr>
            <a:t>AUGUST</a:t>
          </a:r>
        </a:p>
      </dgm:t>
    </dgm:pt>
    <dgm:pt modelId="{985FED35-869E-42B1-BCFA-A365B4BDACEE}" type="parTrans" cxnId="{32E6360B-3755-4D38-8AB6-CAC505AB303E}">
      <dgm:prSet/>
      <dgm:spPr/>
      <dgm:t>
        <a:bodyPr/>
        <a:lstStyle/>
        <a:p>
          <a:endParaRPr lang="en-US"/>
        </a:p>
      </dgm:t>
    </dgm:pt>
    <dgm:pt modelId="{C2F2AFDD-9240-4783-9934-D9D85FC72453}" type="sibTrans" cxnId="{32E6360B-3755-4D38-8AB6-CAC505AB303E}">
      <dgm:prSet/>
      <dgm:spPr/>
      <dgm:t>
        <a:bodyPr/>
        <a:lstStyle/>
        <a:p>
          <a:endParaRPr lang="en-US"/>
        </a:p>
      </dgm:t>
    </dgm:pt>
    <dgm:pt modelId="{F8C565CB-F02F-49DD-8F1A-E2D32306B445}">
      <dgm:prSet custT="1"/>
      <dgm:spPr/>
      <dgm:t>
        <a:bodyPr/>
        <a:lstStyle/>
        <a:p>
          <a:pPr>
            <a:buNone/>
          </a:pPr>
          <a:r>
            <a:rPr lang="en-US" sz="1400" b="1" dirty="0">
              <a:latin typeface="Abadi" panose="020B0604020104020204" pitchFamily="34" charset="0"/>
            </a:rPr>
            <a:t>RELAUNCH:</a:t>
          </a:r>
        </a:p>
        <a:p>
          <a:pPr>
            <a:buFont typeface="Arial" panose="020B0604020202020204" pitchFamily="34" charset="0"/>
            <a:buNone/>
          </a:pPr>
          <a:r>
            <a:rPr lang="en-GB" sz="1400" dirty="0">
              <a:latin typeface="Abadi" panose="020B0604020104020204" pitchFamily="34" charset="0"/>
            </a:rPr>
            <a:t>Testing and polishing for the aforementioned tasks should be finished</a:t>
          </a:r>
          <a:endParaRPr lang="en-US" sz="1400" dirty="0">
            <a:latin typeface="Abadi" panose="020B0604020104020204" pitchFamily="34" charset="0"/>
          </a:endParaRPr>
        </a:p>
      </dgm:t>
    </dgm:pt>
    <dgm:pt modelId="{116086E4-3DA2-4410-9B39-9F62847B9BDE}" type="parTrans" cxnId="{ADD64242-AC47-4D8E-B6CF-E68B6EBBE21C}">
      <dgm:prSet/>
      <dgm:spPr/>
      <dgm:t>
        <a:bodyPr/>
        <a:lstStyle/>
        <a:p>
          <a:endParaRPr lang="en-US"/>
        </a:p>
      </dgm:t>
    </dgm:pt>
    <dgm:pt modelId="{CF4455B3-6B7C-4013-9023-23B5421D7AF5}" type="sibTrans" cxnId="{ADD64242-AC47-4D8E-B6CF-E68B6EBBE21C}">
      <dgm:prSet/>
      <dgm:spPr/>
      <dgm:t>
        <a:bodyPr/>
        <a:lstStyle/>
        <a:p>
          <a:endParaRPr lang="en-US"/>
        </a:p>
      </dgm:t>
    </dgm:pt>
    <dgm:pt modelId="{610AEA64-51E1-4224-9C09-203ABCC33BA0}">
      <dgm:prSet custT="1"/>
      <dgm:spPr/>
      <dgm:t>
        <a:bodyPr/>
        <a:lstStyle/>
        <a:p>
          <a:pPr>
            <a:buFont typeface="Symbol" panose="05050102010706020507" pitchFamily="18" charset="2"/>
            <a:buChar char=""/>
          </a:pPr>
          <a:r>
            <a:rPr lang="en-GB" sz="1400" b="1" dirty="0">
              <a:latin typeface="Abadi" panose="020B0604020104020204" pitchFamily="34" charset="0"/>
            </a:rPr>
            <a:t>002: Save function and progress-tracking</a:t>
          </a:r>
          <a:endParaRPr lang="en-FI" sz="1400" dirty="0">
            <a:latin typeface="Abadi" panose="020B0604020104020204" pitchFamily="34" charset="0"/>
          </a:endParaRPr>
        </a:p>
      </dgm:t>
    </dgm:pt>
    <dgm:pt modelId="{36BA790D-4AE9-4873-A36B-FB55358E9E43}" type="parTrans" cxnId="{40D393B7-673D-4167-850B-B8D7E04DD8D1}">
      <dgm:prSet/>
      <dgm:spPr/>
      <dgm:t>
        <a:bodyPr/>
        <a:lstStyle/>
        <a:p>
          <a:endParaRPr lang="en-FI"/>
        </a:p>
      </dgm:t>
    </dgm:pt>
    <dgm:pt modelId="{E4B318DC-AF43-45CE-876B-7D420D33B01A}" type="sibTrans" cxnId="{40D393B7-673D-4167-850B-B8D7E04DD8D1}">
      <dgm:prSet/>
      <dgm:spPr/>
      <dgm:t>
        <a:bodyPr/>
        <a:lstStyle/>
        <a:p>
          <a:endParaRPr lang="en-FI"/>
        </a:p>
      </dgm:t>
    </dgm:pt>
    <dgm:pt modelId="{53C90ACB-5FDD-4302-A901-18976830D611}">
      <dgm:prSet custT="1"/>
      <dgm:spPr/>
      <dgm:t>
        <a:bodyPr/>
        <a:lstStyle/>
        <a:p>
          <a:pPr>
            <a:buFont typeface="Symbol" panose="05050102010706020507" pitchFamily="18" charset="2"/>
            <a:buChar char=""/>
          </a:pPr>
          <a:r>
            <a:rPr lang="en-GB" sz="1400" b="1" dirty="0">
              <a:latin typeface="Abadi" panose="020B0604020104020204" pitchFamily="34" charset="0"/>
            </a:rPr>
            <a:t>003: New UI</a:t>
          </a:r>
          <a:endParaRPr lang="en-FI" sz="1400" dirty="0">
            <a:latin typeface="Abadi" panose="020B0604020104020204" pitchFamily="34" charset="0"/>
          </a:endParaRPr>
        </a:p>
      </dgm:t>
    </dgm:pt>
    <dgm:pt modelId="{ADABE69C-A37A-4AEC-9C49-DCFE8F8DADF1}" type="parTrans" cxnId="{5B5F3948-835E-4416-9E44-153BF3E5C348}">
      <dgm:prSet/>
      <dgm:spPr/>
      <dgm:t>
        <a:bodyPr/>
        <a:lstStyle/>
        <a:p>
          <a:endParaRPr lang="en-FI"/>
        </a:p>
      </dgm:t>
    </dgm:pt>
    <dgm:pt modelId="{E209A237-EF0F-4958-809B-9AA0AD68AB2D}" type="sibTrans" cxnId="{5B5F3948-835E-4416-9E44-153BF3E5C348}">
      <dgm:prSet/>
      <dgm:spPr/>
      <dgm:t>
        <a:bodyPr/>
        <a:lstStyle/>
        <a:p>
          <a:endParaRPr lang="en-FI"/>
        </a:p>
      </dgm:t>
    </dgm:pt>
    <dgm:pt modelId="{000A5B43-8844-4AF2-B52E-B743AB794ED9}">
      <dgm:prSet custT="1"/>
      <dgm:spPr/>
      <dgm:t>
        <a:bodyPr/>
        <a:lstStyle/>
        <a:p>
          <a:pPr>
            <a:buFont typeface="Symbol" panose="05050102010706020507" pitchFamily="18" charset="2"/>
            <a:buChar char=""/>
          </a:pPr>
          <a:r>
            <a:rPr lang="en-GB" sz="1400" b="1" dirty="0">
              <a:latin typeface="Abadi" panose="020B0604020104020204" pitchFamily="34" charset="0"/>
            </a:rPr>
            <a:t>004: Full voice acting</a:t>
          </a:r>
          <a:endParaRPr lang="en-FI" sz="1400" dirty="0">
            <a:latin typeface="Abadi" panose="020B0604020104020204" pitchFamily="34" charset="0"/>
          </a:endParaRPr>
        </a:p>
      </dgm:t>
    </dgm:pt>
    <dgm:pt modelId="{D1A86DB3-77C6-4239-9946-D7A4C44FA882}" type="parTrans" cxnId="{2F3F0CDF-CEA9-4EAE-A797-2F1F81F5491E}">
      <dgm:prSet/>
      <dgm:spPr/>
      <dgm:t>
        <a:bodyPr/>
        <a:lstStyle/>
        <a:p>
          <a:endParaRPr lang="en-FI"/>
        </a:p>
      </dgm:t>
    </dgm:pt>
    <dgm:pt modelId="{9A29691E-5B5E-46C7-96DB-A524AC94E2CC}" type="sibTrans" cxnId="{2F3F0CDF-CEA9-4EAE-A797-2F1F81F5491E}">
      <dgm:prSet/>
      <dgm:spPr/>
      <dgm:t>
        <a:bodyPr/>
        <a:lstStyle/>
        <a:p>
          <a:endParaRPr lang="en-FI"/>
        </a:p>
      </dgm:t>
    </dgm:pt>
    <dgm:pt modelId="{998E3277-283C-4E00-8299-86442D78DFC2}">
      <dgm:prSet custT="1"/>
      <dgm:spPr/>
      <dgm:t>
        <a:bodyPr/>
        <a:lstStyle/>
        <a:p>
          <a:pPr>
            <a:buFont typeface="Symbol" panose="05050102010706020507" pitchFamily="18" charset="2"/>
            <a:buChar char=""/>
          </a:pPr>
          <a:r>
            <a:rPr lang="en-GB" sz="1400" b="1" dirty="0">
              <a:latin typeface="Abadi" panose="020B0604020104020204" pitchFamily="34" charset="0"/>
            </a:rPr>
            <a:t>005: File type issue</a:t>
          </a:r>
          <a:endParaRPr lang="en-FI" sz="1400" dirty="0">
            <a:latin typeface="Abadi" panose="020B0604020104020204" pitchFamily="34" charset="0"/>
          </a:endParaRPr>
        </a:p>
      </dgm:t>
    </dgm:pt>
    <dgm:pt modelId="{7B62424C-9A95-4230-84EF-FF8A13B04AB1}" type="parTrans" cxnId="{FF6CA929-3D29-4F6F-96BD-65CBBF217D64}">
      <dgm:prSet/>
      <dgm:spPr/>
      <dgm:t>
        <a:bodyPr/>
        <a:lstStyle/>
        <a:p>
          <a:endParaRPr lang="en-FI"/>
        </a:p>
      </dgm:t>
    </dgm:pt>
    <dgm:pt modelId="{EB66AB4E-1750-462E-9FF1-194B361ADFAA}" type="sibTrans" cxnId="{FF6CA929-3D29-4F6F-96BD-65CBBF217D64}">
      <dgm:prSet/>
      <dgm:spPr/>
      <dgm:t>
        <a:bodyPr/>
        <a:lstStyle/>
        <a:p>
          <a:endParaRPr lang="en-FI"/>
        </a:p>
      </dgm:t>
    </dgm:pt>
    <dgm:pt modelId="{5552D31A-4FB8-4074-8831-22C165D15672}">
      <dgm:prSet custT="1"/>
      <dgm:spPr/>
      <dgm:t>
        <a:bodyPr/>
        <a:lstStyle/>
        <a:p>
          <a:pPr>
            <a:buFont typeface="Symbol" panose="05050102010706020507" pitchFamily="18" charset="2"/>
            <a:buChar char=""/>
          </a:pPr>
          <a:r>
            <a:rPr lang="en-GB" sz="1400" b="1" dirty="0">
              <a:latin typeface="Abadi" panose="020B0604020104020204" pitchFamily="34" charset="0"/>
            </a:rPr>
            <a:t>006-A: Create backgrounds to existing story</a:t>
          </a:r>
          <a:endParaRPr lang="en-FI" sz="1400" dirty="0">
            <a:latin typeface="Abadi" panose="020B0604020104020204" pitchFamily="34" charset="0"/>
          </a:endParaRPr>
        </a:p>
      </dgm:t>
    </dgm:pt>
    <dgm:pt modelId="{796DDA15-E776-4E38-AF23-88E5820112EE}" type="parTrans" cxnId="{D0529421-74FA-4221-929E-9E9F23A1C316}">
      <dgm:prSet/>
      <dgm:spPr/>
      <dgm:t>
        <a:bodyPr/>
        <a:lstStyle/>
        <a:p>
          <a:endParaRPr lang="en-FI"/>
        </a:p>
      </dgm:t>
    </dgm:pt>
    <dgm:pt modelId="{DD3CADE5-2FC5-411D-B299-57C321DD7277}" type="sibTrans" cxnId="{D0529421-74FA-4221-929E-9E9F23A1C316}">
      <dgm:prSet/>
      <dgm:spPr/>
      <dgm:t>
        <a:bodyPr/>
        <a:lstStyle/>
        <a:p>
          <a:endParaRPr lang="en-FI"/>
        </a:p>
      </dgm:t>
    </dgm:pt>
    <dgm:pt modelId="{8EF22D30-9155-4BD0-A722-6E8E3D3E0DA9}">
      <dgm:prSet custT="1"/>
      <dgm:spPr/>
      <dgm:t>
        <a:bodyPr/>
        <a:lstStyle/>
        <a:p>
          <a:pPr>
            <a:buFont typeface="Symbol" panose="05050102010706020507" pitchFamily="18" charset="2"/>
            <a:buChar char=""/>
          </a:pPr>
          <a:r>
            <a:rPr lang="en-GB" sz="1400" dirty="0">
              <a:latin typeface="Abadi" panose="020B0604020104020204" pitchFamily="34" charset="0"/>
            </a:rPr>
            <a:t>007: Marketing materials</a:t>
          </a:r>
          <a:endParaRPr lang="en-FI" sz="1400" dirty="0">
            <a:latin typeface="Abadi" panose="020B0604020104020204" pitchFamily="34" charset="0"/>
          </a:endParaRPr>
        </a:p>
      </dgm:t>
    </dgm:pt>
    <dgm:pt modelId="{35AD3B25-52B3-4AFF-BB4C-868391C6D085}" type="parTrans" cxnId="{D82E4527-7581-4707-8035-121AFAA5355C}">
      <dgm:prSet/>
      <dgm:spPr/>
      <dgm:t>
        <a:bodyPr/>
        <a:lstStyle/>
        <a:p>
          <a:endParaRPr lang="en-FI"/>
        </a:p>
      </dgm:t>
    </dgm:pt>
    <dgm:pt modelId="{1A2192CB-C961-40AC-B18F-8E518377C5D8}" type="sibTrans" cxnId="{D82E4527-7581-4707-8035-121AFAA5355C}">
      <dgm:prSet/>
      <dgm:spPr/>
      <dgm:t>
        <a:bodyPr/>
        <a:lstStyle/>
        <a:p>
          <a:endParaRPr lang="en-FI"/>
        </a:p>
      </dgm:t>
    </dgm:pt>
    <dgm:pt modelId="{AB2B6784-35A3-45F2-9381-1AD6540B2B65}">
      <dgm:prSet custT="1"/>
      <dgm:spPr/>
      <dgm:t>
        <a:bodyPr/>
        <a:lstStyle/>
        <a:p>
          <a:pPr>
            <a:buFont typeface="Symbol" panose="05050102010706020507" pitchFamily="18" charset="2"/>
            <a:buChar char=""/>
          </a:pPr>
          <a:r>
            <a:rPr lang="en-GB" sz="1400" dirty="0">
              <a:latin typeface="Abadi" panose="020B0604020104020204" pitchFamily="34" charset="0"/>
            </a:rPr>
            <a:t>008: New Story</a:t>
          </a:r>
          <a:endParaRPr lang="en-FI" sz="1400" dirty="0">
            <a:latin typeface="Abadi" panose="020B0604020104020204" pitchFamily="34" charset="0"/>
          </a:endParaRPr>
        </a:p>
      </dgm:t>
    </dgm:pt>
    <dgm:pt modelId="{9CE74162-1812-4475-93A7-9AD47698AE07}" type="parTrans" cxnId="{19684C9D-613C-4155-A64D-8B2CC01EA473}">
      <dgm:prSet/>
      <dgm:spPr/>
      <dgm:t>
        <a:bodyPr/>
        <a:lstStyle/>
        <a:p>
          <a:endParaRPr lang="en-FI"/>
        </a:p>
      </dgm:t>
    </dgm:pt>
    <dgm:pt modelId="{39306A04-AE76-4690-B342-C805E7B19860}" type="sibTrans" cxnId="{19684C9D-613C-4155-A64D-8B2CC01EA473}">
      <dgm:prSet/>
      <dgm:spPr/>
      <dgm:t>
        <a:bodyPr/>
        <a:lstStyle/>
        <a:p>
          <a:endParaRPr lang="en-FI"/>
        </a:p>
      </dgm:t>
    </dgm:pt>
    <dgm:pt modelId="{CB60735A-FC06-447A-AE4C-B897B68AB319}">
      <dgm:prSet/>
      <dgm:spPr/>
      <dgm:t>
        <a:bodyPr/>
        <a:lstStyle/>
        <a:p>
          <a:r>
            <a:rPr lang="en-US" sz="1100" b="1" dirty="0">
              <a:latin typeface="Abadi" panose="020B0604020104020204" pitchFamily="34" charset="0"/>
            </a:rPr>
            <a:t> </a:t>
          </a:r>
        </a:p>
      </dgm:t>
    </dgm:pt>
    <dgm:pt modelId="{E7A3DEC5-46F8-476D-8E00-1E5D774CEFE3}" type="parTrans" cxnId="{C3AE18BE-FBA7-4826-8AB3-E150AED83447}">
      <dgm:prSet/>
      <dgm:spPr/>
      <dgm:t>
        <a:bodyPr/>
        <a:lstStyle/>
        <a:p>
          <a:endParaRPr lang="en-FI"/>
        </a:p>
      </dgm:t>
    </dgm:pt>
    <dgm:pt modelId="{6AF40A45-3ECE-41DD-8A2D-C008D253A200}" type="sibTrans" cxnId="{C3AE18BE-FBA7-4826-8AB3-E150AED83447}">
      <dgm:prSet/>
      <dgm:spPr/>
      <dgm:t>
        <a:bodyPr/>
        <a:lstStyle/>
        <a:p>
          <a:endParaRPr lang="en-FI"/>
        </a:p>
      </dgm:t>
    </dgm:pt>
    <dgm:pt modelId="{89E34DB5-1913-4B2C-8B72-53EDB9022964}">
      <dgm:prSet custT="1"/>
      <dgm:spPr/>
      <dgm:t>
        <a:bodyPr/>
        <a:lstStyle/>
        <a:p>
          <a:pPr>
            <a:buFont typeface="Symbol" panose="05050102010706020507" pitchFamily="18" charset="2"/>
            <a:buChar char=""/>
          </a:pPr>
          <a:r>
            <a:rPr lang="en-GB" sz="1400" dirty="0">
              <a:latin typeface="Abadi" panose="020B0604020104020204" pitchFamily="34" charset="0"/>
            </a:rPr>
            <a:t>Game “relaunch”; updated version uploaded to itch.io</a:t>
          </a:r>
          <a:endParaRPr lang="en-FI" sz="1400" dirty="0">
            <a:latin typeface="Abadi" panose="020B0604020104020204" pitchFamily="34" charset="0"/>
          </a:endParaRPr>
        </a:p>
      </dgm:t>
    </dgm:pt>
    <dgm:pt modelId="{7E9AEE7B-44D6-47E2-9C9A-4E7722C349C0}" type="parTrans" cxnId="{306E56A8-941C-4388-8DF5-76156B9C58CB}">
      <dgm:prSet/>
      <dgm:spPr/>
      <dgm:t>
        <a:bodyPr/>
        <a:lstStyle/>
        <a:p>
          <a:endParaRPr lang="en-FI"/>
        </a:p>
      </dgm:t>
    </dgm:pt>
    <dgm:pt modelId="{F121D749-B0B6-4577-A94E-E0E94A03A5C3}" type="sibTrans" cxnId="{306E56A8-941C-4388-8DF5-76156B9C58CB}">
      <dgm:prSet/>
      <dgm:spPr/>
      <dgm:t>
        <a:bodyPr/>
        <a:lstStyle/>
        <a:p>
          <a:endParaRPr lang="en-FI"/>
        </a:p>
      </dgm:t>
    </dgm:pt>
    <dgm:pt modelId="{CF9C7F8B-ACA5-4AF8-A08B-0E80CF03A32B}" type="pres">
      <dgm:prSet presAssocID="{B52194AD-BC1D-40A5-8061-74ED970CF0EC}" presName="Name0" presStyleCnt="0">
        <dgm:presLayoutVars>
          <dgm:chMax/>
          <dgm:chPref/>
          <dgm:animLvl val="lvl"/>
        </dgm:presLayoutVars>
      </dgm:prSet>
      <dgm:spPr/>
    </dgm:pt>
    <dgm:pt modelId="{33687FA3-D696-4D05-A921-E657360E9153}" type="pres">
      <dgm:prSet presAssocID="{470436C2-AB8C-44D2-A601-D202EF28CAB9}" presName="composite" presStyleCnt="0"/>
      <dgm:spPr/>
    </dgm:pt>
    <dgm:pt modelId="{28B7E585-1DEC-4555-8326-DC322CE6A0D9}" type="pres">
      <dgm:prSet presAssocID="{470436C2-AB8C-44D2-A601-D202EF28CAB9}" presName="Parent1" presStyleLbl="alignNode1" presStyleIdx="0" presStyleCnt="3">
        <dgm:presLayoutVars>
          <dgm:chMax val="1"/>
          <dgm:chPref val="1"/>
          <dgm:bulletEnabled val="1"/>
        </dgm:presLayoutVars>
      </dgm:prSet>
      <dgm:spPr/>
    </dgm:pt>
    <dgm:pt modelId="{E6B3F149-FD9C-4184-B517-50DE17DC9F42}" type="pres">
      <dgm:prSet presAssocID="{470436C2-AB8C-44D2-A601-D202EF28CAB9}" presName="Childtext1" presStyleLbl="revTx" presStyleIdx="0" presStyleCnt="3">
        <dgm:presLayoutVars>
          <dgm:chMax val="0"/>
          <dgm:chPref val="0"/>
          <dgm:bulletEnabled/>
        </dgm:presLayoutVars>
      </dgm:prSet>
      <dgm:spPr/>
    </dgm:pt>
    <dgm:pt modelId="{9A3567F5-3505-4A84-B150-84541A114DAE}" type="pres">
      <dgm:prSet presAssocID="{470436C2-AB8C-44D2-A601-D202EF28CAB9}" presName="ConnectLine" presStyleLbl="sibTrans1D1" presStyleIdx="0" presStyleCnt="3"/>
      <dgm:spPr>
        <a:noFill/>
        <a:ln w="12700" cap="rnd" cmpd="sng" algn="ctr">
          <a:solidFill>
            <a:schemeClr val="accent1">
              <a:hueOff val="0"/>
              <a:satOff val="0"/>
              <a:lumOff val="0"/>
              <a:alphaOff val="0"/>
            </a:schemeClr>
          </a:solidFill>
          <a:prstDash val="dash"/>
        </a:ln>
        <a:effectLst/>
      </dgm:spPr>
    </dgm:pt>
    <dgm:pt modelId="{3C2BEDA3-A6CB-4551-9245-20E856721676}" type="pres">
      <dgm:prSet presAssocID="{470436C2-AB8C-44D2-A601-D202EF28CAB9}" presName="ConnectLineEnd" presStyleLbl="node1" presStyleIdx="0" presStyleCnt="3"/>
      <dgm:spPr/>
    </dgm:pt>
    <dgm:pt modelId="{C300CFD9-A852-4630-9F5A-D9052EC40FAA}" type="pres">
      <dgm:prSet presAssocID="{470436C2-AB8C-44D2-A601-D202EF28CAB9}" presName="EmptyPane" presStyleCnt="0"/>
      <dgm:spPr/>
    </dgm:pt>
    <dgm:pt modelId="{89A522A2-C968-4BB0-AA0D-5C276045D013}" type="pres">
      <dgm:prSet presAssocID="{2125FE7A-30E1-4461-8054-0105ED556DC5}" presName="spaceBetweenRectangles" presStyleLbl="fgAcc1" presStyleIdx="0" presStyleCnt="2"/>
      <dgm:spPr/>
    </dgm:pt>
    <dgm:pt modelId="{3F8C7F44-0E39-4E64-AFA3-81ED9F564258}" type="pres">
      <dgm:prSet presAssocID="{784C4D9C-6BD9-46A6-818E-2F9E32A0005D}" presName="composite" presStyleCnt="0"/>
      <dgm:spPr/>
    </dgm:pt>
    <dgm:pt modelId="{8EAC610B-FC2D-4E66-A096-2E23A75E8CE6}" type="pres">
      <dgm:prSet presAssocID="{784C4D9C-6BD9-46A6-818E-2F9E32A0005D}" presName="Parent1" presStyleLbl="alignNode1" presStyleIdx="1" presStyleCnt="3">
        <dgm:presLayoutVars>
          <dgm:chMax val="1"/>
          <dgm:chPref val="1"/>
          <dgm:bulletEnabled val="1"/>
        </dgm:presLayoutVars>
      </dgm:prSet>
      <dgm:spPr/>
    </dgm:pt>
    <dgm:pt modelId="{4EBF67CA-7B13-4FE6-A5D4-F2B5DBB8EF10}" type="pres">
      <dgm:prSet presAssocID="{784C4D9C-6BD9-46A6-818E-2F9E32A0005D}" presName="Childtext1" presStyleLbl="revTx" presStyleIdx="1" presStyleCnt="3">
        <dgm:presLayoutVars>
          <dgm:chMax val="0"/>
          <dgm:chPref val="0"/>
          <dgm:bulletEnabled/>
        </dgm:presLayoutVars>
      </dgm:prSet>
      <dgm:spPr/>
    </dgm:pt>
    <dgm:pt modelId="{EF2BCF49-D21A-4CE2-AE95-81209766FB18}" type="pres">
      <dgm:prSet presAssocID="{784C4D9C-6BD9-46A6-818E-2F9E32A0005D}" presName="ConnectLine" presStyleLbl="sibTrans1D1" presStyleIdx="1" presStyleCnt="3"/>
      <dgm:spPr>
        <a:noFill/>
        <a:ln w="12700" cap="rnd" cmpd="sng" algn="ctr">
          <a:solidFill>
            <a:schemeClr val="accent1">
              <a:hueOff val="0"/>
              <a:satOff val="0"/>
              <a:lumOff val="0"/>
              <a:alphaOff val="0"/>
            </a:schemeClr>
          </a:solidFill>
          <a:prstDash val="dash"/>
        </a:ln>
        <a:effectLst/>
      </dgm:spPr>
    </dgm:pt>
    <dgm:pt modelId="{0CC65804-80E2-457A-A25B-A52705EE142F}" type="pres">
      <dgm:prSet presAssocID="{784C4D9C-6BD9-46A6-818E-2F9E32A0005D}" presName="ConnectLineEnd" presStyleLbl="node1" presStyleIdx="1" presStyleCnt="3"/>
      <dgm:spPr/>
    </dgm:pt>
    <dgm:pt modelId="{004F0C39-4635-43A3-8A4E-EA640B51ABF7}" type="pres">
      <dgm:prSet presAssocID="{784C4D9C-6BD9-46A6-818E-2F9E32A0005D}" presName="EmptyPane" presStyleCnt="0"/>
      <dgm:spPr/>
    </dgm:pt>
    <dgm:pt modelId="{61A8C36E-8A1B-40F2-AED1-4DCA68BADEF4}" type="pres">
      <dgm:prSet presAssocID="{C821C06E-AE69-427E-BAC3-DD095C5F5DE2}" presName="spaceBetweenRectangles" presStyleLbl="fgAcc1" presStyleIdx="1" presStyleCnt="2"/>
      <dgm:spPr/>
    </dgm:pt>
    <dgm:pt modelId="{25653124-9BAA-4AE1-8304-AA26FB2E3F53}" type="pres">
      <dgm:prSet presAssocID="{2B69C150-C962-46ED-A032-6DFF25CF63C4}" presName="composite" presStyleCnt="0"/>
      <dgm:spPr/>
    </dgm:pt>
    <dgm:pt modelId="{218458F2-C6C1-4CA1-95FD-E5E7768E5C6B}" type="pres">
      <dgm:prSet presAssocID="{2B69C150-C962-46ED-A032-6DFF25CF63C4}" presName="Parent1" presStyleLbl="alignNode1" presStyleIdx="2" presStyleCnt="3">
        <dgm:presLayoutVars>
          <dgm:chMax val="1"/>
          <dgm:chPref val="1"/>
          <dgm:bulletEnabled val="1"/>
        </dgm:presLayoutVars>
      </dgm:prSet>
      <dgm:spPr/>
    </dgm:pt>
    <dgm:pt modelId="{5401E5BC-5137-49E4-9201-53966AC64854}" type="pres">
      <dgm:prSet presAssocID="{2B69C150-C962-46ED-A032-6DFF25CF63C4}" presName="Childtext1" presStyleLbl="revTx" presStyleIdx="2" presStyleCnt="3">
        <dgm:presLayoutVars>
          <dgm:chMax val="0"/>
          <dgm:chPref val="0"/>
          <dgm:bulletEnabled/>
        </dgm:presLayoutVars>
      </dgm:prSet>
      <dgm:spPr/>
    </dgm:pt>
    <dgm:pt modelId="{74850E5A-A27F-4C49-B524-9BDA42FD5C7E}" type="pres">
      <dgm:prSet presAssocID="{2B69C150-C962-46ED-A032-6DFF25CF63C4}" presName="ConnectLine" presStyleLbl="sibTrans1D1" presStyleIdx="2" presStyleCnt="3"/>
      <dgm:spPr>
        <a:noFill/>
        <a:ln w="12700" cap="rnd" cmpd="sng" algn="ctr">
          <a:solidFill>
            <a:schemeClr val="accent1">
              <a:hueOff val="0"/>
              <a:satOff val="0"/>
              <a:lumOff val="0"/>
              <a:alphaOff val="0"/>
            </a:schemeClr>
          </a:solidFill>
          <a:prstDash val="dash"/>
        </a:ln>
        <a:effectLst/>
      </dgm:spPr>
    </dgm:pt>
    <dgm:pt modelId="{59A7864F-BA2A-4DE3-9F4E-36E9E79426E5}" type="pres">
      <dgm:prSet presAssocID="{2B69C150-C962-46ED-A032-6DFF25CF63C4}" presName="ConnectLineEnd" presStyleLbl="node1" presStyleIdx="2" presStyleCnt="3"/>
      <dgm:spPr/>
    </dgm:pt>
    <dgm:pt modelId="{EC21299B-726A-4025-B88D-0937A475202F}" type="pres">
      <dgm:prSet presAssocID="{2B69C150-C962-46ED-A032-6DFF25CF63C4}" presName="EmptyPane" presStyleCnt="0"/>
      <dgm:spPr/>
    </dgm:pt>
  </dgm:ptLst>
  <dgm:cxnLst>
    <dgm:cxn modelId="{32E6360B-3755-4D38-8AB6-CAC505AB303E}" srcId="{B52194AD-BC1D-40A5-8061-74ED970CF0EC}" destId="{2B69C150-C962-46ED-A032-6DFF25CF63C4}" srcOrd="2" destOrd="0" parTransId="{985FED35-869E-42B1-BCFA-A365B4BDACEE}" sibTransId="{C2F2AFDD-9240-4783-9934-D9D85FC72453}"/>
    <dgm:cxn modelId="{E68B4513-2346-4BC4-A736-5E30B7B2BE9E}" type="presOf" srcId="{D0A82FB8-1752-4D6F-8410-65D45BE9561E}" destId="{4EBF67CA-7B13-4FE6-A5D4-F2B5DBB8EF10}" srcOrd="0" destOrd="0" presId="urn:microsoft.com/office/officeart/2016/7/layout/HexagonTimeline"/>
    <dgm:cxn modelId="{D0529421-74FA-4221-929E-9E9F23A1C316}" srcId="{470436C2-AB8C-44D2-A601-D202EF28CAB9}" destId="{5552D31A-4FB8-4074-8831-22C165D15672}" srcOrd="5" destOrd="0" parTransId="{796DDA15-E776-4E38-AF23-88E5820112EE}" sibTransId="{DD3CADE5-2FC5-411D-B299-57C321DD7277}"/>
    <dgm:cxn modelId="{517CB325-62EC-4E0E-91C0-0C1B58BB5F0A}" srcId="{470436C2-AB8C-44D2-A601-D202EF28CAB9}" destId="{FA711432-52FF-449A-96AC-E9B964DAEC35}" srcOrd="0" destOrd="0" parTransId="{548254CE-91A1-47E3-A412-38531D7A795D}" sibTransId="{C416A550-A52D-406F-B186-5FDD3F472F71}"/>
    <dgm:cxn modelId="{D0664227-A002-4B97-BACC-E752B2EF05B7}" type="presOf" srcId="{610AEA64-51E1-4224-9C09-203ABCC33BA0}" destId="{E6B3F149-FD9C-4184-B517-50DE17DC9F42}" srcOrd="0" destOrd="1" presId="urn:microsoft.com/office/officeart/2016/7/layout/HexagonTimeline"/>
    <dgm:cxn modelId="{D82E4527-7581-4707-8035-121AFAA5355C}" srcId="{784C4D9C-6BD9-46A6-818E-2F9E32A0005D}" destId="{8EF22D30-9155-4BD0-A722-6E8E3D3E0DA9}" srcOrd="1" destOrd="0" parTransId="{35AD3B25-52B3-4AFF-BB4C-868391C6D085}" sibTransId="{1A2192CB-C961-40AC-B18F-8E518377C5D8}"/>
    <dgm:cxn modelId="{FF6CA929-3D29-4F6F-96BD-65CBBF217D64}" srcId="{470436C2-AB8C-44D2-A601-D202EF28CAB9}" destId="{998E3277-283C-4E00-8299-86442D78DFC2}" srcOrd="4" destOrd="0" parTransId="{7B62424C-9A95-4230-84EF-FF8A13B04AB1}" sibTransId="{EB66AB4E-1750-462E-9FF1-194B361ADFAA}"/>
    <dgm:cxn modelId="{ADD64242-AC47-4D8E-B6CF-E68B6EBBE21C}" srcId="{2B69C150-C962-46ED-A032-6DFF25CF63C4}" destId="{F8C565CB-F02F-49DD-8F1A-E2D32306B445}" srcOrd="0" destOrd="0" parTransId="{116086E4-3DA2-4410-9B39-9F62847B9BDE}" sibTransId="{CF4455B3-6B7C-4013-9023-23B5421D7AF5}"/>
    <dgm:cxn modelId="{5B5F3948-835E-4416-9E44-153BF3E5C348}" srcId="{470436C2-AB8C-44D2-A601-D202EF28CAB9}" destId="{53C90ACB-5FDD-4302-A901-18976830D611}" srcOrd="2" destOrd="0" parTransId="{ADABE69C-A37A-4AEC-9C49-DCFE8F8DADF1}" sibTransId="{E209A237-EF0F-4958-809B-9AA0AD68AB2D}"/>
    <dgm:cxn modelId="{53019453-0969-41D9-8CC8-44ED82421A39}" type="presOf" srcId="{B52194AD-BC1D-40A5-8061-74ED970CF0EC}" destId="{CF9C7F8B-ACA5-4AF8-A08B-0E80CF03A32B}" srcOrd="0" destOrd="0" presId="urn:microsoft.com/office/officeart/2016/7/layout/HexagonTimeline"/>
    <dgm:cxn modelId="{77612D78-3528-4316-95B2-4F4E7E000FDD}" type="presOf" srcId="{CB60735A-FC06-447A-AE4C-B897B68AB319}" destId="{4EBF67CA-7B13-4FE6-A5D4-F2B5DBB8EF10}" srcOrd="0" destOrd="3" presId="urn:microsoft.com/office/officeart/2016/7/layout/HexagonTimeline"/>
    <dgm:cxn modelId="{FEB8B378-063C-43BD-B48F-8704453FCE39}" type="presOf" srcId="{F8C565CB-F02F-49DD-8F1A-E2D32306B445}" destId="{5401E5BC-5137-49E4-9201-53966AC64854}" srcOrd="0" destOrd="0" presId="urn:microsoft.com/office/officeart/2016/7/layout/HexagonTimeline"/>
    <dgm:cxn modelId="{F812CF79-52DC-4B4C-B1D3-376BA4638EB7}" type="presOf" srcId="{89E34DB5-1913-4B2C-8B72-53EDB9022964}" destId="{5401E5BC-5137-49E4-9201-53966AC64854}" srcOrd="0" destOrd="1" presId="urn:microsoft.com/office/officeart/2016/7/layout/HexagonTimeline"/>
    <dgm:cxn modelId="{4E11AE7D-60F8-4533-9F07-C8EED28647B2}" type="presOf" srcId="{FA711432-52FF-449A-96AC-E9B964DAEC35}" destId="{E6B3F149-FD9C-4184-B517-50DE17DC9F42}" srcOrd="0" destOrd="0" presId="urn:microsoft.com/office/officeart/2016/7/layout/HexagonTimeline"/>
    <dgm:cxn modelId="{7B132C82-C23B-42A3-ABBB-55E47E316820}" type="presOf" srcId="{784C4D9C-6BD9-46A6-818E-2F9E32A0005D}" destId="{8EAC610B-FC2D-4E66-A096-2E23A75E8CE6}" srcOrd="0" destOrd="0" presId="urn:microsoft.com/office/officeart/2016/7/layout/HexagonTimeline"/>
    <dgm:cxn modelId="{D74B8793-7AC3-4566-B0D4-7531E68335D6}" type="presOf" srcId="{8EF22D30-9155-4BD0-A722-6E8E3D3E0DA9}" destId="{4EBF67CA-7B13-4FE6-A5D4-F2B5DBB8EF10}" srcOrd="0" destOrd="1" presId="urn:microsoft.com/office/officeart/2016/7/layout/HexagonTimeline"/>
    <dgm:cxn modelId="{6FEBC895-0000-449D-9CFC-BE64F544A9B7}" type="presOf" srcId="{2B69C150-C962-46ED-A032-6DFF25CF63C4}" destId="{218458F2-C6C1-4CA1-95FD-E5E7768E5C6B}" srcOrd="0" destOrd="0" presId="urn:microsoft.com/office/officeart/2016/7/layout/HexagonTimeline"/>
    <dgm:cxn modelId="{19684C9D-613C-4155-A64D-8B2CC01EA473}" srcId="{784C4D9C-6BD9-46A6-818E-2F9E32A0005D}" destId="{AB2B6784-35A3-45F2-9381-1AD6540B2B65}" srcOrd="2" destOrd="0" parTransId="{9CE74162-1812-4475-93A7-9AD47698AE07}" sibTransId="{39306A04-AE76-4690-B342-C805E7B19860}"/>
    <dgm:cxn modelId="{A3589AA7-AF27-4943-BA3D-4BD5A62FEBC8}" type="presOf" srcId="{000A5B43-8844-4AF2-B52E-B743AB794ED9}" destId="{E6B3F149-FD9C-4184-B517-50DE17DC9F42}" srcOrd="0" destOrd="3" presId="urn:microsoft.com/office/officeart/2016/7/layout/HexagonTimeline"/>
    <dgm:cxn modelId="{306E56A8-941C-4388-8DF5-76156B9C58CB}" srcId="{2B69C150-C962-46ED-A032-6DFF25CF63C4}" destId="{89E34DB5-1913-4B2C-8B72-53EDB9022964}" srcOrd="1" destOrd="0" parTransId="{7E9AEE7B-44D6-47E2-9C9A-4E7722C349C0}" sibTransId="{F121D749-B0B6-4577-A94E-E0E94A03A5C3}"/>
    <dgm:cxn modelId="{40D393B7-673D-4167-850B-B8D7E04DD8D1}" srcId="{470436C2-AB8C-44D2-A601-D202EF28CAB9}" destId="{610AEA64-51E1-4224-9C09-203ABCC33BA0}" srcOrd="1" destOrd="0" parTransId="{36BA790D-4AE9-4873-A36B-FB55358E9E43}" sibTransId="{E4B318DC-AF43-45CE-876B-7D420D33B01A}"/>
    <dgm:cxn modelId="{A3808DBB-A8EC-4BF2-9D04-EECD876B6F64}" type="presOf" srcId="{470436C2-AB8C-44D2-A601-D202EF28CAB9}" destId="{28B7E585-1DEC-4555-8326-DC322CE6A0D9}" srcOrd="0" destOrd="0" presId="urn:microsoft.com/office/officeart/2016/7/layout/HexagonTimeline"/>
    <dgm:cxn modelId="{C3AE18BE-FBA7-4826-8AB3-E150AED83447}" srcId="{784C4D9C-6BD9-46A6-818E-2F9E32A0005D}" destId="{CB60735A-FC06-447A-AE4C-B897B68AB319}" srcOrd="3" destOrd="0" parTransId="{E7A3DEC5-46F8-476D-8E00-1E5D774CEFE3}" sibTransId="{6AF40A45-3ECE-41DD-8A2D-C008D253A200}"/>
    <dgm:cxn modelId="{B707ADC0-1233-4C09-8F84-81A9B570ABEA}" type="presOf" srcId="{AB2B6784-35A3-45F2-9381-1AD6540B2B65}" destId="{4EBF67CA-7B13-4FE6-A5D4-F2B5DBB8EF10}" srcOrd="0" destOrd="2" presId="urn:microsoft.com/office/officeart/2016/7/layout/HexagonTimeline"/>
    <dgm:cxn modelId="{652564C5-1C9F-4165-825D-2B5E369E9B08}" srcId="{784C4D9C-6BD9-46A6-818E-2F9E32A0005D}" destId="{D0A82FB8-1752-4D6F-8410-65D45BE9561E}" srcOrd="0" destOrd="0" parTransId="{61919C9B-67C1-4818-8B22-371F0349AF0B}" sibTransId="{BC71044F-3945-4433-9507-0F1DA1FDC91A}"/>
    <dgm:cxn modelId="{F942B8C5-7323-42C5-81E3-24148E3D8472}" srcId="{B52194AD-BC1D-40A5-8061-74ED970CF0EC}" destId="{470436C2-AB8C-44D2-A601-D202EF28CAB9}" srcOrd="0" destOrd="0" parTransId="{5730B730-F013-48B6-BBEF-5A501064EB00}" sibTransId="{2125FE7A-30E1-4461-8054-0105ED556DC5}"/>
    <dgm:cxn modelId="{2F3F0CDF-CEA9-4EAE-A797-2F1F81F5491E}" srcId="{470436C2-AB8C-44D2-A601-D202EF28CAB9}" destId="{000A5B43-8844-4AF2-B52E-B743AB794ED9}" srcOrd="3" destOrd="0" parTransId="{D1A86DB3-77C6-4239-9946-D7A4C44FA882}" sibTransId="{9A29691E-5B5E-46C7-96DB-A524AC94E2CC}"/>
    <dgm:cxn modelId="{33182CEB-13CA-47F7-98D6-E3E35B1D7708}" type="presOf" srcId="{998E3277-283C-4E00-8299-86442D78DFC2}" destId="{E6B3F149-FD9C-4184-B517-50DE17DC9F42}" srcOrd="0" destOrd="4" presId="urn:microsoft.com/office/officeart/2016/7/layout/HexagonTimeline"/>
    <dgm:cxn modelId="{A2F7F2F6-BED0-4FA8-B46F-777ED8E3F44C}" type="presOf" srcId="{5552D31A-4FB8-4074-8831-22C165D15672}" destId="{E6B3F149-FD9C-4184-B517-50DE17DC9F42}" srcOrd="0" destOrd="5" presId="urn:microsoft.com/office/officeart/2016/7/layout/HexagonTimeline"/>
    <dgm:cxn modelId="{46802EFC-9BBB-47EF-8ED9-9055FA2CDFB1}" srcId="{B52194AD-BC1D-40A5-8061-74ED970CF0EC}" destId="{784C4D9C-6BD9-46A6-818E-2F9E32A0005D}" srcOrd="1" destOrd="0" parTransId="{8A955203-16FE-4E4A-A198-0745DE545A9D}" sibTransId="{C821C06E-AE69-427E-BAC3-DD095C5F5DE2}"/>
    <dgm:cxn modelId="{DD7841FC-5A49-476D-9315-F40629D08539}" type="presOf" srcId="{53C90ACB-5FDD-4302-A901-18976830D611}" destId="{E6B3F149-FD9C-4184-B517-50DE17DC9F42}" srcOrd="0" destOrd="2" presId="urn:microsoft.com/office/officeart/2016/7/layout/HexagonTimeline"/>
    <dgm:cxn modelId="{44ECAFA0-2169-46A1-8DEA-D62D887018A7}" type="presParOf" srcId="{CF9C7F8B-ACA5-4AF8-A08B-0E80CF03A32B}" destId="{33687FA3-D696-4D05-A921-E657360E9153}" srcOrd="0" destOrd="0" presId="urn:microsoft.com/office/officeart/2016/7/layout/HexagonTimeline"/>
    <dgm:cxn modelId="{460A7C98-D803-4727-A1DC-72EDEA07D4D6}" type="presParOf" srcId="{33687FA3-D696-4D05-A921-E657360E9153}" destId="{28B7E585-1DEC-4555-8326-DC322CE6A0D9}" srcOrd="0" destOrd="0" presId="urn:microsoft.com/office/officeart/2016/7/layout/HexagonTimeline"/>
    <dgm:cxn modelId="{E24777EC-6AC8-4377-B2D8-0D9493BDAB45}" type="presParOf" srcId="{33687FA3-D696-4D05-A921-E657360E9153}" destId="{E6B3F149-FD9C-4184-B517-50DE17DC9F42}" srcOrd="1" destOrd="0" presId="urn:microsoft.com/office/officeart/2016/7/layout/HexagonTimeline"/>
    <dgm:cxn modelId="{C6329462-37FF-4AFE-8912-32D76D759CD0}" type="presParOf" srcId="{33687FA3-D696-4D05-A921-E657360E9153}" destId="{9A3567F5-3505-4A84-B150-84541A114DAE}" srcOrd="2" destOrd="0" presId="urn:microsoft.com/office/officeart/2016/7/layout/HexagonTimeline"/>
    <dgm:cxn modelId="{45E52CEC-751D-4640-A2D6-3D5241A19C02}" type="presParOf" srcId="{33687FA3-D696-4D05-A921-E657360E9153}" destId="{3C2BEDA3-A6CB-4551-9245-20E856721676}" srcOrd="3" destOrd="0" presId="urn:microsoft.com/office/officeart/2016/7/layout/HexagonTimeline"/>
    <dgm:cxn modelId="{D72EBEDE-A9C4-4B81-BAAD-56F500EA7084}" type="presParOf" srcId="{33687FA3-D696-4D05-A921-E657360E9153}" destId="{C300CFD9-A852-4630-9F5A-D9052EC40FAA}" srcOrd="4" destOrd="0" presId="urn:microsoft.com/office/officeart/2016/7/layout/HexagonTimeline"/>
    <dgm:cxn modelId="{407A32A1-2F19-4BD8-B53F-D3A8FC036823}" type="presParOf" srcId="{CF9C7F8B-ACA5-4AF8-A08B-0E80CF03A32B}" destId="{89A522A2-C968-4BB0-AA0D-5C276045D013}" srcOrd="1" destOrd="0" presId="urn:microsoft.com/office/officeart/2016/7/layout/HexagonTimeline"/>
    <dgm:cxn modelId="{9D37C8CB-3E82-4C96-B28B-B407581E554F}" type="presParOf" srcId="{CF9C7F8B-ACA5-4AF8-A08B-0E80CF03A32B}" destId="{3F8C7F44-0E39-4E64-AFA3-81ED9F564258}" srcOrd="2" destOrd="0" presId="urn:microsoft.com/office/officeart/2016/7/layout/HexagonTimeline"/>
    <dgm:cxn modelId="{34E19442-60C1-40F9-A532-9F6088F823B7}" type="presParOf" srcId="{3F8C7F44-0E39-4E64-AFA3-81ED9F564258}" destId="{8EAC610B-FC2D-4E66-A096-2E23A75E8CE6}" srcOrd="0" destOrd="0" presId="urn:microsoft.com/office/officeart/2016/7/layout/HexagonTimeline"/>
    <dgm:cxn modelId="{ACCCCA10-412D-49F3-BDDE-7F2620822A4F}" type="presParOf" srcId="{3F8C7F44-0E39-4E64-AFA3-81ED9F564258}" destId="{4EBF67CA-7B13-4FE6-A5D4-F2B5DBB8EF10}" srcOrd="1" destOrd="0" presId="urn:microsoft.com/office/officeart/2016/7/layout/HexagonTimeline"/>
    <dgm:cxn modelId="{DE58CB4F-28A4-41A7-AD9D-0786C2CBE573}" type="presParOf" srcId="{3F8C7F44-0E39-4E64-AFA3-81ED9F564258}" destId="{EF2BCF49-D21A-4CE2-AE95-81209766FB18}" srcOrd="2" destOrd="0" presId="urn:microsoft.com/office/officeart/2016/7/layout/HexagonTimeline"/>
    <dgm:cxn modelId="{49F451C7-46F1-4D88-95C8-0EE862A46B8C}" type="presParOf" srcId="{3F8C7F44-0E39-4E64-AFA3-81ED9F564258}" destId="{0CC65804-80E2-457A-A25B-A52705EE142F}" srcOrd="3" destOrd="0" presId="urn:microsoft.com/office/officeart/2016/7/layout/HexagonTimeline"/>
    <dgm:cxn modelId="{6EC57F56-5F73-422F-A881-0737F4A8749F}" type="presParOf" srcId="{3F8C7F44-0E39-4E64-AFA3-81ED9F564258}" destId="{004F0C39-4635-43A3-8A4E-EA640B51ABF7}" srcOrd="4" destOrd="0" presId="urn:microsoft.com/office/officeart/2016/7/layout/HexagonTimeline"/>
    <dgm:cxn modelId="{010D9234-25DE-4A44-97EF-DB4F5DBC61F2}" type="presParOf" srcId="{CF9C7F8B-ACA5-4AF8-A08B-0E80CF03A32B}" destId="{61A8C36E-8A1B-40F2-AED1-4DCA68BADEF4}" srcOrd="3" destOrd="0" presId="urn:microsoft.com/office/officeart/2016/7/layout/HexagonTimeline"/>
    <dgm:cxn modelId="{8CCB8D40-E4B5-4972-BD51-A718E2557FB0}" type="presParOf" srcId="{CF9C7F8B-ACA5-4AF8-A08B-0E80CF03A32B}" destId="{25653124-9BAA-4AE1-8304-AA26FB2E3F53}" srcOrd="4" destOrd="0" presId="urn:microsoft.com/office/officeart/2016/7/layout/HexagonTimeline"/>
    <dgm:cxn modelId="{39B4A008-607F-4E02-BA02-B61B20CC491F}" type="presParOf" srcId="{25653124-9BAA-4AE1-8304-AA26FB2E3F53}" destId="{218458F2-C6C1-4CA1-95FD-E5E7768E5C6B}" srcOrd="0" destOrd="0" presId="urn:microsoft.com/office/officeart/2016/7/layout/HexagonTimeline"/>
    <dgm:cxn modelId="{B5EE1C41-7BF2-4595-8AD9-41F8F808BCFE}" type="presParOf" srcId="{25653124-9BAA-4AE1-8304-AA26FB2E3F53}" destId="{5401E5BC-5137-49E4-9201-53966AC64854}" srcOrd="1" destOrd="0" presId="urn:microsoft.com/office/officeart/2016/7/layout/HexagonTimeline"/>
    <dgm:cxn modelId="{DD7B6716-3267-4B0D-95F8-E6C8763DC697}" type="presParOf" srcId="{25653124-9BAA-4AE1-8304-AA26FB2E3F53}" destId="{74850E5A-A27F-4C49-B524-9BDA42FD5C7E}" srcOrd="2" destOrd="0" presId="urn:microsoft.com/office/officeart/2016/7/layout/HexagonTimeline"/>
    <dgm:cxn modelId="{7476A7B6-D3D8-479B-9A47-744FE27358A6}" type="presParOf" srcId="{25653124-9BAA-4AE1-8304-AA26FB2E3F53}" destId="{59A7864F-BA2A-4DE3-9F4E-36E9E79426E5}" srcOrd="3" destOrd="0" presId="urn:microsoft.com/office/officeart/2016/7/layout/HexagonTimeline"/>
    <dgm:cxn modelId="{917F477E-0683-4988-8DC4-6AC282324A2E}" type="presParOf" srcId="{25653124-9BAA-4AE1-8304-AA26FB2E3F53}" destId="{EC21299B-726A-4025-B88D-0937A475202F}" srcOrd="4" destOrd="0" presId="urn:microsoft.com/office/officeart/2016/7/layout/Hexagon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B7E585-1DEC-4555-8326-DC322CE6A0D9}">
      <dsp:nvSpPr>
        <dsp:cNvPr id="0" name=""/>
        <dsp:cNvSpPr/>
      </dsp:nvSpPr>
      <dsp:spPr>
        <a:xfrm>
          <a:off x="487755" y="2011680"/>
          <a:ext cx="2482455" cy="548640"/>
        </a:xfrm>
        <a:prstGeom prst="homePlate">
          <a:avLst>
            <a:gd name="adj" fmla="val 4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w="9525" cap="rnd" cmpd="sng" algn="ctr">
          <a:solidFill>
            <a:schemeClr val="accent1">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Abadi" panose="020B0604020104020204" pitchFamily="34" charset="0"/>
            </a:rPr>
            <a:t>FEBRUARY</a:t>
          </a:r>
        </a:p>
      </dsp:txBody>
      <dsp:txXfrm>
        <a:off x="487755" y="2011680"/>
        <a:ext cx="2372727" cy="548640"/>
      </dsp:txXfrm>
    </dsp:sp>
    <dsp:sp modelId="{E6B3F149-FD9C-4184-B517-50DE17DC9F42}">
      <dsp:nvSpPr>
        <dsp:cNvPr id="0" name=""/>
        <dsp:cNvSpPr/>
      </dsp:nvSpPr>
      <dsp:spPr>
        <a:xfrm>
          <a:off x="5055" y="0"/>
          <a:ext cx="3447854" cy="1463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4460" rIns="0" bIns="124460" numCol="1" spcCol="1270" anchor="b" anchorCtr="1">
          <a:noAutofit/>
        </a:bodyPr>
        <a:lstStyle/>
        <a:p>
          <a:pPr marL="0" lvl="0" indent="0" algn="ctr" defTabSz="622300">
            <a:lnSpc>
              <a:spcPct val="90000"/>
            </a:lnSpc>
            <a:spcBef>
              <a:spcPct val="0"/>
            </a:spcBef>
            <a:spcAft>
              <a:spcPct val="35000"/>
            </a:spcAft>
            <a:buNone/>
          </a:pPr>
          <a:r>
            <a:rPr lang="en-US" sz="1400" b="1" kern="1200" dirty="0">
              <a:latin typeface="Abadi" panose="020B0604020104020204" pitchFamily="34" charset="0"/>
            </a:rPr>
            <a:t>FIXING OLD:</a:t>
          </a:r>
          <a:br>
            <a:rPr lang="en-US" sz="1400" b="1" kern="1200" dirty="0">
              <a:latin typeface="Abadi" panose="020B0604020104020204" pitchFamily="34" charset="0"/>
            </a:rPr>
          </a:br>
          <a:r>
            <a:rPr lang="en-GB" sz="1400" b="1" kern="1200" dirty="0">
              <a:latin typeface="Abadi" panose="020B0604020104020204" pitchFamily="34" charset="0"/>
            </a:rPr>
            <a:t>001: Rebuilding the game and fixing the UI glitches </a:t>
          </a:r>
          <a:endParaRPr lang="en-US" sz="1400" kern="1200" dirty="0">
            <a:latin typeface="Abadi" panose="020B0604020104020204" pitchFamily="34" charset="0"/>
          </a:endParaRPr>
        </a:p>
        <a:p>
          <a:pPr marL="0" lvl="0" indent="0" algn="ctr" defTabSz="622300">
            <a:lnSpc>
              <a:spcPct val="90000"/>
            </a:lnSpc>
            <a:spcBef>
              <a:spcPct val="0"/>
            </a:spcBef>
            <a:spcAft>
              <a:spcPct val="35000"/>
            </a:spcAft>
            <a:buFont typeface="Symbol" panose="05050102010706020507" pitchFamily="18" charset="2"/>
            <a:buNone/>
          </a:pPr>
          <a:r>
            <a:rPr lang="en-GB" sz="1400" b="1" kern="1200" dirty="0">
              <a:latin typeface="Abadi" panose="020B0604020104020204" pitchFamily="34" charset="0"/>
            </a:rPr>
            <a:t>002: Save function and progress-tracking</a:t>
          </a:r>
          <a:endParaRPr lang="en-FI" sz="1400" kern="1200" dirty="0">
            <a:latin typeface="Abadi" panose="020B0604020104020204" pitchFamily="34" charset="0"/>
          </a:endParaRPr>
        </a:p>
        <a:p>
          <a:pPr marL="0" lvl="0" indent="0" algn="ctr" defTabSz="622300">
            <a:lnSpc>
              <a:spcPct val="90000"/>
            </a:lnSpc>
            <a:spcBef>
              <a:spcPct val="0"/>
            </a:spcBef>
            <a:spcAft>
              <a:spcPct val="35000"/>
            </a:spcAft>
            <a:buFont typeface="Symbol" panose="05050102010706020507" pitchFamily="18" charset="2"/>
            <a:buNone/>
          </a:pPr>
          <a:r>
            <a:rPr lang="en-GB" sz="1400" b="1" kern="1200" dirty="0">
              <a:latin typeface="Abadi" panose="020B0604020104020204" pitchFamily="34" charset="0"/>
            </a:rPr>
            <a:t>003: New UI</a:t>
          </a:r>
          <a:endParaRPr lang="en-FI" sz="1400" kern="1200" dirty="0">
            <a:latin typeface="Abadi" panose="020B0604020104020204" pitchFamily="34" charset="0"/>
          </a:endParaRPr>
        </a:p>
        <a:p>
          <a:pPr marL="0" lvl="0" indent="0" algn="ctr" defTabSz="622300">
            <a:lnSpc>
              <a:spcPct val="90000"/>
            </a:lnSpc>
            <a:spcBef>
              <a:spcPct val="0"/>
            </a:spcBef>
            <a:spcAft>
              <a:spcPct val="35000"/>
            </a:spcAft>
            <a:buFont typeface="Symbol" panose="05050102010706020507" pitchFamily="18" charset="2"/>
            <a:buNone/>
          </a:pPr>
          <a:r>
            <a:rPr lang="en-GB" sz="1400" b="1" kern="1200" dirty="0">
              <a:latin typeface="Abadi" panose="020B0604020104020204" pitchFamily="34" charset="0"/>
            </a:rPr>
            <a:t>004: Full voice acting</a:t>
          </a:r>
          <a:endParaRPr lang="en-FI" sz="1400" kern="1200" dirty="0">
            <a:latin typeface="Abadi" panose="020B0604020104020204" pitchFamily="34" charset="0"/>
          </a:endParaRPr>
        </a:p>
        <a:p>
          <a:pPr marL="0" lvl="0" indent="0" algn="ctr" defTabSz="622300">
            <a:lnSpc>
              <a:spcPct val="90000"/>
            </a:lnSpc>
            <a:spcBef>
              <a:spcPct val="0"/>
            </a:spcBef>
            <a:spcAft>
              <a:spcPct val="35000"/>
            </a:spcAft>
            <a:buFont typeface="Symbol" panose="05050102010706020507" pitchFamily="18" charset="2"/>
            <a:buNone/>
          </a:pPr>
          <a:r>
            <a:rPr lang="en-GB" sz="1400" b="1" kern="1200" dirty="0">
              <a:latin typeface="Abadi" panose="020B0604020104020204" pitchFamily="34" charset="0"/>
            </a:rPr>
            <a:t>005: File type issue</a:t>
          </a:r>
          <a:endParaRPr lang="en-FI" sz="1400" kern="1200" dirty="0">
            <a:latin typeface="Abadi" panose="020B0604020104020204" pitchFamily="34" charset="0"/>
          </a:endParaRPr>
        </a:p>
        <a:p>
          <a:pPr marL="0" lvl="0" indent="0" algn="ctr" defTabSz="622300">
            <a:lnSpc>
              <a:spcPct val="90000"/>
            </a:lnSpc>
            <a:spcBef>
              <a:spcPct val="0"/>
            </a:spcBef>
            <a:spcAft>
              <a:spcPct val="35000"/>
            </a:spcAft>
            <a:buFont typeface="Symbol" panose="05050102010706020507" pitchFamily="18" charset="2"/>
            <a:buNone/>
          </a:pPr>
          <a:r>
            <a:rPr lang="en-GB" sz="1400" b="1" kern="1200" dirty="0">
              <a:latin typeface="Abadi" panose="020B0604020104020204" pitchFamily="34" charset="0"/>
            </a:rPr>
            <a:t>006-A: Create backgrounds to existing story</a:t>
          </a:r>
          <a:endParaRPr lang="en-FI" sz="1400" kern="1200" dirty="0">
            <a:latin typeface="Abadi" panose="020B0604020104020204" pitchFamily="34" charset="0"/>
          </a:endParaRPr>
        </a:p>
      </dsp:txBody>
      <dsp:txXfrm>
        <a:off x="5055" y="0"/>
        <a:ext cx="3447854" cy="1463040"/>
      </dsp:txXfrm>
    </dsp:sp>
    <dsp:sp modelId="{89A522A2-C968-4BB0-AA0D-5C276045D013}">
      <dsp:nvSpPr>
        <dsp:cNvPr id="0" name=""/>
        <dsp:cNvSpPr/>
      </dsp:nvSpPr>
      <dsp:spPr>
        <a:xfrm>
          <a:off x="2970210" y="2286000"/>
          <a:ext cx="965399" cy="0"/>
        </a:xfrm>
        <a:custGeom>
          <a:avLst/>
          <a:gdLst/>
          <a:ahLst/>
          <a:cxnLst/>
          <a:rect l="0" t="0" r="0" b="0"/>
          <a:pathLst>
            <a:path>
              <a:moveTo>
                <a:pt x="0" y="0"/>
              </a:moveTo>
              <a:lnTo>
                <a:pt x="965399" y="0"/>
              </a:lnTo>
            </a:path>
          </a:pathLst>
        </a:custGeom>
        <a:no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A3567F5-3505-4A84-B150-84541A114DAE}">
      <dsp:nvSpPr>
        <dsp:cNvPr id="0" name=""/>
        <dsp:cNvSpPr/>
      </dsp:nvSpPr>
      <dsp:spPr>
        <a:xfrm>
          <a:off x="1728982" y="1554479"/>
          <a:ext cx="0" cy="457200"/>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3C2BEDA3-A6CB-4551-9245-20E856721676}">
      <dsp:nvSpPr>
        <dsp:cNvPr id="0" name=""/>
        <dsp:cNvSpPr/>
      </dsp:nvSpPr>
      <dsp:spPr>
        <a:xfrm>
          <a:off x="1683262" y="1463039"/>
          <a:ext cx="91440" cy="91440"/>
        </a:xfrm>
        <a:prstGeom prst="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8EAC610B-FC2D-4E66-A096-2E23A75E8CE6}">
      <dsp:nvSpPr>
        <dsp:cNvPr id="0" name=""/>
        <dsp:cNvSpPr/>
      </dsp:nvSpPr>
      <dsp:spPr>
        <a:xfrm>
          <a:off x="3935609" y="2011680"/>
          <a:ext cx="2482455" cy="548640"/>
        </a:xfrm>
        <a:prstGeom prst="hexagon">
          <a:avLst>
            <a:gd name="adj" fmla="val 40000"/>
            <a:gd name="vf" fmla="val 11547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w="9525" cap="rnd" cmpd="sng" algn="ctr">
          <a:solidFill>
            <a:schemeClr val="accent1">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Abadi" panose="020B0604020104020204" pitchFamily="34" charset="0"/>
            </a:rPr>
            <a:t>MARCH-JULY</a:t>
          </a:r>
        </a:p>
      </dsp:txBody>
      <dsp:txXfrm>
        <a:off x="4215632" y="2073567"/>
        <a:ext cx="1922409" cy="424866"/>
      </dsp:txXfrm>
    </dsp:sp>
    <dsp:sp modelId="{4EBF67CA-7B13-4FE6-A5D4-F2B5DBB8EF10}">
      <dsp:nvSpPr>
        <dsp:cNvPr id="0" name=""/>
        <dsp:cNvSpPr/>
      </dsp:nvSpPr>
      <dsp:spPr>
        <a:xfrm>
          <a:off x="3452910" y="3108959"/>
          <a:ext cx="3447854" cy="1463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4460" rIns="0" bIns="124460" numCol="1" spcCol="1270" anchor="t" anchorCtr="1">
          <a:noAutofit/>
        </a:bodyPr>
        <a:lstStyle/>
        <a:p>
          <a:pPr marL="0" lvl="0" indent="0" algn="ctr" defTabSz="622300">
            <a:lnSpc>
              <a:spcPct val="90000"/>
            </a:lnSpc>
            <a:spcBef>
              <a:spcPct val="0"/>
            </a:spcBef>
            <a:spcAft>
              <a:spcPct val="35000"/>
            </a:spcAft>
            <a:buNone/>
          </a:pPr>
          <a:r>
            <a:rPr lang="en-US" sz="1400" b="1" kern="1200" dirty="0">
              <a:latin typeface="Abadi" panose="020B0604020104020204" pitchFamily="34" charset="0"/>
            </a:rPr>
            <a:t>CREATING NEW:</a:t>
          </a:r>
          <a:br>
            <a:rPr lang="en-US" sz="1400" b="1" kern="1200" dirty="0">
              <a:latin typeface="Abadi" panose="020B0604020104020204" pitchFamily="34" charset="0"/>
            </a:rPr>
          </a:br>
          <a:r>
            <a:rPr lang="en-GB" sz="1400" kern="1200" dirty="0">
              <a:latin typeface="Abadi" panose="020B0604020104020204" pitchFamily="34" charset="0"/>
            </a:rPr>
            <a:t>006-B: Create backgrounds for future story</a:t>
          </a:r>
          <a:endParaRPr lang="en-US" sz="1400" b="1" kern="1200" dirty="0">
            <a:latin typeface="Abadi" panose="020B0604020104020204" pitchFamily="34" charset="0"/>
          </a:endParaRPr>
        </a:p>
        <a:p>
          <a:pPr marL="0" lvl="0" indent="0" algn="ctr" defTabSz="622300">
            <a:lnSpc>
              <a:spcPct val="90000"/>
            </a:lnSpc>
            <a:spcBef>
              <a:spcPct val="0"/>
            </a:spcBef>
            <a:spcAft>
              <a:spcPct val="35000"/>
            </a:spcAft>
            <a:buFont typeface="Symbol" panose="05050102010706020507" pitchFamily="18" charset="2"/>
            <a:buNone/>
          </a:pPr>
          <a:r>
            <a:rPr lang="en-GB" sz="1400" kern="1200" dirty="0">
              <a:latin typeface="Abadi" panose="020B0604020104020204" pitchFamily="34" charset="0"/>
            </a:rPr>
            <a:t>007: Marketing materials</a:t>
          </a:r>
          <a:endParaRPr lang="en-FI" sz="1400" kern="1200" dirty="0">
            <a:latin typeface="Abadi" panose="020B0604020104020204" pitchFamily="34" charset="0"/>
          </a:endParaRPr>
        </a:p>
        <a:p>
          <a:pPr marL="0" lvl="0" indent="0" algn="ctr" defTabSz="622300">
            <a:lnSpc>
              <a:spcPct val="90000"/>
            </a:lnSpc>
            <a:spcBef>
              <a:spcPct val="0"/>
            </a:spcBef>
            <a:spcAft>
              <a:spcPct val="35000"/>
            </a:spcAft>
            <a:buFont typeface="Symbol" panose="05050102010706020507" pitchFamily="18" charset="2"/>
            <a:buNone/>
          </a:pPr>
          <a:r>
            <a:rPr lang="en-GB" sz="1400" kern="1200" dirty="0">
              <a:latin typeface="Abadi" panose="020B0604020104020204" pitchFamily="34" charset="0"/>
            </a:rPr>
            <a:t>008: New Story</a:t>
          </a:r>
          <a:endParaRPr lang="en-FI" sz="1400" kern="1200" dirty="0">
            <a:latin typeface="Abadi" panose="020B0604020104020204" pitchFamily="34" charset="0"/>
          </a:endParaRPr>
        </a:p>
        <a:p>
          <a:pPr marL="0" lvl="0" indent="0" algn="ctr" defTabSz="488950">
            <a:lnSpc>
              <a:spcPct val="90000"/>
            </a:lnSpc>
            <a:spcBef>
              <a:spcPct val="0"/>
            </a:spcBef>
            <a:spcAft>
              <a:spcPct val="35000"/>
            </a:spcAft>
            <a:buNone/>
          </a:pPr>
          <a:r>
            <a:rPr lang="en-US" sz="1100" b="1" kern="1200" dirty="0">
              <a:latin typeface="Abadi" panose="020B0604020104020204" pitchFamily="34" charset="0"/>
            </a:rPr>
            <a:t> </a:t>
          </a:r>
        </a:p>
      </dsp:txBody>
      <dsp:txXfrm>
        <a:off x="3452910" y="3108959"/>
        <a:ext cx="3447854" cy="1463040"/>
      </dsp:txXfrm>
    </dsp:sp>
    <dsp:sp modelId="{61A8C36E-8A1B-40F2-AED1-4DCA68BADEF4}">
      <dsp:nvSpPr>
        <dsp:cNvPr id="0" name=""/>
        <dsp:cNvSpPr/>
      </dsp:nvSpPr>
      <dsp:spPr>
        <a:xfrm>
          <a:off x="6418065" y="2286000"/>
          <a:ext cx="965399" cy="0"/>
        </a:xfrm>
        <a:custGeom>
          <a:avLst/>
          <a:gdLst/>
          <a:ahLst/>
          <a:cxnLst/>
          <a:rect l="0" t="0" r="0" b="0"/>
          <a:pathLst>
            <a:path>
              <a:moveTo>
                <a:pt x="0" y="0"/>
              </a:moveTo>
              <a:lnTo>
                <a:pt x="965399" y="0"/>
              </a:lnTo>
            </a:path>
          </a:pathLst>
        </a:custGeom>
        <a:no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F2BCF49-D21A-4CE2-AE95-81209766FB18}">
      <dsp:nvSpPr>
        <dsp:cNvPr id="0" name=""/>
        <dsp:cNvSpPr/>
      </dsp:nvSpPr>
      <dsp:spPr>
        <a:xfrm>
          <a:off x="5176837" y="2560320"/>
          <a:ext cx="0" cy="457200"/>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0CC65804-80E2-457A-A25B-A52705EE142F}">
      <dsp:nvSpPr>
        <dsp:cNvPr id="0" name=""/>
        <dsp:cNvSpPr/>
      </dsp:nvSpPr>
      <dsp:spPr>
        <a:xfrm>
          <a:off x="5131117" y="3017520"/>
          <a:ext cx="91440" cy="91440"/>
        </a:xfrm>
        <a:prstGeom prst="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218458F2-C6C1-4CA1-95FD-E5E7768E5C6B}">
      <dsp:nvSpPr>
        <dsp:cNvPr id="0" name=""/>
        <dsp:cNvSpPr/>
      </dsp:nvSpPr>
      <dsp:spPr>
        <a:xfrm rot="10800000">
          <a:off x="7383464" y="2011680"/>
          <a:ext cx="2482455" cy="548640"/>
        </a:xfrm>
        <a:prstGeom prst="homePlate">
          <a:avLst>
            <a:gd name="adj" fmla="val 4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w="9525" cap="rnd" cmpd="sng" algn="ctr">
          <a:solidFill>
            <a:schemeClr val="accent1">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Abadi" panose="020B0604020104020204" pitchFamily="34" charset="0"/>
            </a:rPr>
            <a:t>AUGUST</a:t>
          </a:r>
        </a:p>
      </dsp:txBody>
      <dsp:txXfrm rot="10800000">
        <a:off x="7493192" y="2011680"/>
        <a:ext cx="2372727" cy="548640"/>
      </dsp:txXfrm>
    </dsp:sp>
    <dsp:sp modelId="{5401E5BC-5137-49E4-9201-53966AC64854}">
      <dsp:nvSpPr>
        <dsp:cNvPr id="0" name=""/>
        <dsp:cNvSpPr/>
      </dsp:nvSpPr>
      <dsp:spPr>
        <a:xfrm>
          <a:off x="6900764" y="0"/>
          <a:ext cx="3447854" cy="1463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4460" rIns="0" bIns="124460" numCol="1" spcCol="1270" anchor="b" anchorCtr="1">
          <a:noAutofit/>
        </a:bodyPr>
        <a:lstStyle/>
        <a:p>
          <a:pPr marL="0" lvl="0" indent="0" algn="ctr" defTabSz="622300">
            <a:lnSpc>
              <a:spcPct val="90000"/>
            </a:lnSpc>
            <a:spcBef>
              <a:spcPct val="0"/>
            </a:spcBef>
            <a:spcAft>
              <a:spcPct val="35000"/>
            </a:spcAft>
            <a:buNone/>
          </a:pPr>
          <a:r>
            <a:rPr lang="en-US" sz="1400" b="1" kern="1200" dirty="0">
              <a:latin typeface="Abadi" panose="020B0604020104020204" pitchFamily="34" charset="0"/>
            </a:rPr>
            <a:t>RELAUNCH:</a:t>
          </a:r>
        </a:p>
        <a:p>
          <a:pPr marL="0" lvl="0" indent="0" algn="ctr" defTabSz="622300">
            <a:lnSpc>
              <a:spcPct val="90000"/>
            </a:lnSpc>
            <a:spcBef>
              <a:spcPct val="0"/>
            </a:spcBef>
            <a:spcAft>
              <a:spcPct val="35000"/>
            </a:spcAft>
            <a:buFont typeface="Arial" panose="020B0604020202020204" pitchFamily="34" charset="0"/>
            <a:buNone/>
          </a:pPr>
          <a:r>
            <a:rPr lang="en-GB" sz="1400" kern="1200" dirty="0">
              <a:latin typeface="Abadi" panose="020B0604020104020204" pitchFamily="34" charset="0"/>
            </a:rPr>
            <a:t>Testing and polishing for the aforementioned tasks should be finished</a:t>
          </a:r>
          <a:endParaRPr lang="en-US" sz="1400" kern="1200" dirty="0">
            <a:latin typeface="Abadi" panose="020B0604020104020204" pitchFamily="34" charset="0"/>
          </a:endParaRPr>
        </a:p>
        <a:p>
          <a:pPr marL="0" lvl="0" indent="0" algn="ctr" defTabSz="622300">
            <a:lnSpc>
              <a:spcPct val="90000"/>
            </a:lnSpc>
            <a:spcBef>
              <a:spcPct val="0"/>
            </a:spcBef>
            <a:spcAft>
              <a:spcPct val="35000"/>
            </a:spcAft>
            <a:buFont typeface="Symbol" panose="05050102010706020507" pitchFamily="18" charset="2"/>
            <a:buNone/>
          </a:pPr>
          <a:r>
            <a:rPr lang="en-GB" sz="1400" kern="1200" dirty="0">
              <a:latin typeface="Abadi" panose="020B0604020104020204" pitchFamily="34" charset="0"/>
            </a:rPr>
            <a:t>Game “relaunch”; updated version uploaded to itch.io</a:t>
          </a:r>
          <a:endParaRPr lang="en-FI" sz="1400" kern="1200" dirty="0">
            <a:latin typeface="Abadi" panose="020B0604020104020204" pitchFamily="34" charset="0"/>
          </a:endParaRPr>
        </a:p>
      </dsp:txBody>
      <dsp:txXfrm>
        <a:off x="6900764" y="0"/>
        <a:ext cx="3447854" cy="1463040"/>
      </dsp:txXfrm>
    </dsp:sp>
    <dsp:sp modelId="{74850E5A-A27F-4C49-B524-9BDA42FD5C7E}">
      <dsp:nvSpPr>
        <dsp:cNvPr id="0" name=""/>
        <dsp:cNvSpPr/>
      </dsp:nvSpPr>
      <dsp:spPr>
        <a:xfrm>
          <a:off x="8624692" y="1554479"/>
          <a:ext cx="0" cy="457200"/>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59A7864F-BA2A-4DE3-9F4E-36E9E79426E5}">
      <dsp:nvSpPr>
        <dsp:cNvPr id="0" name=""/>
        <dsp:cNvSpPr/>
      </dsp:nvSpPr>
      <dsp:spPr>
        <a:xfrm>
          <a:off x="8578972" y="1463039"/>
          <a:ext cx="91440" cy="91440"/>
        </a:xfrm>
        <a:prstGeom prst="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2/27/2022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508280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2/27/2022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7392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2/27/2022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77243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2/27/2022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82853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2/27/2022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97252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2/27/2022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92141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2/27/2022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3939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2/27/2022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949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2/27/2022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47370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2/27/2022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65516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2/27/2022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6120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2/27/2022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03605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2/27/2022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9299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2/27/2022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729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2/27/2022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01489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2/27/2022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769114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2/27/2022</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42305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2/27/2022</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3620715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88" name="Rectangle 87">
            <a:extLst>
              <a:ext uri="{FF2B5EF4-FFF2-40B4-BE49-F238E27FC236}">
                <a16:creationId xmlns:a16="http://schemas.microsoft.com/office/drawing/2014/main" id="{BD32A07D-C646-4CC0-BA93-76707E70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A05AC74-6838-4CD9-B157-B3BB3E2F5415}"/>
              </a:ext>
              <a:ext uri="{C183D7F6-B498-43B3-948B-1728B52AA6E4}">
                <adec:decorative xmlns:adec="http://schemas.microsoft.com/office/drawing/2017/decorative" val="1"/>
              </a:ext>
            </a:extLst>
          </p:cNvPr>
          <p:cNvPicPr>
            <a:picLocks noChangeAspect="1"/>
          </p:cNvPicPr>
          <p:nvPr/>
        </p:nvPicPr>
        <p:blipFill rotWithShape="1">
          <a:blip r:embed="rId4"/>
          <a:srcRect/>
          <a:stretch/>
        </p:blipFill>
        <p:spPr>
          <a:xfrm>
            <a:off x="20" y="12"/>
            <a:ext cx="12191980" cy="6857988"/>
          </a:xfrm>
          <a:prstGeom prst="rect">
            <a:avLst/>
          </a:prstGeom>
        </p:spPr>
      </p:pic>
      <p:sp>
        <p:nvSpPr>
          <p:cNvPr id="90" name="Rectangle 89">
            <a:extLst>
              <a:ext uri="{FF2B5EF4-FFF2-40B4-BE49-F238E27FC236}">
                <a16:creationId xmlns:a16="http://schemas.microsoft.com/office/drawing/2014/main" id="{8CC8C250-11D6-479B-92E7-050911EB08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4" y="0"/>
            <a:ext cx="7537705" cy="6858000"/>
          </a:xfrm>
          <a:prstGeom prst="rect">
            <a:avLst/>
          </a:prstGeom>
          <a:gradFill flip="none" rotWithShape="1">
            <a:gsLst>
              <a:gs pos="58000">
                <a:schemeClr val="bg1">
                  <a:alpha val="30000"/>
                </a:schemeClr>
              </a:gs>
              <a:gs pos="33000">
                <a:schemeClr val="bg1">
                  <a:alpha val="20000"/>
                </a:schemeClr>
              </a:gs>
              <a:gs pos="0">
                <a:schemeClr val="bg1">
                  <a:alpha val="0"/>
                </a:schemeClr>
              </a:gs>
              <a:gs pos="100000">
                <a:schemeClr val="bg1">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971E58B7-C9AA-48CD-B578-81F18290ABE1}"/>
              </a:ext>
            </a:extLst>
          </p:cNvPr>
          <p:cNvSpPr>
            <a:spLocks noGrp="1"/>
          </p:cNvSpPr>
          <p:nvPr>
            <p:ph type="ctrTitle"/>
          </p:nvPr>
        </p:nvSpPr>
        <p:spPr>
          <a:xfrm>
            <a:off x="1370693" y="4926277"/>
            <a:ext cx="9440034" cy="1828801"/>
          </a:xfrm>
        </p:spPr>
        <p:txBody>
          <a:bodyPr/>
          <a:lstStyle/>
          <a:p>
            <a:r>
              <a:rPr lang="en-US" dirty="0">
                <a:solidFill>
                  <a:schemeClr val="tx1"/>
                </a:solidFill>
                <a:latin typeface="Abadi" panose="020B0604020104020204" pitchFamily="34" charset="0"/>
              </a:rPr>
              <a:t>FEBRUARY UPDATE REVEAL</a:t>
            </a:r>
            <a:endParaRPr lang="en-FI" dirty="0">
              <a:solidFill>
                <a:schemeClr val="tx1"/>
              </a:solidFill>
              <a:latin typeface="Abadi" panose="020B0604020104020204" pitchFamily="34" charset="0"/>
            </a:endParaRPr>
          </a:p>
        </p:txBody>
      </p:sp>
    </p:spTree>
    <p:extLst>
      <p:ext uri="{BB962C8B-B14F-4D97-AF65-F5344CB8AC3E}">
        <p14:creationId xmlns:p14="http://schemas.microsoft.com/office/powerpoint/2010/main" val="1946576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EE6EA-A9DF-44BF-AC4D-DBD635B8ECCF}"/>
              </a:ext>
            </a:extLst>
          </p:cNvPr>
          <p:cNvSpPr>
            <a:spLocks noGrp="1"/>
          </p:cNvSpPr>
          <p:nvPr>
            <p:ph type="title"/>
          </p:nvPr>
        </p:nvSpPr>
        <p:spPr/>
        <p:txBody>
          <a:bodyPr/>
          <a:lstStyle/>
          <a:p>
            <a:r>
              <a:rPr lang="en-GB" dirty="0">
                <a:latin typeface="Abadi" panose="020B0604020104020204" pitchFamily="34" charset="0"/>
              </a:rPr>
              <a:t>NEW ISSUES</a:t>
            </a:r>
            <a:endParaRPr lang="en-FI" dirty="0">
              <a:latin typeface="Abadi" panose="020B0604020104020204" pitchFamily="34" charset="0"/>
            </a:endParaRPr>
          </a:p>
        </p:txBody>
      </p:sp>
      <p:sp>
        <p:nvSpPr>
          <p:cNvPr id="3" name="Content Placeholder 2">
            <a:extLst>
              <a:ext uri="{FF2B5EF4-FFF2-40B4-BE49-F238E27FC236}">
                <a16:creationId xmlns:a16="http://schemas.microsoft.com/office/drawing/2014/main" id="{9FE75901-F79A-44CD-90A3-ACEAC60F85D9}"/>
              </a:ext>
            </a:extLst>
          </p:cNvPr>
          <p:cNvSpPr>
            <a:spLocks noGrp="1"/>
          </p:cNvSpPr>
          <p:nvPr>
            <p:ph idx="1"/>
          </p:nvPr>
        </p:nvSpPr>
        <p:spPr>
          <a:xfrm>
            <a:off x="913795" y="1866900"/>
            <a:ext cx="10353762" cy="4032802"/>
          </a:xfrm>
        </p:spPr>
        <p:txBody>
          <a:bodyPr>
            <a:normAutofit fontScale="92500"/>
          </a:bodyPr>
          <a:lstStyle/>
          <a:p>
            <a:r>
              <a:rPr lang="en-GB" dirty="0">
                <a:latin typeface="Abadi" panose="020B0604020104020204" pitchFamily="34" charset="0"/>
              </a:rPr>
              <a:t>One of the team members dropped out of the project, story-writing tasks need reassigning </a:t>
            </a:r>
          </a:p>
          <a:p>
            <a:r>
              <a:rPr lang="en-GB" dirty="0">
                <a:latin typeface="Abadi" panose="020B0604020104020204" pitchFamily="34" charset="0"/>
              </a:rPr>
              <a:t>Some implementation issues still exist in the UI, more polish needed for implementing it</a:t>
            </a:r>
          </a:p>
          <a:p>
            <a:r>
              <a:rPr lang="en-GB" dirty="0">
                <a:latin typeface="Abadi" panose="020B0604020104020204" pitchFamily="34" charset="0"/>
              </a:rPr>
              <a:t>Couple voice acting lines missing, must still be added – not noticeable, though</a:t>
            </a:r>
          </a:p>
          <a:p>
            <a:r>
              <a:rPr lang="en-GB" dirty="0">
                <a:latin typeface="Abadi" panose="020B0604020104020204" pitchFamily="34" charset="0"/>
              </a:rPr>
              <a:t>Saving and progress-tracking are barely functional, need more time</a:t>
            </a:r>
          </a:p>
          <a:p>
            <a:r>
              <a:rPr lang="en-GB" dirty="0">
                <a:latin typeface="Abadi" panose="020B0604020104020204" pitchFamily="34" charset="0"/>
              </a:rPr>
              <a:t>Generally more attention to details and polish needed to the basics before relaunch</a:t>
            </a:r>
          </a:p>
          <a:p>
            <a:pPr marL="36900" indent="0">
              <a:buNone/>
            </a:pPr>
            <a:r>
              <a:rPr lang="en-GB" dirty="0">
                <a:latin typeface="Abadi" panose="020B0604020104020204" pitchFamily="34" charset="0"/>
                <a:sym typeface="Wingdings" panose="05000000000000000000" pitchFamily="2" charset="2"/>
              </a:rPr>
              <a:t> As they are mainly technical issues, t</a:t>
            </a:r>
            <a:r>
              <a:rPr lang="en-GB" dirty="0">
                <a:latin typeface="Abadi" panose="020B0604020104020204" pitchFamily="34" charset="0"/>
              </a:rPr>
              <a:t>hese can be worked on during new story creation phase. </a:t>
            </a:r>
            <a:r>
              <a:rPr lang="en-GB" u="sng" dirty="0">
                <a:latin typeface="Abadi" panose="020B0604020104020204" pitchFamily="34" charset="0"/>
              </a:rPr>
              <a:t>These will be moved on to phase 2: “Creating New” (see the last slide).</a:t>
            </a:r>
          </a:p>
        </p:txBody>
      </p:sp>
    </p:spTree>
    <p:extLst>
      <p:ext uri="{BB962C8B-B14F-4D97-AF65-F5344CB8AC3E}">
        <p14:creationId xmlns:p14="http://schemas.microsoft.com/office/powerpoint/2010/main" val="291847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C606D-E560-4820-9C3E-3B881D30AD5A}"/>
              </a:ext>
            </a:extLst>
          </p:cNvPr>
          <p:cNvSpPr>
            <a:spLocks noGrp="1"/>
          </p:cNvSpPr>
          <p:nvPr>
            <p:ph type="title"/>
          </p:nvPr>
        </p:nvSpPr>
        <p:spPr>
          <a:xfrm>
            <a:off x="913621" y="82035"/>
            <a:ext cx="10353762" cy="1257300"/>
          </a:xfrm>
        </p:spPr>
        <p:txBody>
          <a:bodyPr>
            <a:normAutofit/>
          </a:bodyPr>
          <a:lstStyle/>
          <a:p>
            <a:r>
              <a:rPr lang="en-US" dirty="0">
                <a:latin typeface="Abadi" panose="020B0604020104020204" pitchFamily="34" charset="0"/>
              </a:rPr>
              <a:t>UPDATE SCHEDULE</a:t>
            </a:r>
          </a:p>
        </p:txBody>
      </p:sp>
      <p:graphicFrame>
        <p:nvGraphicFramePr>
          <p:cNvPr id="5" name="Content Placeholder 2" descr="SmartArt Graphic">
            <a:extLst>
              <a:ext uri="{FF2B5EF4-FFF2-40B4-BE49-F238E27FC236}">
                <a16:creationId xmlns:a16="http://schemas.microsoft.com/office/drawing/2014/main" id="{D6E2B9AC-73A3-4B9A-84F6-A0F50427C9AE}"/>
              </a:ext>
            </a:extLst>
          </p:cNvPr>
          <p:cNvGraphicFramePr>
            <a:graphicFrameLocks noGrp="1"/>
          </p:cNvGraphicFramePr>
          <p:nvPr>
            <p:ph idx="1"/>
            <p:extLst>
              <p:ext uri="{D42A27DB-BD31-4B8C-83A1-F6EECF244321}">
                <p14:modId xmlns:p14="http://schemas.microsoft.com/office/powerpoint/2010/main" val="684129072"/>
              </p:ext>
            </p:extLst>
          </p:nvPr>
        </p:nvGraphicFramePr>
        <p:xfrm>
          <a:off x="913708" y="2092035"/>
          <a:ext cx="10353675" cy="4572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Arrow: Down 2">
            <a:extLst>
              <a:ext uri="{FF2B5EF4-FFF2-40B4-BE49-F238E27FC236}">
                <a16:creationId xmlns:a16="http://schemas.microsoft.com/office/drawing/2014/main" id="{68E0B653-87D2-41D5-B2EB-80EC42F4644F}"/>
              </a:ext>
            </a:extLst>
          </p:cNvPr>
          <p:cNvSpPr/>
          <p:nvPr/>
        </p:nvSpPr>
        <p:spPr>
          <a:xfrm flipV="1">
            <a:off x="2284795" y="4696689"/>
            <a:ext cx="623454" cy="6373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sp>
        <p:nvSpPr>
          <p:cNvPr id="4" name="TextBox 3">
            <a:extLst>
              <a:ext uri="{FF2B5EF4-FFF2-40B4-BE49-F238E27FC236}">
                <a16:creationId xmlns:a16="http://schemas.microsoft.com/office/drawing/2014/main" id="{AD789885-5930-4B13-8896-1B437D2EDD07}"/>
              </a:ext>
            </a:extLst>
          </p:cNvPr>
          <p:cNvSpPr txBox="1"/>
          <p:nvPr/>
        </p:nvSpPr>
        <p:spPr>
          <a:xfrm>
            <a:off x="1756388" y="5445019"/>
            <a:ext cx="1680268" cy="369332"/>
          </a:xfrm>
          <a:prstGeom prst="rect">
            <a:avLst/>
          </a:prstGeom>
          <a:noFill/>
        </p:spPr>
        <p:txBody>
          <a:bodyPr wrap="none" rtlCol="0">
            <a:spAutoFit/>
          </a:bodyPr>
          <a:lstStyle/>
          <a:p>
            <a:r>
              <a:rPr lang="en-GB" dirty="0">
                <a:latin typeface="Abadi" panose="020B0604020104020204" pitchFamily="34" charset="0"/>
              </a:rPr>
              <a:t>YOU ARE HERE</a:t>
            </a:r>
            <a:endParaRPr lang="en-FI" dirty="0">
              <a:latin typeface="Abadi" panose="020B0604020104020204" pitchFamily="34" charset="0"/>
            </a:endParaRPr>
          </a:p>
        </p:txBody>
      </p:sp>
    </p:spTree>
    <p:extLst>
      <p:ext uri="{BB962C8B-B14F-4D97-AF65-F5344CB8AC3E}">
        <p14:creationId xmlns:p14="http://schemas.microsoft.com/office/powerpoint/2010/main" val="651443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804BC-76DC-404D-A2B5-54B048D51D05}"/>
              </a:ext>
            </a:extLst>
          </p:cNvPr>
          <p:cNvSpPr>
            <a:spLocks noGrp="1"/>
          </p:cNvSpPr>
          <p:nvPr>
            <p:ph type="title"/>
          </p:nvPr>
        </p:nvSpPr>
        <p:spPr>
          <a:xfrm>
            <a:off x="913795" y="375202"/>
            <a:ext cx="10353762" cy="1257300"/>
          </a:xfrm>
        </p:spPr>
        <p:txBody>
          <a:bodyPr/>
          <a:lstStyle/>
          <a:p>
            <a:r>
              <a:rPr lang="en-GB" dirty="0">
                <a:latin typeface="Abadi" panose="020B0604020104020204" pitchFamily="34" charset="0"/>
              </a:rPr>
              <a:t>UPDATE GOALS</a:t>
            </a:r>
            <a:endParaRPr lang="en-FI" dirty="0">
              <a:latin typeface="Abadi" panose="020B0604020104020204" pitchFamily="34" charset="0"/>
            </a:endParaRPr>
          </a:p>
        </p:txBody>
      </p:sp>
      <p:sp>
        <p:nvSpPr>
          <p:cNvPr id="3" name="Content Placeholder 2">
            <a:extLst>
              <a:ext uri="{FF2B5EF4-FFF2-40B4-BE49-F238E27FC236}">
                <a16:creationId xmlns:a16="http://schemas.microsoft.com/office/drawing/2014/main" id="{2501B819-604F-43F1-BCD1-BA885995240C}"/>
              </a:ext>
            </a:extLst>
          </p:cNvPr>
          <p:cNvSpPr>
            <a:spLocks noGrp="1"/>
          </p:cNvSpPr>
          <p:nvPr>
            <p:ph idx="1"/>
          </p:nvPr>
        </p:nvSpPr>
        <p:spPr>
          <a:xfrm>
            <a:off x="913795" y="1579493"/>
            <a:ext cx="10353762" cy="4668907"/>
          </a:xfrm>
        </p:spPr>
        <p:txBody>
          <a:bodyPr>
            <a:normAutofit fontScale="92500" lnSpcReduction="20000"/>
          </a:bodyPr>
          <a:lstStyle/>
          <a:p>
            <a:pPr>
              <a:lnSpc>
                <a:spcPct val="115000"/>
              </a:lnSpc>
              <a:spcBef>
                <a:spcPts val="500"/>
              </a:spcBef>
              <a:spcAft>
                <a:spcPts val="1000"/>
              </a:spcAft>
            </a:pPr>
            <a:r>
              <a:rPr lang="en-GB" sz="1800" b="1" dirty="0">
                <a:effectLst/>
                <a:latin typeface="Calibri" panose="020F0502020204030204" pitchFamily="34" charset="0"/>
                <a:ea typeface="Times New Roman" panose="02020603050405020304" pitchFamily="18" charset="0"/>
                <a:cs typeface="Times New Roman" panose="02020603050405020304" pitchFamily="18" charset="0"/>
              </a:rPr>
              <a:t>Fixing (February):</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The February update is aimed at fixing the game, and providing it all intended functionality at the time of the game jam. These fixes will elevate the game to a more pleasant playing experience, as the bare minimum of functions often results to a rather iffy playing experience for most. After this fix, ideally, the game is more playable and does not have any of the known gameplay glitches (such as the resolution and UI glitch), and playing it is more intuitive for the player as it shows more basics of a visual novel. The base of the game should be now at better quality, so more story can be continued later.</a:t>
            </a:r>
            <a:endParaRPr lang="en-FI"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500"/>
              </a:spcBef>
              <a:spcAft>
                <a:spcPts val="1000"/>
              </a:spcAft>
            </a:pPr>
            <a:r>
              <a:rPr lang="en-GB" sz="1800" b="1" dirty="0">
                <a:effectLst/>
                <a:latin typeface="Calibri" panose="020F0502020204030204" pitchFamily="34" charset="0"/>
                <a:ea typeface="Times New Roman" panose="02020603050405020304" pitchFamily="18" charset="0"/>
                <a:cs typeface="Times New Roman" panose="02020603050405020304" pitchFamily="18" charset="0"/>
              </a:rPr>
              <a:t>“Creating new” (March-July):</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This period is used to create a longer story with more content. As the bare bones of the game are now reliable and running, we can focus on creating more content and make the story more in-depth, longer, and better quality. We will be making more story, and all assets for the new story will be created and added to the game. The length of the gameplay is ideally at least tripled from the original game; which takes less than 10 minutes to play to completion. Little to no known bugs exist in the mechanics of the game. We will also be creating more marketing assets to be able to make more comprehensive description on future platforms, where the game will ideally reside after it has been worked on for a little bit.</a:t>
            </a:r>
            <a:endParaRPr lang="en-FI"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500"/>
              </a:spcBef>
              <a:spcAft>
                <a:spcPts val="1000"/>
              </a:spcAft>
            </a:pPr>
            <a:r>
              <a:rPr lang="en-GB" sz="1800" b="1" dirty="0">
                <a:effectLst/>
                <a:latin typeface="Calibri" panose="020F0502020204030204" pitchFamily="34" charset="0"/>
                <a:ea typeface="Times New Roman" panose="02020603050405020304" pitchFamily="18" charset="0"/>
                <a:cs typeface="Times New Roman" panose="02020603050405020304" pitchFamily="18" charset="0"/>
              </a:rPr>
              <a:t>“Re-launch” (August):</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At this time the planned marketing updates should be ready and a re-launch is performed, as the game is uploaded to itch.io or similar platforms. The game is finished, and is upgraded beyond the vision we had during FGJ2022. The game is expected to remain there; if feedback about any major issues arises after the launch, bug fixes can and will still be made. </a:t>
            </a:r>
            <a:endParaRPr lang="en-FI"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3954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2975F-9B60-4EFF-9FE6-A6315B9DA45E}"/>
              </a:ext>
            </a:extLst>
          </p:cNvPr>
          <p:cNvSpPr>
            <a:spLocks noGrp="1"/>
          </p:cNvSpPr>
          <p:nvPr>
            <p:ph type="title"/>
          </p:nvPr>
        </p:nvSpPr>
        <p:spPr>
          <a:xfrm>
            <a:off x="914356" y="168180"/>
            <a:ext cx="10353762" cy="1257300"/>
          </a:xfrm>
        </p:spPr>
        <p:txBody>
          <a:bodyPr/>
          <a:lstStyle/>
          <a:p>
            <a:r>
              <a:rPr lang="en-GB">
                <a:latin typeface="Abadi" panose="020B0604020104020204" pitchFamily="34" charset="0"/>
              </a:rPr>
              <a:t>BEFORE</a:t>
            </a:r>
            <a:endParaRPr lang="en-FI" dirty="0">
              <a:latin typeface="Abadi" panose="020B0604020104020204" pitchFamily="34" charset="0"/>
            </a:endParaRPr>
          </a:p>
        </p:txBody>
      </p:sp>
      <p:pic>
        <p:nvPicPr>
          <p:cNvPr id="5" name="Content Placeholder 4" descr="Diagram&#10;&#10;Description automatically generated">
            <a:extLst>
              <a:ext uri="{FF2B5EF4-FFF2-40B4-BE49-F238E27FC236}">
                <a16:creationId xmlns:a16="http://schemas.microsoft.com/office/drawing/2014/main" id="{ECAEEAF1-45B4-4394-88ED-A1DD079572A3}"/>
              </a:ext>
            </a:extLst>
          </p:cNvPr>
          <p:cNvPicPr>
            <a:picLocks noGrp="1" noChangeAspect="1"/>
          </p:cNvPicPr>
          <p:nvPr>
            <p:ph idx="1"/>
          </p:nvPr>
        </p:nvPicPr>
        <p:blipFill>
          <a:blip r:embed="rId2"/>
          <a:stretch>
            <a:fillRect/>
          </a:stretch>
        </p:blipFill>
        <p:spPr>
          <a:xfrm>
            <a:off x="6387884" y="4038694"/>
            <a:ext cx="5480332" cy="2546481"/>
          </a:xfrm>
        </p:spPr>
      </p:pic>
      <p:pic>
        <p:nvPicPr>
          <p:cNvPr id="7" name="Picture 6" descr="A picture containing text&#10;&#10;Description automatically generated">
            <a:extLst>
              <a:ext uri="{FF2B5EF4-FFF2-40B4-BE49-F238E27FC236}">
                <a16:creationId xmlns:a16="http://schemas.microsoft.com/office/drawing/2014/main" id="{13B04B34-484E-4767-9F74-799F1CAE0611}"/>
              </a:ext>
            </a:extLst>
          </p:cNvPr>
          <p:cNvPicPr>
            <a:picLocks noChangeAspect="1"/>
          </p:cNvPicPr>
          <p:nvPr/>
        </p:nvPicPr>
        <p:blipFill>
          <a:blip r:embed="rId3"/>
          <a:stretch>
            <a:fillRect/>
          </a:stretch>
        </p:blipFill>
        <p:spPr>
          <a:xfrm>
            <a:off x="342837" y="1393792"/>
            <a:ext cx="5493032" cy="2502029"/>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1902B4BF-91F1-4640-8016-BCCAA8A15CEA}"/>
              </a:ext>
            </a:extLst>
          </p:cNvPr>
          <p:cNvPicPr>
            <a:picLocks noChangeAspect="1"/>
          </p:cNvPicPr>
          <p:nvPr/>
        </p:nvPicPr>
        <p:blipFill>
          <a:blip r:embed="rId4"/>
          <a:stretch>
            <a:fillRect/>
          </a:stretch>
        </p:blipFill>
        <p:spPr>
          <a:xfrm>
            <a:off x="374588" y="4038694"/>
            <a:ext cx="5461281" cy="2476627"/>
          </a:xfrm>
          <a:prstGeom prst="rect">
            <a:avLst/>
          </a:prstGeom>
        </p:spPr>
      </p:pic>
      <p:pic>
        <p:nvPicPr>
          <p:cNvPr id="11" name="Picture 10" descr="Logo&#10;&#10;Description automatically generated">
            <a:extLst>
              <a:ext uri="{FF2B5EF4-FFF2-40B4-BE49-F238E27FC236}">
                <a16:creationId xmlns:a16="http://schemas.microsoft.com/office/drawing/2014/main" id="{2EE01281-F7C2-4E81-ACD4-E15B6CC315FC}"/>
              </a:ext>
            </a:extLst>
          </p:cNvPr>
          <p:cNvPicPr>
            <a:picLocks noChangeAspect="1"/>
          </p:cNvPicPr>
          <p:nvPr/>
        </p:nvPicPr>
        <p:blipFill>
          <a:blip r:embed="rId5"/>
          <a:stretch>
            <a:fillRect/>
          </a:stretch>
        </p:blipFill>
        <p:spPr>
          <a:xfrm>
            <a:off x="6352955" y="1362041"/>
            <a:ext cx="5486682" cy="2533780"/>
          </a:xfrm>
          <a:prstGeom prst="rect">
            <a:avLst/>
          </a:prstGeom>
        </p:spPr>
      </p:pic>
    </p:spTree>
    <p:extLst>
      <p:ext uri="{BB962C8B-B14F-4D97-AF65-F5344CB8AC3E}">
        <p14:creationId xmlns:p14="http://schemas.microsoft.com/office/powerpoint/2010/main" val="932929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FC080-33BA-4ADC-B474-71F626047541}"/>
              </a:ext>
            </a:extLst>
          </p:cNvPr>
          <p:cNvSpPr>
            <a:spLocks noGrp="1"/>
          </p:cNvSpPr>
          <p:nvPr>
            <p:ph type="title"/>
          </p:nvPr>
        </p:nvSpPr>
        <p:spPr>
          <a:xfrm>
            <a:off x="2727433" y="482722"/>
            <a:ext cx="3706889" cy="1821918"/>
          </a:xfrm>
        </p:spPr>
        <p:txBody>
          <a:bodyPr/>
          <a:lstStyle/>
          <a:p>
            <a:r>
              <a:rPr lang="en-GB" dirty="0">
                <a:latin typeface="Abadi" panose="020B0604020104020204" pitchFamily="34" charset="0"/>
              </a:rPr>
              <a:t>BEFORE THE UPDATE</a:t>
            </a:r>
            <a:endParaRPr lang="en-FI" dirty="0">
              <a:latin typeface="Abadi" panose="020B0604020104020204" pitchFamily="34" charset="0"/>
            </a:endParaRPr>
          </a:p>
        </p:txBody>
      </p:sp>
      <p:pic>
        <p:nvPicPr>
          <p:cNvPr id="6" name="Content Placeholder 5" descr="A picture containing text&#10;&#10;Description automatically generated">
            <a:extLst>
              <a:ext uri="{FF2B5EF4-FFF2-40B4-BE49-F238E27FC236}">
                <a16:creationId xmlns:a16="http://schemas.microsoft.com/office/drawing/2014/main" id="{198A74EB-A718-41AC-BBF3-C70679BA2A5E}"/>
              </a:ext>
            </a:extLst>
          </p:cNvPr>
          <p:cNvPicPr>
            <a:picLocks noGrp="1" noChangeAspect="1"/>
          </p:cNvPicPr>
          <p:nvPr>
            <p:ph idx="1"/>
          </p:nvPr>
        </p:nvPicPr>
        <p:blipFill>
          <a:blip r:embed="rId2"/>
          <a:stretch>
            <a:fillRect/>
          </a:stretch>
        </p:blipFill>
        <p:spPr>
          <a:xfrm>
            <a:off x="5594294" y="323878"/>
            <a:ext cx="4390365" cy="6210244"/>
          </a:xfrm>
        </p:spPr>
      </p:pic>
      <p:sp>
        <p:nvSpPr>
          <p:cNvPr id="4" name="Text Placeholder 3">
            <a:extLst>
              <a:ext uri="{FF2B5EF4-FFF2-40B4-BE49-F238E27FC236}">
                <a16:creationId xmlns:a16="http://schemas.microsoft.com/office/drawing/2014/main" id="{99F687A4-0ED3-4E12-906D-961260A1D957}"/>
              </a:ext>
            </a:extLst>
          </p:cNvPr>
          <p:cNvSpPr>
            <a:spLocks noGrp="1"/>
          </p:cNvSpPr>
          <p:nvPr>
            <p:ph type="body" sz="half" idx="2"/>
          </p:nvPr>
        </p:nvSpPr>
        <p:spPr>
          <a:xfrm>
            <a:off x="2727433" y="2304640"/>
            <a:ext cx="3706889" cy="3575049"/>
          </a:xfrm>
        </p:spPr>
        <p:txBody>
          <a:bodyPr>
            <a:normAutofit fontScale="92500" lnSpcReduction="20000"/>
          </a:bodyPr>
          <a:lstStyle/>
          <a:p>
            <a:r>
              <a:rPr lang="en-GB" dirty="0">
                <a:latin typeface="Abadi" panose="020B0604020104020204" pitchFamily="34" charset="0"/>
              </a:rPr>
              <a:t>The game is very messy and bare-bones, and has the minimum functionality for a visual novel. Multiple known glitches exist, and some assets were not implemented yet due to time running out (e.g. one story path was cut off).</a:t>
            </a:r>
          </a:p>
          <a:p>
            <a:endParaRPr lang="en-GB" dirty="0">
              <a:latin typeface="Abadi" panose="020B0604020104020204" pitchFamily="34" charset="0"/>
            </a:endParaRPr>
          </a:p>
          <a:p>
            <a:r>
              <a:rPr lang="en-GB" b="1" dirty="0">
                <a:latin typeface="Abadi" panose="020B0604020104020204" pitchFamily="34" charset="0"/>
              </a:rPr>
              <a:t>Known issues:</a:t>
            </a:r>
          </a:p>
          <a:p>
            <a:r>
              <a:rPr lang="en-GB" dirty="0">
                <a:latin typeface="Abadi" panose="020B0604020104020204" pitchFamily="34" charset="0"/>
              </a:rPr>
              <a:t>The resolution and UI glitch</a:t>
            </a:r>
            <a:br>
              <a:rPr lang="en-GB" dirty="0">
                <a:latin typeface="Abadi" panose="020B0604020104020204" pitchFamily="34" charset="0"/>
              </a:rPr>
            </a:br>
            <a:r>
              <a:rPr lang="en-GB" dirty="0">
                <a:latin typeface="Abadi" panose="020B0604020104020204" pitchFamily="34" charset="0"/>
              </a:rPr>
              <a:t>File type issues</a:t>
            </a:r>
            <a:br>
              <a:rPr lang="en-GB" dirty="0">
                <a:latin typeface="Abadi" panose="020B0604020104020204" pitchFamily="34" charset="0"/>
              </a:rPr>
            </a:br>
            <a:r>
              <a:rPr lang="en-GB" dirty="0">
                <a:latin typeface="Abadi" panose="020B0604020104020204" pitchFamily="34" charset="0"/>
              </a:rPr>
              <a:t>Unsuitable UI</a:t>
            </a:r>
            <a:br>
              <a:rPr lang="en-GB" dirty="0">
                <a:latin typeface="Abadi" panose="020B0604020104020204" pitchFamily="34" charset="0"/>
              </a:rPr>
            </a:br>
            <a:r>
              <a:rPr lang="en-GB" dirty="0">
                <a:latin typeface="Abadi" panose="020B0604020104020204" pitchFamily="34" charset="0"/>
              </a:rPr>
              <a:t>Not all made assets in use yet</a:t>
            </a:r>
            <a:br>
              <a:rPr lang="en-GB" dirty="0">
                <a:latin typeface="Abadi" panose="020B0604020104020204" pitchFamily="34" charset="0"/>
              </a:rPr>
            </a:br>
            <a:r>
              <a:rPr lang="en-GB" dirty="0">
                <a:latin typeface="Abadi" panose="020B0604020104020204" pitchFamily="34" charset="0"/>
              </a:rPr>
              <a:t>Lacks saving and progress-tracking</a:t>
            </a:r>
          </a:p>
          <a:p>
            <a:r>
              <a:rPr lang="en-GB" dirty="0">
                <a:latin typeface="Abadi" panose="020B0604020104020204" pitchFamily="34" charset="0"/>
              </a:rPr>
              <a:t>ETC.</a:t>
            </a:r>
          </a:p>
        </p:txBody>
      </p:sp>
    </p:spTree>
    <p:extLst>
      <p:ext uri="{BB962C8B-B14F-4D97-AF65-F5344CB8AC3E}">
        <p14:creationId xmlns:p14="http://schemas.microsoft.com/office/powerpoint/2010/main" val="1292644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2975F-9B60-4EFF-9FE6-A6315B9DA45E}"/>
              </a:ext>
            </a:extLst>
          </p:cNvPr>
          <p:cNvSpPr>
            <a:spLocks noGrp="1"/>
          </p:cNvSpPr>
          <p:nvPr>
            <p:ph type="title"/>
          </p:nvPr>
        </p:nvSpPr>
        <p:spPr>
          <a:xfrm>
            <a:off x="5200807" y="1352976"/>
            <a:ext cx="5978072" cy="931930"/>
          </a:xfrm>
        </p:spPr>
        <p:txBody>
          <a:bodyPr>
            <a:normAutofit/>
          </a:bodyPr>
          <a:lstStyle/>
          <a:p>
            <a:r>
              <a:rPr lang="en-GB" dirty="0">
                <a:latin typeface="Abadi" panose="020B0604020104020204" pitchFamily="34" charset="0"/>
              </a:rPr>
              <a:t>AFTER THE UPDATE</a:t>
            </a:r>
            <a:endParaRPr lang="en-FI" dirty="0">
              <a:latin typeface="Abadi" panose="020B0604020104020204" pitchFamily="34" charset="0"/>
            </a:endParaRPr>
          </a:p>
        </p:txBody>
      </p:sp>
      <p:pic>
        <p:nvPicPr>
          <p:cNvPr id="16" name="Picture 15">
            <a:extLst>
              <a:ext uri="{FF2B5EF4-FFF2-40B4-BE49-F238E27FC236}">
                <a16:creationId xmlns:a16="http://schemas.microsoft.com/office/drawing/2014/main" id="{7AA41F59-BAF0-4CFD-A9FA-ED4C838B545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pic>
        <p:nvPicPr>
          <p:cNvPr id="5" name="Content Placeholder 4" descr="Graphical user interface&#10;&#10;Description automatically generated">
            <a:extLst>
              <a:ext uri="{FF2B5EF4-FFF2-40B4-BE49-F238E27FC236}">
                <a16:creationId xmlns:a16="http://schemas.microsoft.com/office/drawing/2014/main" id="{EBCF5818-93B2-4B33-A856-1344178711C2}"/>
              </a:ext>
            </a:extLst>
          </p:cNvPr>
          <p:cNvPicPr>
            <a:picLocks noChangeAspect="1"/>
          </p:cNvPicPr>
          <p:nvPr/>
        </p:nvPicPr>
        <p:blipFill rotWithShape="1">
          <a:blip r:embed="rId4"/>
          <a:srcRect r="3" b="12598"/>
          <a:stretch/>
        </p:blipFill>
        <p:spPr>
          <a:xfrm>
            <a:off x="-1" y="-20153"/>
            <a:ext cx="4774069" cy="2326303"/>
          </a:xfrm>
          <a:prstGeom prst="rect">
            <a:avLst/>
          </a:prstGeom>
        </p:spPr>
      </p:pic>
      <p:pic>
        <p:nvPicPr>
          <p:cNvPr id="7" name="Picture 6" descr="A picture containing text, electronics, computer&#10;&#10;Description automatically generated">
            <a:extLst>
              <a:ext uri="{FF2B5EF4-FFF2-40B4-BE49-F238E27FC236}">
                <a16:creationId xmlns:a16="http://schemas.microsoft.com/office/drawing/2014/main" id="{C803E5F1-E048-42E8-9B4E-A4EA97A48100}"/>
              </a:ext>
            </a:extLst>
          </p:cNvPr>
          <p:cNvPicPr>
            <a:picLocks noChangeAspect="1"/>
          </p:cNvPicPr>
          <p:nvPr/>
        </p:nvPicPr>
        <p:blipFill rotWithShape="1">
          <a:blip r:embed="rId5"/>
          <a:srcRect t="778" r="3" b="12597"/>
          <a:stretch/>
        </p:blipFill>
        <p:spPr>
          <a:xfrm>
            <a:off x="0" y="2284906"/>
            <a:ext cx="4774068" cy="2246790"/>
          </a:xfrm>
          <a:prstGeom prst="rect">
            <a:avLst/>
          </a:prstGeom>
        </p:spPr>
      </p:pic>
      <p:pic>
        <p:nvPicPr>
          <p:cNvPr id="9" name="Picture 8" descr="A screenshot of a video game&#10;&#10;Description automatically generated">
            <a:extLst>
              <a:ext uri="{FF2B5EF4-FFF2-40B4-BE49-F238E27FC236}">
                <a16:creationId xmlns:a16="http://schemas.microsoft.com/office/drawing/2014/main" id="{7B2DC47B-10F2-45C7-A73F-C1FA271B3CE7}"/>
              </a:ext>
            </a:extLst>
          </p:cNvPr>
          <p:cNvPicPr>
            <a:picLocks noChangeAspect="1"/>
          </p:cNvPicPr>
          <p:nvPr/>
        </p:nvPicPr>
        <p:blipFill rotWithShape="1">
          <a:blip r:embed="rId6"/>
          <a:srcRect t="10436" r="3" b="2939"/>
          <a:stretch/>
        </p:blipFill>
        <p:spPr>
          <a:xfrm>
            <a:off x="-10649" y="4551849"/>
            <a:ext cx="4784717" cy="2285999"/>
          </a:xfrm>
          <a:prstGeom prst="rect">
            <a:avLst/>
          </a:prstGeom>
        </p:spPr>
      </p:pic>
      <p:sp>
        <p:nvSpPr>
          <p:cNvPr id="13" name="Content Placeholder 12">
            <a:extLst>
              <a:ext uri="{FF2B5EF4-FFF2-40B4-BE49-F238E27FC236}">
                <a16:creationId xmlns:a16="http://schemas.microsoft.com/office/drawing/2014/main" id="{41874949-95B5-4632-BBCA-F05302A1E005}"/>
              </a:ext>
            </a:extLst>
          </p:cNvPr>
          <p:cNvSpPr>
            <a:spLocks noGrp="1"/>
          </p:cNvSpPr>
          <p:nvPr>
            <p:ph idx="1"/>
          </p:nvPr>
        </p:nvSpPr>
        <p:spPr>
          <a:xfrm>
            <a:off x="5645426" y="2095081"/>
            <a:ext cx="5155095" cy="3599768"/>
          </a:xfrm>
        </p:spPr>
        <p:txBody>
          <a:bodyPr anchor="ctr">
            <a:normAutofit fontScale="92500"/>
          </a:bodyPr>
          <a:lstStyle/>
          <a:p>
            <a:pPr marL="36900" indent="0" algn="ctr">
              <a:buClr>
                <a:srgbClr val="43B3C0"/>
              </a:buClr>
              <a:buNone/>
            </a:pPr>
            <a:r>
              <a:rPr lang="en-US" sz="1800" dirty="0">
                <a:latin typeface="Abadi" panose="020B0604020104020204" pitchFamily="34" charset="0"/>
              </a:rPr>
              <a:t>Current game can be seen in the screenshots.</a:t>
            </a:r>
            <a:br>
              <a:rPr lang="en-US" sz="1800" dirty="0">
                <a:latin typeface="Abadi" panose="020B0604020104020204" pitchFamily="34" charset="0"/>
              </a:rPr>
            </a:br>
            <a:r>
              <a:rPr lang="en-US" sz="1800" dirty="0">
                <a:latin typeface="Abadi" panose="020B0604020104020204" pitchFamily="34" charset="0"/>
              </a:rPr>
              <a:t>Resolution and UI glitch is fixed, and old items are implemented fully. </a:t>
            </a:r>
            <a:br>
              <a:rPr lang="en-US" sz="1800" dirty="0">
                <a:latin typeface="Abadi" panose="020B0604020104020204" pitchFamily="34" charset="0"/>
              </a:rPr>
            </a:br>
            <a:r>
              <a:rPr lang="en-US" sz="1800" dirty="0">
                <a:latin typeface="Abadi" panose="020B0604020104020204" pitchFamily="34" charset="0"/>
              </a:rPr>
              <a:t>New UI was developed with better methods, and implementation nearly follows the UI plan. This results in better gameplay experience as well.</a:t>
            </a:r>
            <a:br>
              <a:rPr lang="en-US" sz="1800" dirty="0">
                <a:latin typeface="Abadi" panose="020B0604020104020204" pitchFamily="34" charset="0"/>
              </a:rPr>
            </a:br>
            <a:r>
              <a:rPr lang="en-US" sz="1800" u="sng" dirty="0">
                <a:latin typeface="Abadi" panose="020B0604020104020204" pitchFamily="34" charset="0"/>
              </a:rPr>
              <a:t>The game has all intended parts that were planned during FGJ2022.</a:t>
            </a:r>
            <a:br>
              <a:rPr lang="en-US" sz="1800" u="sng" dirty="0">
                <a:latin typeface="Abadi" panose="020B0604020104020204" pitchFamily="34" charset="0"/>
              </a:rPr>
            </a:br>
            <a:r>
              <a:rPr lang="en-US" sz="1800" dirty="0">
                <a:latin typeface="Abadi" panose="020B0604020104020204" pitchFamily="34" charset="0"/>
              </a:rPr>
              <a:t>Saving and progress-tracking is almost implemented. Game has nearly full voice-acting for the story. </a:t>
            </a:r>
            <a:br>
              <a:rPr lang="en-US" sz="1800" dirty="0">
                <a:latin typeface="Abadi" panose="020B0604020104020204" pitchFamily="34" charset="0"/>
              </a:rPr>
            </a:br>
            <a:r>
              <a:rPr lang="en-US" sz="1800" dirty="0">
                <a:latin typeface="Abadi" panose="020B0604020104020204" pitchFamily="34" charset="0"/>
              </a:rPr>
              <a:t>The game is still a bit messy, and can be polished further during the next steps.</a:t>
            </a:r>
          </a:p>
        </p:txBody>
      </p:sp>
    </p:spTree>
    <p:extLst>
      <p:ext uri="{BB962C8B-B14F-4D97-AF65-F5344CB8AC3E}">
        <p14:creationId xmlns:p14="http://schemas.microsoft.com/office/powerpoint/2010/main" val="2932717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C81DA-3665-4A43-A67E-F91BEF4AFCD8}"/>
              </a:ext>
            </a:extLst>
          </p:cNvPr>
          <p:cNvSpPr>
            <a:spLocks noGrp="1"/>
          </p:cNvSpPr>
          <p:nvPr>
            <p:ph type="title"/>
          </p:nvPr>
        </p:nvSpPr>
        <p:spPr>
          <a:xfrm>
            <a:off x="913795" y="218661"/>
            <a:ext cx="10353762" cy="1257300"/>
          </a:xfrm>
        </p:spPr>
        <p:txBody>
          <a:bodyPr/>
          <a:lstStyle/>
          <a:p>
            <a:r>
              <a:rPr lang="en-GB" dirty="0">
                <a:latin typeface="Abadi" panose="020B0604020104020204" pitchFamily="34" charset="0"/>
              </a:rPr>
              <a:t>What was updated and how:</a:t>
            </a:r>
            <a:endParaRPr lang="en-FI" dirty="0">
              <a:latin typeface="Abadi" panose="020B0604020104020204" pitchFamily="34" charset="0"/>
            </a:endParaRPr>
          </a:p>
        </p:txBody>
      </p:sp>
      <p:sp>
        <p:nvSpPr>
          <p:cNvPr id="3" name="Content Placeholder 2">
            <a:extLst>
              <a:ext uri="{FF2B5EF4-FFF2-40B4-BE49-F238E27FC236}">
                <a16:creationId xmlns:a16="http://schemas.microsoft.com/office/drawing/2014/main" id="{2DD43741-85A0-466D-9B43-939F7DB2A156}"/>
              </a:ext>
            </a:extLst>
          </p:cNvPr>
          <p:cNvSpPr>
            <a:spLocks noGrp="1"/>
          </p:cNvSpPr>
          <p:nvPr>
            <p:ph idx="1"/>
          </p:nvPr>
        </p:nvSpPr>
        <p:spPr>
          <a:xfrm>
            <a:off x="198782" y="1232452"/>
            <a:ext cx="11701669" cy="5406887"/>
          </a:xfrm>
        </p:spPr>
        <p:txBody>
          <a:bodyPr>
            <a:normAutofit lnSpcReduction="10000"/>
          </a:bodyPr>
          <a:lstStyle/>
          <a:p>
            <a:pPr>
              <a:lnSpc>
                <a:spcPct val="115000"/>
              </a:lnSpc>
              <a:spcBef>
                <a:spcPts val="500"/>
              </a:spcBef>
              <a:spcAft>
                <a:spcPts val="1000"/>
              </a:spcAft>
            </a:pPr>
            <a:r>
              <a:rPr lang="en-GB" sz="1400" b="1" dirty="0">
                <a:effectLst/>
                <a:latin typeface="Calibri" panose="020F0502020204030204" pitchFamily="34" charset="0"/>
                <a:ea typeface="Times New Roman" panose="02020603050405020304" pitchFamily="18" charset="0"/>
                <a:cs typeface="Times New Roman" panose="02020603050405020304" pitchFamily="18" charset="0"/>
              </a:rPr>
              <a:t>001: Rebuilding the game and fixing the UI glitches</a:t>
            </a:r>
            <a:r>
              <a:rPr lang="en-GB" sz="1400" dirty="0">
                <a:effectLst/>
                <a:latin typeface="Calibri" panose="020F0502020204030204" pitchFamily="34" charset="0"/>
                <a:ea typeface="Times New Roman" panose="02020603050405020304" pitchFamily="18" charset="0"/>
                <a:cs typeface="Times New Roman" panose="02020603050405020304" pitchFamily="18" charset="0"/>
              </a:rPr>
              <a:t>: This issue was caused by an unknown error where in Unity the starting scene’s resolution did not carry over to other scenes, causing many parts of the graphics to downgrade and the UI to reveal items that should not be revealed. Fixing this was attempted during the game jam, but after seeking help from other programmers around the jam site, no solution was found besides “rebuilding” the entire game from the start with the same assets. This process was too time-consuming to complete during the jam and was marked to be done with the new updated assets after the jam. However, the updated graphics and new scenes mean that parts of the code also need to be updated. </a:t>
            </a:r>
          </a:p>
          <a:p>
            <a:pPr lvl="1">
              <a:lnSpc>
                <a:spcPct val="115000"/>
              </a:lnSpc>
              <a:spcBef>
                <a:spcPts val="500"/>
              </a:spcBef>
              <a:spcAft>
                <a:spcPts val="1000"/>
              </a:spcAft>
            </a:pPr>
            <a:r>
              <a:rPr lang="en-GB" sz="1100" b="1" dirty="0">
                <a:effectLst/>
                <a:latin typeface="Calibri" panose="020F0502020204030204" pitchFamily="34" charset="0"/>
                <a:ea typeface="Times New Roman" panose="02020603050405020304" pitchFamily="18" charset="0"/>
                <a:cs typeface="Times New Roman" panose="02020603050405020304" pitchFamily="18" charset="0"/>
              </a:rPr>
              <a:t>001-A:</a:t>
            </a:r>
            <a:r>
              <a:rPr lang="en-GB" sz="1100"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1100" b="1" dirty="0">
                <a:effectLst/>
                <a:latin typeface="Calibri" panose="020F0502020204030204" pitchFamily="34" charset="0"/>
                <a:ea typeface="Times New Roman" panose="02020603050405020304" pitchFamily="18" charset="0"/>
                <a:cs typeface="Times New Roman" panose="02020603050405020304" pitchFamily="18" charset="0"/>
              </a:rPr>
              <a:t>Rebuilding scenes:  </a:t>
            </a:r>
            <a:r>
              <a:rPr lang="en-GB" sz="1100" dirty="0">
                <a:effectLst/>
                <a:latin typeface="Calibri" panose="020F0502020204030204" pitchFamily="34" charset="0"/>
                <a:ea typeface="Times New Roman" panose="02020603050405020304" pitchFamily="18" charset="0"/>
                <a:cs typeface="Times New Roman" panose="02020603050405020304" pitchFamily="18" charset="0"/>
              </a:rPr>
              <a:t>Rebuild the entire game from start in Unity, using the old assets.</a:t>
            </a:r>
            <a:br>
              <a:rPr lang="en-GB" sz="1100" dirty="0">
                <a:effectLst/>
                <a:latin typeface="Calibri" panose="020F0502020204030204" pitchFamily="34" charset="0"/>
                <a:ea typeface="Times New Roman" panose="02020603050405020304" pitchFamily="18" charset="0"/>
                <a:cs typeface="Times New Roman" panose="02020603050405020304" pitchFamily="18" charset="0"/>
              </a:rPr>
            </a:br>
            <a:r>
              <a:rPr lang="en-GB" sz="1100" b="1" dirty="0">
                <a:effectLst/>
                <a:latin typeface="Calibri" panose="020F0502020204030204" pitchFamily="34" charset="0"/>
                <a:ea typeface="Times New Roman" panose="02020603050405020304" pitchFamily="18" charset="0"/>
                <a:cs typeface="Times New Roman" panose="02020603050405020304" pitchFamily="18" charset="0"/>
              </a:rPr>
              <a:t>001-B:  Text animations:</a:t>
            </a:r>
            <a:r>
              <a:rPr lang="en-GB" sz="1100" dirty="0">
                <a:effectLst/>
                <a:latin typeface="Calibri" panose="020F0502020204030204" pitchFamily="34" charset="0"/>
                <a:ea typeface="Times New Roman" panose="02020603050405020304" pitchFamily="18" charset="0"/>
                <a:cs typeface="Times New Roman" panose="02020603050405020304" pitchFamily="18" charset="0"/>
              </a:rPr>
              <a:t> Adjusting the text animations scripts to fit new scene and graphics.</a:t>
            </a:r>
            <a:br>
              <a:rPr lang="en-GB" sz="1100" dirty="0">
                <a:effectLst/>
                <a:latin typeface="Calibri" panose="020F0502020204030204" pitchFamily="34" charset="0"/>
                <a:ea typeface="Times New Roman" panose="02020603050405020304" pitchFamily="18" charset="0"/>
                <a:cs typeface="Times New Roman" panose="02020603050405020304" pitchFamily="18" charset="0"/>
              </a:rPr>
            </a:br>
            <a:r>
              <a:rPr lang="en-GB" sz="1100" b="1" dirty="0">
                <a:effectLst/>
                <a:latin typeface="Calibri" panose="020F0502020204030204" pitchFamily="34" charset="0"/>
                <a:ea typeface="Times New Roman" panose="02020603050405020304" pitchFamily="18" charset="0"/>
                <a:cs typeface="Times New Roman" panose="02020603050405020304" pitchFamily="18" charset="0"/>
              </a:rPr>
              <a:t>001-C:</a:t>
            </a:r>
            <a:r>
              <a:rPr lang="en-GB" sz="1100"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1100" b="1" dirty="0">
                <a:effectLst/>
                <a:latin typeface="Calibri" panose="020F0502020204030204" pitchFamily="34" charset="0"/>
                <a:ea typeface="Times New Roman" panose="02020603050405020304" pitchFamily="18" charset="0"/>
                <a:cs typeface="Times New Roman" panose="02020603050405020304" pitchFamily="18" charset="0"/>
              </a:rPr>
              <a:t>Element animations:</a:t>
            </a:r>
            <a:r>
              <a:rPr lang="en-GB" sz="1100" dirty="0">
                <a:effectLst/>
                <a:latin typeface="Calibri" panose="020F0502020204030204" pitchFamily="34" charset="0"/>
                <a:ea typeface="Times New Roman" panose="02020603050405020304" pitchFamily="18" charset="0"/>
                <a:cs typeface="Times New Roman" panose="02020603050405020304" pitchFamily="18" charset="0"/>
              </a:rPr>
              <a:t> Adjusting the element appearances scripts (buttons, sprites, etc) to match the new scene and UI.</a:t>
            </a:r>
            <a:endParaRPr lang="en-GB" sz="1100" b="1"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500"/>
              </a:spcBef>
              <a:spcAft>
                <a:spcPts val="1000"/>
              </a:spcAft>
            </a:pPr>
            <a:r>
              <a:rPr lang="en-GB" sz="1400" b="1" dirty="0">
                <a:effectLst/>
                <a:latin typeface="Calibri" panose="020F0502020204030204" pitchFamily="34" charset="0"/>
                <a:ea typeface="Times New Roman" panose="02020603050405020304" pitchFamily="18" charset="0"/>
                <a:cs typeface="Times New Roman" panose="02020603050405020304" pitchFamily="18" charset="0"/>
              </a:rPr>
              <a:t>002: Save function and progress-tracking:</a:t>
            </a:r>
            <a:r>
              <a:rPr lang="en-GB" sz="1400" dirty="0">
                <a:effectLst/>
                <a:latin typeface="Calibri" panose="020F0502020204030204" pitchFamily="34" charset="0"/>
                <a:ea typeface="Times New Roman" panose="02020603050405020304" pitchFamily="18" charset="0"/>
                <a:cs typeface="Times New Roman" panose="02020603050405020304" pitchFamily="18" charset="0"/>
              </a:rPr>
              <a:t> This was missing from the original game, and even though the game was short enough to not necessary need them, we decided that adding them is better game design and helps one to explore all endings better. This also allows us to create in-game achievements or a way for a player to track if they have found all the endings of the game.</a:t>
            </a:r>
            <a:endParaRPr lang="en-FI"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834300" lvl="1">
              <a:lnSpc>
                <a:spcPct val="115000"/>
              </a:lnSpc>
              <a:spcBef>
                <a:spcPts val="500"/>
              </a:spcBef>
              <a:spcAft>
                <a:spcPts val="1000"/>
              </a:spcAft>
            </a:pPr>
            <a:r>
              <a:rPr lang="en-GB" sz="1200" b="1" dirty="0">
                <a:effectLst/>
                <a:latin typeface="Calibri" panose="020F0502020204030204" pitchFamily="34" charset="0"/>
                <a:ea typeface="Times New Roman" panose="02020603050405020304" pitchFamily="18" charset="0"/>
                <a:cs typeface="Times New Roman" panose="02020603050405020304" pitchFamily="18" charset="0"/>
              </a:rPr>
              <a:t>002-A: Progress-tracking:</a:t>
            </a: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  Build a way for following which scenes and events the player has witnessed.</a:t>
            </a:r>
            <a:br>
              <a:rPr lang="en-GB" sz="1200" dirty="0">
                <a:effectLst/>
                <a:latin typeface="Calibri" panose="020F0502020204030204" pitchFamily="34" charset="0"/>
                <a:ea typeface="Times New Roman" panose="02020603050405020304" pitchFamily="18" charset="0"/>
                <a:cs typeface="Times New Roman" panose="02020603050405020304" pitchFamily="18" charset="0"/>
              </a:rPr>
            </a:br>
            <a:r>
              <a:rPr lang="en-GB" sz="1200" b="1" dirty="0">
                <a:effectLst/>
                <a:latin typeface="Calibri" panose="020F0502020204030204" pitchFamily="34" charset="0"/>
                <a:ea typeface="Times New Roman" panose="02020603050405020304" pitchFamily="18" charset="0"/>
                <a:cs typeface="Times New Roman" panose="02020603050405020304" pitchFamily="18" charset="0"/>
              </a:rPr>
              <a:t>002-B: Saving and loading:</a:t>
            </a: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 Make the player able to save their progress and continue later, and load previous saves.</a:t>
            </a:r>
            <a:br>
              <a:rPr lang="en-GB" sz="1200" dirty="0">
                <a:effectLst/>
                <a:latin typeface="Calibri" panose="020F0502020204030204" pitchFamily="34" charset="0"/>
                <a:ea typeface="Times New Roman" panose="02020603050405020304" pitchFamily="18" charset="0"/>
                <a:cs typeface="Times New Roman" panose="02020603050405020304" pitchFamily="18" charset="0"/>
              </a:rPr>
            </a:br>
            <a:r>
              <a:rPr lang="en-GB" sz="1200" b="1" dirty="0">
                <a:effectLst/>
                <a:latin typeface="Calibri" panose="020F0502020204030204" pitchFamily="34" charset="0"/>
                <a:ea typeface="Times New Roman" panose="02020603050405020304" pitchFamily="18" charset="0"/>
                <a:cs typeface="Times New Roman" panose="02020603050405020304" pitchFamily="18" charset="0"/>
              </a:rPr>
              <a:t>002-C: Achievements board (optional):</a:t>
            </a: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 mark all the endings, and show which ones the player has found, and show how many are still unexplored.</a:t>
            </a:r>
            <a:endParaRPr lang="en-GB" sz="1100" b="1"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500"/>
              </a:spcBef>
              <a:spcAft>
                <a:spcPts val="1000"/>
              </a:spcAft>
            </a:pPr>
            <a:r>
              <a:rPr lang="en-GB" sz="1400" b="1" dirty="0">
                <a:effectLst/>
                <a:latin typeface="Calibri" panose="020F0502020204030204" pitchFamily="34" charset="0"/>
                <a:ea typeface="Times New Roman" panose="02020603050405020304" pitchFamily="18" charset="0"/>
                <a:cs typeface="Times New Roman" panose="02020603050405020304" pitchFamily="18" charset="0"/>
              </a:rPr>
              <a:t>003: New UI:</a:t>
            </a:r>
            <a:r>
              <a:rPr lang="en-GB" sz="1400" dirty="0">
                <a:effectLst/>
                <a:latin typeface="Calibri" panose="020F0502020204030204" pitchFamily="34" charset="0"/>
                <a:ea typeface="Times New Roman" panose="02020603050405020304" pitchFamily="18" charset="0"/>
                <a:cs typeface="Times New Roman" panose="02020603050405020304" pitchFamily="18" charset="0"/>
              </a:rPr>
              <a:t> The old user interface does not suit the later developments of the game, and new updated functions require more UI elements as well. The old UI elements were slightly difficult to use in Unity, and the contrast was not always good with every background – the blending into the light elements of the background was common. As such, the UI will be updated or redesigned completely to match the current update, and to offer a better user experience. </a:t>
            </a:r>
          </a:p>
          <a:p>
            <a:pPr lvl="1">
              <a:lnSpc>
                <a:spcPct val="115000"/>
              </a:lnSpc>
              <a:spcBef>
                <a:spcPts val="500"/>
              </a:spcBef>
              <a:spcAft>
                <a:spcPts val="1000"/>
              </a:spcAft>
            </a:pPr>
            <a:r>
              <a:rPr lang="en-GB" sz="1100" b="1" dirty="0">
                <a:effectLst/>
                <a:latin typeface="Calibri" panose="020F0502020204030204" pitchFamily="34" charset="0"/>
                <a:ea typeface="Times New Roman" panose="02020603050405020304" pitchFamily="18" charset="0"/>
                <a:cs typeface="Times New Roman" panose="02020603050405020304" pitchFamily="18" charset="0"/>
              </a:rPr>
              <a:t>003-A: UI redesign:</a:t>
            </a:r>
            <a:r>
              <a:rPr lang="en-GB" sz="1100" dirty="0">
                <a:effectLst/>
                <a:latin typeface="Calibri" panose="020F0502020204030204" pitchFamily="34" charset="0"/>
                <a:ea typeface="Times New Roman" panose="02020603050405020304" pitchFamily="18" charset="0"/>
                <a:cs typeface="Times New Roman" panose="02020603050405020304" pitchFamily="18" charset="0"/>
              </a:rPr>
              <a:t> Co-operate with others to create a better UI. Take time to explore different options and get more feedback.</a:t>
            </a:r>
            <a:br>
              <a:rPr lang="en-GB" sz="1100" dirty="0">
                <a:effectLst/>
                <a:latin typeface="Calibri" panose="020F0502020204030204" pitchFamily="34" charset="0"/>
                <a:ea typeface="Times New Roman" panose="02020603050405020304" pitchFamily="18" charset="0"/>
                <a:cs typeface="Times New Roman" panose="02020603050405020304" pitchFamily="18" charset="0"/>
              </a:rPr>
            </a:br>
            <a:r>
              <a:rPr lang="en-GB" sz="1100" b="1" dirty="0">
                <a:effectLst/>
                <a:latin typeface="Calibri" panose="020F0502020204030204" pitchFamily="34" charset="0"/>
                <a:ea typeface="Times New Roman" panose="02020603050405020304" pitchFamily="18" charset="0"/>
                <a:cs typeface="Times New Roman" panose="02020603050405020304" pitchFamily="18" charset="0"/>
              </a:rPr>
              <a:t>003-B: UI examples:</a:t>
            </a:r>
            <a:r>
              <a:rPr lang="en-GB" sz="1100" dirty="0">
                <a:effectLst/>
                <a:latin typeface="Calibri" panose="020F0502020204030204" pitchFamily="34" charset="0"/>
                <a:ea typeface="Times New Roman" panose="02020603050405020304" pitchFamily="18" charset="0"/>
                <a:cs typeface="Times New Roman" panose="02020603050405020304" pitchFamily="18" charset="0"/>
              </a:rPr>
              <a:t> Create multiple high-fidelity examples of the UI in different views. Help guide the programmer to implement them in better detail.</a:t>
            </a:r>
            <a:br>
              <a:rPr lang="en-GB" sz="1100" dirty="0">
                <a:effectLst/>
                <a:latin typeface="Calibri" panose="020F0502020204030204" pitchFamily="34" charset="0"/>
                <a:ea typeface="Times New Roman" panose="02020603050405020304" pitchFamily="18" charset="0"/>
                <a:cs typeface="Times New Roman" panose="02020603050405020304" pitchFamily="18" charset="0"/>
              </a:rPr>
            </a:br>
            <a:r>
              <a:rPr lang="en-GB" sz="1100" b="1" dirty="0">
                <a:effectLst/>
                <a:latin typeface="Calibri" panose="020F0502020204030204" pitchFamily="34" charset="0"/>
                <a:ea typeface="Times New Roman" panose="02020603050405020304" pitchFamily="18" charset="0"/>
                <a:cs typeface="Times New Roman" panose="02020603050405020304" pitchFamily="18" charset="0"/>
              </a:rPr>
              <a:t>003-C: Assets and file packages:</a:t>
            </a:r>
            <a:r>
              <a:rPr lang="en-GB" sz="1100" dirty="0">
                <a:effectLst/>
                <a:latin typeface="Calibri" panose="020F0502020204030204" pitchFamily="34" charset="0"/>
                <a:ea typeface="Times New Roman" panose="02020603050405020304" pitchFamily="18" charset="0"/>
                <a:cs typeface="Times New Roman" panose="02020603050405020304" pitchFamily="18" charset="0"/>
              </a:rPr>
              <a:t>  Create new UI assets in the requested file type, and pack them for the programmer to use</a:t>
            </a:r>
            <a:endParaRPr lang="en-FI"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0052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C81DA-3665-4A43-A67E-F91BEF4AFCD8}"/>
              </a:ext>
            </a:extLst>
          </p:cNvPr>
          <p:cNvSpPr>
            <a:spLocks noGrp="1"/>
          </p:cNvSpPr>
          <p:nvPr>
            <p:ph type="title"/>
          </p:nvPr>
        </p:nvSpPr>
        <p:spPr>
          <a:xfrm>
            <a:off x="913795" y="218661"/>
            <a:ext cx="10353762" cy="1257300"/>
          </a:xfrm>
        </p:spPr>
        <p:txBody>
          <a:bodyPr/>
          <a:lstStyle/>
          <a:p>
            <a:r>
              <a:rPr lang="en-GB" dirty="0">
                <a:latin typeface="Abadi" panose="020B0604020104020204" pitchFamily="34" charset="0"/>
              </a:rPr>
              <a:t>What was updated and how:</a:t>
            </a:r>
            <a:endParaRPr lang="en-FI" dirty="0">
              <a:latin typeface="Abadi" panose="020B0604020104020204" pitchFamily="34" charset="0"/>
            </a:endParaRPr>
          </a:p>
        </p:txBody>
      </p:sp>
      <p:sp>
        <p:nvSpPr>
          <p:cNvPr id="3" name="Content Placeholder 2">
            <a:extLst>
              <a:ext uri="{FF2B5EF4-FFF2-40B4-BE49-F238E27FC236}">
                <a16:creationId xmlns:a16="http://schemas.microsoft.com/office/drawing/2014/main" id="{2DD43741-85A0-466D-9B43-939F7DB2A156}"/>
              </a:ext>
            </a:extLst>
          </p:cNvPr>
          <p:cNvSpPr>
            <a:spLocks noGrp="1"/>
          </p:cNvSpPr>
          <p:nvPr>
            <p:ph idx="1"/>
          </p:nvPr>
        </p:nvSpPr>
        <p:spPr>
          <a:xfrm>
            <a:off x="913795" y="1510748"/>
            <a:ext cx="10353762" cy="5128591"/>
          </a:xfrm>
        </p:spPr>
        <p:txBody>
          <a:bodyPr>
            <a:normAutofit fontScale="85000" lnSpcReduction="20000"/>
          </a:bodyPr>
          <a:lstStyle/>
          <a:p>
            <a:pPr>
              <a:lnSpc>
                <a:spcPct val="115000"/>
              </a:lnSpc>
              <a:spcBef>
                <a:spcPts val="500"/>
              </a:spcBef>
              <a:spcAft>
                <a:spcPts val="1000"/>
              </a:spcAft>
            </a:pPr>
            <a:r>
              <a:rPr lang="en-GB" sz="1800" b="1" dirty="0">
                <a:effectLst/>
                <a:latin typeface="Calibri" panose="020F0502020204030204" pitchFamily="34" charset="0"/>
                <a:ea typeface="Times New Roman" panose="02020603050405020304" pitchFamily="18" charset="0"/>
                <a:cs typeface="Times New Roman" panose="02020603050405020304" pitchFamily="18" charset="0"/>
              </a:rPr>
              <a:t>004: Full voice acting:</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The narrator’s voice acting lines are missing, while the doctor and the creature are recorded. The current story should be as fully voice acted as possible, to offer more content in-game and to support the story’s experience. This includes both recording and sound processing of the lines.  </a:t>
            </a:r>
            <a:r>
              <a:rPr lang="en-GB" sz="1800" b="1" u="sng" dirty="0">
                <a:effectLst/>
                <a:latin typeface="Calibri" panose="020F0502020204030204" pitchFamily="34" charset="0"/>
                <a:ea typeface="Times New Roman" panose="02020603050405020304" pitchFamily="18" charset="0"/>
                <a:cs typeface="Times New Roman" panose="02020603050405020304" pitchFamily="18" charset="0"/>
              </a:rPr>
              <a:t>This task should be done by 27.02.2022 / the end of February.</a:t>
            </a:r>
            <a:endParaRPr lang="en-FI"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834300" lvl="1">
              <a:lnSpc>
                <a:spcPct val="115000"/>
              </a:lnSpc>
              <a:spcBef>
                <a:spcPts val="500"/>
              </a:spcBef>
              <a:spcAft>
                <a:spcPts val="1000"/>
              </a:spcAft>
            </a:pPr>
            <a:r>
              <a:rPr lang="en-GB" sz="1600" b="1" dirty="0">
                <a:effectLst/>
                <a:latin typeface="Calibri" panose="020F0502020204030204" pitchFamily="34" charset="0"/>
                <a:ea typeface="Times New Roman" panose="02020603050405020304" pitchFamily="18" charset="0"/>
                <a:cs typeface="Times New Roman" panose="02020603050405020304" pitchFamily="18" charset="0"/>
              </a:rPr>
              <a:t>004-A: Record:</a:t>
            </a:r>
            <a:r>
              <a:rPr lang="en-GB" sz="1600" dirty="0">
                <a:effectLst/>
                <a:latin typeface="Calibri" panose="020F0502020204030204" pitchFamily="34" charset="0"/>
                <a:ea typeface="Times New Roman" panose="02020603050405020304" pitchFamily="18" charset="0"/>
                <a:cs typeface="Times New Roman" panose="02020603050405020304" pitchFamily="18" charset="0"/>
              </a:rPr>
              <a:t>  The voice lines should be recorded by the voice actor for the narrator.</a:t>
            </a:r>
            <a:br>
              <a:rPr lang="en-GB" sz="1600" dirty="0">
                <a:effectLst/>
                <a:latin typeface="Calibri" panose="020F0502020204030204" pitchFamily="34" charset="0"/>
                <a:ea typeface="Times New Roman" panose="02020603050405020304" pitchFamily="18" charset="0"/>
                <a:cs typeface="Times New Roman" panose="02020603050405020304" pitchFamily="18" charset="0"/>
              </a:rPr>
            </a:br>
            <a:r>
              <a:rPr lang="en-GB" sz="1600" b="1" dirty="0">
                <a:effectLst/>
                <a:latin typeface="Calibri" panose="020F0502020204030204" pitchFamily="34" charset="0"/>
                <a:ea typeface="Times New Roman" panose="02020603050405020304" pitchFamily="18" charset="0"/>
                <a:cs typeface="Times New Roman" panose="02020603050405020304" pitchFamily="18" charset="0"/>
              </a:rPr>
              <a:t>004-B: Process:</a:t>
            </a:r>
            <a:r>
              <a:rPr lang="en-GB" sz="1600" dirty="0">
                <a:effectLst/>
                <a:latin typeface="Calibri" panose="020F0502020204030204" pitchFamily="34" charset="0"/>
                <a:ea typeface="Times New Roman" panose="02020603050405020304" pitchFamily="18" charset="0"/>
                <a:cs typeface="Times New Roman" panose="02020603050405020304" pitchFamily="18" charset="0"/>
              </a:rPr>
              <a:t> The sound engineering and other sound processing should be done for the new lines before implementation; cut out bad takes or pauses, reduce background sounds, hum, clicks and other low-quality microphone issues, etc. </a:t>
            </a:r>
            <a:br>
              <a:rPr lang="en-GB" sz="1600" dirty="0">
                <a:effectLst/>
                <a:latin typeface="Calibri" panose="020F0502020204030204" pitchFamily="34" charset="0"/>
                <a:ea typeface="Times New Roman" panose="02020603050405020304" pitchFamily="18" charset="0"/>
                <a:cs typeface="Times New Roman" panose="02020603050405020304" pitchFamily="18" charset="0"/>
              </a:rPr>
            </a:br>
            <a:r>
              <a:rPr lang="en-GB" sz="1600" b="1" dirty="0">
                <a:effectLst/>
                <a:latin typeface="Calibri" panose="020F0502020204030204" pitchFamily="34" charset="0"/>
                <a:ea typeface="Times New Roman" panose="02020603050405020304" pitchFamily="18" charset="0"/>
                <a:cs typeface="Times New Roman" panose="02020603050405020304" pitchFamily="18" charset="0"/>
              </a:rPr>
              <a:t>004-C: Implement:</a:t>
            </a:r>
            <a:r>
              <a:rPr lang="en-GB" sz="1600" dirty="0">
                <a:effectLst/>
                <a:latin typeface="Calibri" panose="020F0502020204030204" pitchFamily="34" charset="0"/>
                <a:ea typeface="Times New Roman" panose="02020603050405020304" pitchFamily="18" charset="0"/>
                <a:cs typeface="Times New Roman" panose="02020603050405020304" pitchFamily="18" charset="0"/>
              </a:rPr>
              <a:t> Implement the lines in-game, to match the narration and text animation. </a:t>
            </a:r>
            <a:endParaRPr lang="en-FI"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500"/>
              </a:spcBef>
              <a:spcAft>
                <a:spcPts val="1000"/>
              </a:spcAft>
            </a:pPr>
            <a:r>
              <a:rPr lang="en-GB" sz="1800" b="1" dirty="0">
                <a:effectLst/>
                <a:latin typeface="Calibri" panose="020F0502020204030204" pitchFamily="34" charset="0"/>
                <a:ea typeface="Times New Roman" panose="02020603050405020304" pitchFamily="18" charset="0"/>
                <a:cs typeface="Times New Roman" panose="02020603050405020304" pitchFamily="18" charset="0"/>
              </a:rPr>
              <a:t>005: File type issue:</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Some files might not show in their original quality, and some pixelation is present. Some files may not be in optimal types, especially some visual assets. Check the source of the issue – e.g. recommended sizes and file types for each type of assets, and then make the changes (e.g. turn them into this type when possible). </a:t>
            </a:r>
            <a:r>
              <a:rPr lang="en-GB" sz="1800" u="sng" dirty="0">
                <a:effectLst/>
                <a:latin typeface="Calibri" panose="020F0502020204030204" pitchFamily="34" charset="0"/>
                <a:ea typeface="Times New Roman" panose="02020603050405020304" pitchFamily="18" charset="0"/>
                <a:cs typeface="Times New Roman" panose="02020603050405020304" pitchFamily="18" charset="0"/>
              </a:rPr>
              <a:t>This issue is likely connected with the rebuilding and UI glitch in 001.</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Adapt to the changes that are required to fix 001.</a:t>
            </a:r>
            <a:endParaRPr lang="en-FI"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834300" lvl="1">
              <a:lnSpc>
                <a:spcPct val="115000"/>
              </a:lnSpc>
              <a:spcBef>
                <a:spcPts val="500"/>
              </a:spcBef>
              <a:spcAft>
                <a:spcPts val="1000"/>
              </a:spcAft>
            </a:pPr>
            <a:r>
              <a:rPr lang="en-GB" sz="1600" b="1" dirty="0">
                <a:effectLst/>
                <a:latin typeface="Calibri" panose="020F0502020204030204" pitchFamily="34" charset="0"/>
                <a:ea typeface="Times New Roman" panose="02020603050405020304" pitchFamily="18" charset="0"/>
                <a:cs typeface="Times New Roman" panose="02020603050405020304" pitchFamily="18" charset="0"/>
              </a:rPr>
              <a:t>005-A: Root of the cause:</a:t>
            </a:r>
            <a:r>
              <a:rPr lang="en-GB" sz="1600" dirty="0">
                <a:effectLst/>
                <a:latin typeface="Calibri" panose="020F0502020204030204" pitchFamily="34" charset="0"/>
                <a:ea typeface="Times New Roman" panose="02020603050405020304" pitchFamily="18" charset="0"/>
                <a:cs typeface="Times New Roman" panose="02020603050405020304" pitchFamily="18" charset="0"/>
              </a:rPr>
              <a:t> Check the root of the issue, and check all media assets for faults.</a:t>
            </a:r>
            <a:br>
              <a:rPr lang="en-GB" sz="1600" dirty="0">
                <a:effectLst/>
                <a:latin typeface="Calibri" panose="020F0502020204030204" pitchFamily="34" charset="0"/>
                <a:ea typeface="Times New Roman" panose="02020603050405020304" pitchFamily="18" charset="0"/>
                <a:cs typeface="Times New Roman" panose="02020603050405020304" pitchFamily="18" charset="0"/>
              </a:rPr>
            </a:br>
            <a:r>
              <a:rPr lang="en-GB" sz="1600" b="1" dirty="0">
                <a:effectLst/>
                <a:latin typeface="Calibri" panose="020F0502020204030204" pitchFamily="34" charset="0"/>
                <a:ea typeface="Times New Roman" panose="02020603050405020304" pitchFamily="18" charset="0"/>
                <a:cs typeface="Times New Roman" panose="02020603050405020304" pitchFamily="18" charset="0"/>
              </a:rPr>
              <a:t>005-B: Rework old assets for better quality:</a:t>
            </a:r>
            <a:r>
              <a:rPr lang="en-GB" sz="1600" dirty="0">
                <a:effectLst/>
                <a:latin typeface="Calibri" panose="020F0502020204030204" pitchFamily="34" charset="0"/>
                <a:ea typeface="Times New Roman" panose="02020603050405020304" pitchFamily="18" charset="0"/>
                <a:cs typeface="Times New Roman" panose="02020603050405020304" pitchFamily="18" charset="0"/>
              </a:rPr>
              <a:t>  E.g. use the correct resolution size or file type that is required by this update.</a:t>
            </a:r>
            <a:endParaRPr lang="en-FI"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500"/>
              </a:spcBef>
              <a:spcAft>
                <a:spcPts val="1000"/>
              </a:spcAft>
            </a:pPr>
            <a:r>
              <a:rPr lang="en-GB" sz="1800" b="1" dirty="0">
                <a:effectLst/>
                <a:latin typeface="Calibri" panose="020F0502020204030204" pitchFamily="34" charset="0"/>
                <a:ea typeface="Times New Roman" panose="02020603050405020304" pitchFamily="18" charset="0"/>
                <a:cs typeface="Times New Roman" panose="02020603050405020304" pitchFamily="18" charset="0"/>
              </a:rPr>
              <a:t>006: New backgrounds:</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Diversify the background selection – add new ones that exist in the current story. These may include e.g. scenes in the red door path, or in the introduction to the game. After these are finished, newer backgrounds can also be started, if they can be defined to exist in the future story updates and the writer can provide descriptions for them. </a:t>
            </a:r>
            <a:endParaRPr lang="en-FI" sz="1800" dirty="0">
              <a:effectLst/>
              <a:latin typeface="Calibri" panose="020F0502020204030204" pitchFamily="34" charset="0"/>
              <a:ea typeface="Times New Roman" panose="02020603050405020304" pitchFamily="18" charset="0"/>
              <a:cs typeface="Times New Roman" panose="02020603050405020304" pitchFamily="18" charset="0"/>
            </a:endParaRPr>
          </a:p>
          <a:p>
            <a:pPr lvl="1"/>
            <a:r>
              <a:rPr lang="en-GB" sz="1600" b="1" dirty="0">
                <a:effectLst/>
                <a:latin typeface="Calibri" panose="020F0502020204030204" pitchFamily="34" charset="0"/>
                <a:ea typeface="Times New Roman" panose="02020603050405020304" pitchFamily="18" charset="0"/>
                <a:cs typeface="Times New Roman" panose="02020603050405020304" pitchFamily="18" charset="0"/>
              </a:rPr>
              <a:t>006-A: Create backgrounds to existing story:</a:t>
            </a:r>
            <a:r>
              <a:rPr lang="en-GB" sz="1600" dirty="0">
                <a:effectLst/>
                <a:latin typeface="Calibri" panose="020F0502020204030204" pitchFamily="34" charset="0"/>
                <a:ea typeface="Times New Roman" panose="02020603050405020304" pitchFamily="18" charset="0"/>
                <a:cs typeface="Times New Roman" panose="02020603050405020304" pitchFamily="18" charset="0"/>
              </a:rPr>
              <a:t> Find which story scenes would take place in settings not seen in our current backgrounds. </a:t>
            </a:r>
            <a:br>
              <a:rPr lang="en-GB" sz="1600" b="1" u="sng" dirty="0">
                <a:effectLst/>
                <a:latin typeface="Calibri" panose="020F0502020204030204" pitchFamily="34" charset="0"/>
                <a:ea typeface="Times New Roman" panose="02020603050405020304" pitchFamily="18" charset="0"/>
                <a:cs typeface="Times New Roman" panose="02020603050405020304" pitchFamily="18" charset="0"/>
              </a:rPr>
            </a:br>
            <a:r>
              <a:rPr lang="en-GB" sz="1600" b="1" strike="sngStrike" dirty="0">
                <a:effectLst/>
                <a:latin typeface="Calibri" panose="020F0502020204030204" pitchFamily="34" charset="0"/>
                <a:ea typeface="Times New Roman" panose="02020603050405020304" pitchFamily="18" charset="0"/>
                <a:cs typeface="Times New Roman" panose="02020603050405020304" pitchFamily="18" charset="0"/>
              </a:rPr>
              <a:t>006-B: Create backgrounds for future story:</a:t>
            </a:r>
            <a:r>
              <a:rPr lang="en-GB" sz="1600" strike="sngStrike" dirty="0">
                <a:effectLst/>
                <a:latin typeface="Calibri" panose="020F0502020204030204" pitchFamily="34" charset="0"/>
                <a:ea typeface="Times New Roman" panose="02020603050405020304" pitchFamily="18" charset="0"/>
                <a:cs typeface="Times New Roman" panose="02020603050405020304" pitchFamily="18" charset="0"/>
              </a:rPr>
              <a:t> Get descriptions for future backgrounds and work on them.</a:t>
            </a:r>
            <a:endParaRPr lang="en-FI" sz="800" strike="sngStrike"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0511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Graphical user interface, application&#10;&#10;Description automatically generated">
            <a:extLst>
              <a:ext uri="{FF2B5EF4-FFF2-40B4-BE49-F238E27FC236}">
                <a16:creationId xmlns:a16="http://schemas.microsoft.com/office/drawing/2014/main" id="{305E52BB-79DC-4C23-9F94-67F98C3BC98E}"/>
              </a:ext>
            </a:extLst>
          </p:cNvPr>
          <p:cNvPicPr>
            <a:picLocks noChangeAspect="1"/>
          </p:cNvPicPr>
          <p:nvPr/>
        </p:nvPicPr>
        <p:blipFill>
          <a:blip r:embed="rId2"/>
          <a:stretch>
            <a:fillRect/>
          </a:stretch>
        </p:blipFill>
        <p:spPr>
          <a:xfrm>
            <a:off x="5443452" y="-84305"/>
            <a:ext cx="6748548" cy="3796058"/>
          </a:xfrm>
          <a:prstGeom prst="rect">
            <a:avLst/>
          </a:prstGeom>
        </p:spPr>
      </p:pic>
      <p:pic>
        <p:nvPicPr>
          <p:cNvPr id="19" name="Picture 18" descr="Graphical user interface&#10;&#10;Description automatically generated">
            <a:extLst>
              <a:ext uri="{FF2B5EF4-FFF2-40B4-BE49-F238E27FC236}">
                <a16:creationId xmlns:a16="http://schemas.microsoft.com/office/drawing/2014/main" id="{D5E13643-DBD5-45E2-8A07-3BB7A012ED70}"/>
              </a:ext>
            </a:extLst>
          </p:cNvPr>
          <p:cNvPicPr>
            <a:picLocks noChangeAspect="1"/>
          </p:cNvPicPr>
          <p:nvPr/>
        </p:nvPicPr>
        <p:blipFill>
          <a:blip r:embed="rId3"/>
          <a:stretch>
            <a:fillRect/>
          </a:stretch>
        </p:blipFill>
        <p:spPr>
          <a:xfrm>
            <a:off x="0" y="3733926"/>
            <a:ext cx="5553908" cy="3124073"/>
          </a:xfrm>
          <a:prstGeom prst="rect">
            <a:avLst/>
          </a:prstGeom>
        </p:spPr>
      </p:pic>
      <p:pic>
        <p:nvPicPr>
          <p:cNvPr id="15" name="Picture 14" descr="Graphical user interface&#10;&#10;Description automatically generated with low confidence">
            <a:extLst>
              <a:ext uri="{FF2B5EF4-FFF2-40B4-BE49-F238E27FC236}">
                <a16:creationId xmlns:a16="http://schemas.microsoft.com/office/drawing/2014/main" id="{1CEDB840-2AAF-47BD-84B7-379D07331858}"/>
              </a:ext>
            </a:extLst>
          </p:cNvPr>
          <p:cNvPicPr>
            <a:picLocks noChangeAspect="1"/>
          </p:cNvPicPr>
          <p:nvPr/>
        </p:nvPicPr>
        <p:blipFill>
          <a:blip r:embed="rId4"/>
          <a:stretch>
            <a:fillRect/>
          </a:stretch>
        </p:blipFill>
        <p:spPr>
          <a:xfrm>
            <a:off x="6533697" y="3796058"/>
            <a:ext cx="5553908" cy="3124073"/>
          </a:xfrm>
          <a:prstGeom prst="rect">
            <a:avLst/>
          </a:prstGeom>
        </p:spPr>
      </p:pic>
      <p:pic>
        <p:nvPicPr>
          <p:cNvPr id="13" name="Picture 12" descr="A picture containing icon&#10;&#10;Description automatically generated">
            <a:extLst>
              <a:ext uri="{FF2B5EF4-FFF2-40B4-BE49-F238E27FC236}">
                <a16:creationId xmlns:a16="http://schemas.microsoft.com/office/drawing/2014/main" id="{7F694AC7-B1D0-48FC-AE95-05960695F430}"/>
              </a:ext>
            </a:extLst>
          </p:cNvPr>
          <p:cNvPicPr>
            <a:picLocks noChangeAspect="1"/>
          </p:cNvPicPr>
          <p:nvPr/>
        </p:nvPicPr>
        <p:blipFill>
          <a:blip r:embed="rId5"/>
          <a:stretch>
            <a:fillRect/>
          </a:stretch>
        </p:blipFill>
        <p:spPr>
          <a:xfrm>
            <a:off x="3481110" y="1102018"/>
            <a:ext cx="2675181" cy="2675181"/>
          </a:xfrm>
          <a:prstGeom prst="rect">
            <a:avLst/>
          </a:prstGeom>
        </p:spPr>
      </p:pic>
      <p:pic>
        <p:nvPicPr>
          <p:cNvPr id="5" name="Content Placeholder 4" descr="A picture containing text&#10;&#10;Description automatically generated">
            <a:extLst>
              <a:ext uri="{FF2B5EF4-FFF2-40B4-BE49-F238E27FC236}">
                <a16:creationId xmlns:a16="http://schemas.microsoft.com/office/drawing/2014/main" id="{0CAB61FD-FC56-4962-B7A8-B5DE25E187AE}"/>
              </a:ext>
            </a:extLst>
          </p:cNvPr>
          <p:cNvPicPr>
            <a:picLocks noGrp="1" noChangeAspect="1"/>
          </p:cNvPicPr>
          <p:nvPr>
            <p:ph idx="1"/>
          </p:nvPr>
        </p:nvPicPr>
        <p:blipFill>
          <a:blip r:embed="rId6"/>
          <a:stretch>
            <a:fillRect/>
          </a:stretch>
        </p:blipFill>
        <p:spPr>
          <a:xfrm>
            <a:off x="3934403" y="3380760"/>
            <a:ext cx="2626162" cy="3714750"/>
          </a:xfrm>
        </p:spPr>
      </p:pic>
      <p:pic>
        <p:nvPicPr>
          <p:cNvPr id="9" name="Picture 8" descr="Graphical user interface, application&#10;&#10;Description automatically generated">
            <a:extLst>
              <a:ext uri="{FF2B5EF4-FFF2-40B4-BE49-F238E27FC236}">
                <a16:creationId xmlns:a16="http://schemas.microsoft.com/office/drawing/2014/main" id="{79872D74-F5BF-404D-8B74-10D831B0FF38}"/>
              </a:ext>
            </a:extLst>
          </p:cNvPr>
          <p:cNvPicPr>
            <a:picLocks noChangeAspect="1"/>
          </p:cNvPicPr>
          <p:nvPr/>
        </p:nvPicPr>
        <p:blipFill>
          <a:blip r:embed="rId7"/>
          <a:stretch>
            <a:fillRect/>
          </a:stretch>
        </p:blipFill>
        <p:spPr>
          <a:xfrm>
            <a:off x="265760" y="821234"/>
            <a:ext cx="2675181" cy="2675181"/>
          </a:xfrm>
          <a:prstGeom prst="rect">
            <a:avLst/>
          </a:prstGeom>
        </p:spPr>
      </p:pic>
      <p:pic>
        <p:nvPicPr>
          <p:cNvPr id="11" name="Picture 10" descr="A picture containing wall&#10;&#10;Description automatically generated">
            <a:extLst>
              <a:ext uri="{FF2B5EF4-FFF2-40B4-BE49-F238E27FC236}">
                <a16:creationId xmlns:a16="http://schemas.microsoft.com/office/drawing/2014/main" id="{DA90A985-FB9E-4DA3-9025-E654DE3AF90E}"/>
              </a:ext>
            </a:extLst>
          </p:cNvPr>
          <p:cNvPicPr>
            <a:picLocks noChangeAspect="1"/>
          </p:cNvPicPr>
          <p:nvPr/>
        </p:nvPicPr>
        <p:blipFill>
          <a:blip r:embed="rId8"/>
          <a:stretch>
            <a:fillRect/>
          </a:stretch>
        </p:blipFill>
        <p:spPr>
          <a:xfrm>
            <a:off x="2848100" y="-128955"/>
            <a:ext cx="2331053" cy="2331053"/>
          </a:xfrm>
          <a:prstGeom prst="rect">
            <a:avLst/>
          </a:prstGeom>
        </p:spPr>
      </p:pic>
    </p:spTree>
    <p:extLst>
      <p:ext uri="{BB962C8B-B14F-4D97-AF65-F5344CB8AC3E}">
        <p14:creationId xmlns:p14="http://schemas.microsoft.com/office/powerpoint/2010/main" val="3137408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10;&#10;Description automatically generated">
            <a:extLst>
              <a:ext uri="{FF2B5EF4-FFF2-40B4-BE49-F238E27FC236}">
                <a16:creationId xmlns:a16="http://schemas.microsoft.com/office/drawing/2014/main" id="{3AAAA002-6454-4ED1-8052-60EA89736E5A}"/>
              </a:ext>
            </a:extLst>
          </p:cNvPr>
          <p:cNvPicPr>
            <a:picLocks noGrp="1" noChangeAspect="1"/>
          </p:cNvPicPr>
          <p:nvPr>
            <p:ph idx="1"/>
          </p:nvPr>
        </p:nvPicPr>
        <p:blipFill>
          <a:blip r:embed="rId2"/>
          <a:stretch>
            <a:fillRect/>
          </a:stretch>
        </p:blipFill>
        <p:spPr>
          <a:xfrm>
            <a:off x="1210460" y="680884"/>
            <a:ext cx="9771079" cy="5496232"/>
          </a:xfrm>
        </p:spPr>
      </p:pic>
    </p:spTree>
    <p:extLst>
      <p:ext uri="{BB962C8B-B14F-4D97-AF65-F5344CB8AC3E}">
        <p14:creationId xmlns:p14="http://schemas.microsoft.com/office/powerpoint/2010/main" val="2536850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2AB3678-D100-43A5-BD7C-DC38EB78DBD3}"/>
              </a:ext>
            </a:extLst>
          </p:cNvPr>
          <p:cNvGraphicFramePr>
            <a:graphicFrameLocks noGrp="1"/>
          </p:cNvGraphicFramePr>
          <p:nvPr>
            <p:ph idx="1"/>
            <p:extLst>
              <p:ext uri="{D42A27DB-BD31-4B8C-83A1-F6EECF244321}">
                <p14:modId xmlns:p14="http://schemas.microsoft.com/office/powerpoint/2010/main" val="709266952"/>
              </p:ext>
            </p:extLst>
          </p:nvPr>
        </p:nvGraphicFramePr>
        <p:xfrm>
          <a:off x="0" y="92766"/>
          <a:ext cx="12032973" cy="6665842"/>
        </p:xfrm>
        <a:graphic>
          <a:graphicData uri="http://schemas.openxmlformats.org/drawingml/2006/table">
            <a:tbl>
              <a:tblPr firstRow="1" firstCol="1" bandRow="1"/>
              <a:tblGrid>
                <a:gridCol w="3839525">
                  <a:extLst>
                    <a:ext uri="{9D8B030D-6E8A-4147-A177-3AD203B41FA5}">
                      <a16:colId xmlns:a16="http://schemas.microsoft.com/office/drawing/2014/main" val="1237270057"/>
                    </a:ext>
                  </a:extLst>
                </a:gridCol>
                <a:gridCol w="1800288">
                  <a:extLst>
                    <a:ext uri="{9D8B030D-6E8A-4147-A177-3AD203B41FA5}">
                      <a16:colId xmlns:a16="http://schemas.microsoft.com/office/drawing/2014/main" val="4103269388"/>
                    </a:ext>
                  </a:extLst>
                </a:gridCol>
                <a:gridCol w="6393160">
                  <a:extLst>
                    <a:ext uri="{9D8B030D-6E8A-4147-A177-3AD203B41FA5}">
                      <a16:colId xmlns:a16="http://schemas.microsoft.com/office/drawing/2014/main" val="3778040763"/>
                    </a:ext>
                  </a:extLst>
                </a:gridCol>
              </a:tblGrid>
              <a:tr h="2221677">
                <a:tc>
                  <a:txBody>
                    <a:bodyPr/>
                    <a:lstStyle/>
                    <a:p>
                      <a:pPr algn="l" fontAlgn="t">
                        <a:lnSpc>
                          <a:spcPct val="115000"/>
                        </a:lnSpc>
                        <a:spcBef>
                          <a:spcPts val="500"/>
                        </a:spcBef>
                        <a:spcAft>
                          <a:spcPts val="1000"/>
                        </a:spcAft>
                      </a:pPr>
                      <a:r>
                        <a:rPr lang="en-GB" sz="3200" b="1" i="0" u="none" strike="noStrike" dirty="0">
                          <a:effectLst/>
                          <a:latin typeface="Calibri" panose="020F0502020204030204" pitchFamily="34" charset="0"/>
                          <a:ea typeface="Times New Roman" panose="02020603050405020304" pitchFamily="18" charset="0"/>
                          <a:cs typeface="Times New Roman" panose="02020603050405020304" pitchFamily="18" charset="0"/>
                        </a:rPr>
                        <a:t>TASK</a:t>
                      </a:r>
                      <a:r>
                        <a:rPr lang="en-GB" sz="3200" b="1" i="0" u="none" strike="noStrike"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 and task ID</a:t>
                      </a:r>
                      <a:endParaRPr lang="en-GB" sz="5400" b="0" i="0" u="none" strike="noStrike" dirty="0">
                        <a:effectLst/>
                        <a:latin typeface="Arial" panose="020B0604020202020204" pitchFamily="34" charset="0"/>
                      </a:endParaRPr>
                    </a:p>
                  </a:txBody>
                  <a:tcPr marL="50835" marR="50835" marT="7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l" fontAlgn="t">
                        <a:lnSpc>
                          <a:spcPct val="115000"/>
                        </a:lnSpc>
                        <a:spcBef>
                          <a:spcPts val="500"/>
                        </a:spcBef>
                        <a:spcAft>
                          <a:spcPts val="1000"/>
                        </a:spcAft>
                      </a:pPr>
                      <a:r>
                        <a:rPr lang="en-GB" sz="2800" b="1" i="0" u="none" strike="noStrike"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PERSON(S) </a:t>
                      </a:r>
                      <a:r>
                        <a:rPr lang="en-GB" sz="1400" b="1" i="0" u="none" strike="noStrike"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mainly </a:t>
                      </a:r>
                      <a:br>
                        <a:rPr lang="en-GB" sz="1400" b="1" i="0" u="none" strike="noStrike"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br>
                      <a:r>
                        <a:rPr lang="en-GB" sz="1400" b="1" i="0" u="none" strike="noStrike"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working on it</a:t>
                      </a:r>
                      <a:endParaRPr lang="en-GB" sz="2800" b="0" i="0" u="none" strike="noStrike" dirty="0">
                        <a:effectLst/>
                        <a:latin typeface="Arial" panose="020B0604020202020204" pitchFamily="34" charset="0"/>
                      </a:endParaRPr>
                    </a:p>
                  </a:txBody>
                  <a:tcPr marL="50835" marR="50835" marT="7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l" fontAlgn="t">
                        <a:lnSpc>
                          <a:spcPct val="115000"/>
                        </a:lnSpc>
                        <a:spcBef>
                          <a:spcPts val="500"/>
                        </a:spcBef>
                        <a:spcAft>
                          <a:spcPts val="1000"/>
                        </a:spcAft>
                      </a:pPr>
                      <a:r>
                        <a:rPr lang="en-GB" sz="2800" b="1" i="0" u="none" strike="noStrike"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STATUS:</a:t>
                      </a:r>
                      <a:r>
                        <a:rPr lang="en-GB" sz="2800" b="0" i="0" u="none" strike="noStrike"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 </a:t>
                      </a:r>
                      <a:br>
                        <a:rPr lang="en-GB" sz="1400" b="0" i="0" u="none" strike="noStrike"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br>
                      <a:r>
                        <a:rPr lang="en-GB" sz="1400" b="0" i="0" u="none" strike="noStrike"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Is it done by 27.02.2022?</a:t>
                      </a:r>
                      <a:endParaRPr lang="en-GB" sz="2800" b="0" i="0" u="none" strike="noStrike" dirty="0">
                        <a:effectLst/>
                        <a:latin typeface="Arial" panose="020B0604020202020204" pitchFamily="34" charset="0"/>
                      </a:endParaRPr>
                    </a:p>
                    <a:p>
                      <a:pPr algn="l" fontAlgn="t">
                        <a:lnSpc>
                          <a:spcPct val="115000"/>
                        </a:lnSpc>
                        <a:spcBef>
                          <a:spcPts val="500"/>
                        </a:spcBef>
                        <a:spcAft>
                          <a:spcPts val="1000"/>
                        </a:spcAft>
                      </a:pPr>
                      <a:r>
                        <a:rPr lang="en-GB" sz="1400" b="0" i="0" u="none" strike="noStrike"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1400" b="0" i="0" u="none" strike="noStrike" dirty="0">
                          <a:solidFill>
                            <a:srgbClr val="FFFFFF"/>
                          </a:solidFill>
                          <a:effectLst/>
                          <a:latin typeface="Times New Roman" panose="02020603050405020304" pitchFamily="18" charset="0"/>
                          <a:ea typeface="Times New Roman" panose="02020603050405020304" pitchFamily="18" charset="0"/>
                          <a:cs typeface="Segoe UI Emoji" panose="020B0502040204020203" pitchFamily="34" charset="0"/>
                        </a:rPr>
                        <a:t>✅</a:t>
                      </a:r>
                      <a:r>
                        <a:rPr lang="en-GB" sz="1400" b="0" i="0" u="none" strike="noStrike"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 = completed</a:t>
                      </a:r>
                      <a:endParaRPr lang="en-GB" sz="2800" b="0" i="0" u="none" strike="noStrike" dirty="0">
                        <a:effectLst/>
                        <a:latin typeface="Arial" panose="020B0604020202020204" pitchFamily="34" charset="0"/>
                      </a:endParaRPr>
                    </a:p>
                    <a:p>
                      <a:pPr algn="l" fontAlgn="t">
                        <a:lnSpc>
                          <a:spcPct val="115000"/>
                        </a:lnSpc>
                        <a:spcBef>
                          <a:spcPts val="500"/>
                        </a:spcBef>
                        <a:spcAft>
                          <a:spcPts val="1000"/>
                        </a:spcAft>
                      </a:pPr>
                      <a:r>
                        <a:rPr lang="en-GB" sz="1400" b="0" i="0" u="none" strike="noStrike"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1400" b="0" i="0" u="none" strike="noStrike" dirty="0">
                          <a:solidFill>
                            <a:srgbClr val="FFFFFF"/>
                          </a:solidFill>
                          <a:effectLst/>
                          <a:latin typeface="Times New Roman" panose="02020603050405020304" pitchFamily="18" charset="0"/>
                          <a:ea typeface="Times New Roman" panose="02020603050405020304" pitchFamily="18" charset="0"/>
                          <a:cs typeface="Segoe UI Emoji" panose="020B0502040204020203" pitchFamily="34" charset="0"/>
                        </a:rPr>
                        <a:t>❌</a:t>
                      </a:r>
                      <a:r>
                        <a:rPr lang="en-GB" sz="1400" b="0" i="0" u="none" strike="noStrike"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 = unfinished</a:t>
                      </a:r>
                      <a:endParaRPr lang="en-GB" sz="2800" b="0" i="0" u="none" strike="noStrike" dirty="0">
                        <a:effectLst/>
                        <a:latin typeface="Arial" panose="020B0604020202020204" pitchFamily="34" charset="0"/>
                      </a:endParaRPr>
                    </a:p>
                    <a:p>
                      <a:pPr algn="l" fontAlgn="t">
                        <a:lnSpc>
                          <a:spcPct val="115000"/>
                        </a:lnSpc>
                        <a:spcBef>
                          <a:spcPts val="500"/>
                        </a:spcBef>
                        <a:spcAft>
                          <a:spcPts val="1000"/>
                        </a:spcAft>
                      </a:pPr>
                      <a:r>
                        <a:rPr lang="en-GB" sz="1400" b="0" i="0" u="none" strike="noStrike"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1400" b="0" i="0" u="none" strike="noStrike" dirty="0">
                          <a:solidFill>
                            <a:srgbClr val="FFFFFF"/>
                          </a:solidFill>
                          <a:effectLst/>
                          <a:latin typeface="Times New Roman" panose="02020603050405020304" pitchFamily="18" charset="0"/>
                          <a:ea typeface="Times New Roman" panose="02020603050405020304" pitchFamily="18" charset="0"/>
                          <a:cs typeface="Segoe UI Emoji" panose="020B0502040204020203" pitchFamily="34" charset="0"/>
                        </a:rPr>
                        <a:t>✅❌</a:t>
                      </a:r>
                      <a:r>
                        <a:rPr lang="en-GB" sz="1400" b="0" i="0" u="none" strike="noStrike"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 = partially completed</a:t>
                      </a:r>
                      <a:endParaRPr lang="en-GB" sz="2800" b="0" i="0" u="none" strike="noStrike" dirty="0">
                        <a:effectLst/>
                        <a:latin typeface="Arial" panose="020B0604020202020204" pitchFamily="34" charset="0"/>
                      </a:endParaRPr>
                    </a:p>
                  </a:txBody>
                  <a:tcPr marL="50835" marR="50835" marT="7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611541290"/>
                  </a:ext>
                </a:extLst>
              </a:tr>
              <a:tr h="736898">
                <a:tc>
                  <a:txBody>
                    <a:bodyPr/>
                    <a:lstStyle/>
                    <a:p>
                      <a:pPr algn="l" fontAlgn="t">
                        <a:lnSpc>
                          <a:spcPct val="115000"/>
                        </a:lnSpc>
                        <a:spcBef>
                          <a:spcPts val="500"/>
                        </a:spcBef>
                        <a:spcAft>
                          <a:spcPts val="1000"/>
                        </a:spcAft>
                      </a:pPr>
                      <a:r>
                        <a:rPr lang="en-GB" sz="1400" b="1" i="0" u="none" strike="noStrike">
                          <a:effectLst/>
                          <a:latin typeface="Calibri" panose="020F0502020204030204" pitchFamily="34" charset="0"/>
                          <a:ea typeface="Times New Roman" panose="02020603050405020304" pitchFamily="18" charset="0"/>
                          <a:cs typeface="Times New Roman" panose="02020603050405020304" pitchFamily="18" charset="0"/>
                        </a:rPr>
                        <a:t>001: Rebuilding the game and fixing the UI glitches </a:t>
                      </a:r>
                      <a:endParaRPr lang="en-GB" sz="2800" b="0" i="0" u="none" strike="noStrike">
                        <a:effectLst/>
                        <a:latin typeface="Arial" panose="020B0604020202020204" pitchFamily="34" charset="0"/>
                      </a:endParaRPr>
                    </a:p>
                    <a:p>
                      <a:pPr marL="457200" algn="l" fontAlgn="t">
                        <a:lnSpc>
                          <a:spcPct val="115000"/>
                        </a:lnSpc>
                        <a:spcBef>
                          <a:spcPts val="500"/>
                        </a:spcBef>
                        <a:spcAft>
                          <a:spcPts val="1000"/>
                        </a:spcAft>
                      </a:pPr>
                      <a:r>
                        <a:rPr lang="en-GB" sz="1400" b="0" i="0" u="none" strike="noStrike">
                          <a:effectLst/>
                          <a:latin typeface="Calibri" panose="020F0502020204030204" pitchFamily="34" charset="0"/>
                          <a:ea typeface="Times New Roman" panose="02020603050405020304" pitchFamily="18" charset="0"/>
                          <a:cs typeface="Times New Roman" panose="02020603050405020304" pitchFamily="18" charset="0"/>
                        </a:rPr>
                        <a:t> </a:t>
                      </a:r>
                      <a:endParaRPr lang="en-GB" sz="2800" b="0" i="0" u="none" strike="noStrike">
                        <a:effectLst/>
                        <a:latin typeface="Arial" panose="020B0604020202020204" pitchFamily="34" charset="0"/>
                      </a:endParaRPr>
                    </a:p>
                  </a:txBody>
                  <a:tcPr marL="50835" marR="50835" marT="7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15000"/>
                        </a:lnSpc>
                        <a:spcBef>
                          <a:spcPts val="500"/>
                        </a:spcBef>
                        <a:spcAft>
                          <a:spcPts val="1000"/>
                        </a:spcAft>
                      </a:pPr>
                      <a:r>
                        <a:rPr lang="en-GB" sz="1400" b="0" i="0" u="none" strike="noStrike">
                          <a:effectLst/>
                          <a:latin typeface="Calibri" panose="020F0502020204030204" pitchFamily="34" charset="0"/>
                          <a:ea typeface="Times New Roman" panose="02020603050405020304" pitchFamily="18" charset="0"/>
                          <a:cs typeface="Times New Roman" panose="02020603050405020304" pitchFamily="18" charset="0"/>
                        </a:rPr>
                        <a:t>J44karhunen/Kasperi</a:t>
                      </a:r>
                      <a:br>
                        <a:rPr lang="en-GB" sz="1400" b="0" i="0" u="none" strike="noStrike">
                          <a:effectLst/>
                          <a:latin typeface="Calibri" panose="020F0502020204030204" pitchFamily="34" charset="0"/>
                          <a:ea typeface="Times New Roman" panose="02020603050405020304" pitchFamily="18" charset="0"/>
                          <a:cs typeface="Times New Roman" panose="02020603050405020304" pitchFamily="18" charset="0"/>
                        </a:rPr>
                      </a:br>
                      <a:r>
                        <a:rPr lang="en-GB" sz="1400" b="0" i="0" u="none" strike="noStrike">
                          <a:effectLst/>
                          <a:latin typeface="Calibri" panose="020F0502020204030204" pitchFamily="34" charset="0"/>
                          <a:ea typeface="Times New Roman" panose="02020603050405020304" pitchFamily="18" charset="0"/>
                          <a:cs typeface="Times New Roman" panose="02020603050405020304" pitchFamily="18" charset="0"/>
                        </a:rPr>
                        <a:t>Ammy/Axel</a:t>
                      </a:r>
                      <a:endParaRPr lang="en-GB" sz="2800" b="0" i="0" u="none" strike="noStrike">
                        <a:effectLst/>
                        <a:latin typeface="Arial" panose="020B0604020202020204" pitchFamily="34" charset="0"/>
                      </a:endParaRPr>
                    </a:p>
                  </a:txBody>
                  <a:tcPr marL="50835" marR="50835" marT="7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15000"/>
                        </a:lnSpc>
                        <a:spcBef>
                          <a:spcPts val="500"/>
                        </a:spcBef>
                        <a:spcAft>
                          <a:spcPts val="1000"/>
                        </a:spcAft>
                      </a:pPr>
                      <a:r>
                        <a:rPr lang="en-FI" sz="1400" b="0" i="0" u="none" strike="noStrike">
                          <a:effectLst/>
                          <a:latin typeface="Times New Roman" panose="02020603050405020304" pitchFamily="18" charset="0"/>
                          <a:ea typeface="Times New Roman" panose="02020603050405020304" pitchFamily="18" charset="0"/>
                          <a:cs typeface="Segoe UI Emoji" panose="020B0502040204020203" pitchFamily="34" charset="0"/>
                        </a:rPr>
                        <a:t>✅</a:t>
                      </a:r>
                      <a:r>
                        <a:rPr lang="en-FI" sz="1400" b="0" i="0" u="none" strike="noStrike">
                          <a:effectLst/>
                          <a:latin typeface="Segoe UI Emoji" panose="020B0502040204020203" pitchFamily="34" charset="0"/>
                          <a:ea typeface="Times New Roman" panose="02020603050405020304" pitchFamily="18" charset="0"/>
                          <a:cs typeface="Segoe UI Emoji" panose="020B0502040204020203" pitchFamily="34" charset="0"/>
                        </a:rPr>
                        <a:t>?</a:t>
                      </a:r>
                      <a:endParaRPr lang="en-FI" sz="2800" b="0" i="0" u="none" strike="noStrike">
                        <a:effectLst/>
                        <a:latin typeface="Arial" panose="020B0604020202020204" pitchFamily="34" charset="0"/>
                      </a:endParaRPr>
                    </a:p>
                  </a:txBody>
                  <a:tcPr marL="50835" marR="50835" marT="7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0776745"/>
                  </a:ext>
                </a:extLst>
              </a:tr>
              <a:tr h="736898">
                <a:tc>
                  <a:txBody>
                    <a:bodyPr/>
                    <a:lstStyle/>
                    <a:p>
                      <a:pPr algn="l" fontAlgn="t">
                        <a:lnSpc>
                          <a:spcPct val="115000"/>
                        </a:lnSpc>
                        <a:spcBef>
                          <a:spcPts val="500"/>
                        </a:spcBef>
                        <a:spcAft>
                          <a:spcPts val="1000"/>
                        </a:spcAft>
                      </a:pPr>
                      <a:r>
                        <a:rPr lang="en-GB" sz="1400" b="1" i="0" u="none" strike="noStrike">
                          <a:effectLst/>
                          <a:latin typeface="Calibri" panose="020F0502020204030204" pitchFamily="34" charset="0"/>
                          <a:ea typeface="Times New Roman" panose="02020603050405020304" pitchFamily="18" charset="0"/>
                          <a:cs typeface="Times New Roman" panose="02020603050405020304" pitchFamily="18" charset="0"/>
                        </a:rPr>
                        <a:t>002: Save function and progress-tracking</a:t>
                      </a:r>
                      <a:endParaRPr lang="en-GB" sz="2800" b="0" i="0" u="none" strike="noStrike">
                        <a:effectLst/>
                        <a:latin typeface="Arial" panose="020B0604020202020204" pitchFamily="34" charset="0"/>
                      </a:endParaRPr>
                    </a:p>
                    <a:p>
                      <a:pPr algn="l" fontAlgn="t">
                        <a:lnSpc>
                          <a:spcPct val="115000"/>
                        </a:lnSpc>
                        <a:spcBef>
                          <a:spcPts val="500"/>
                        </a:spcBef>
                        <a:spcAft>
                          <a:spcPts val="1000"/>
                        </a:spcAft>
                      </a:pPr>
                      <a:r>
                        <a:rPr lang="en-GB" sz="1400" b="0" i="0" u="none" strike="noStrike">
                          <a:effectLst/>
                          <a:latin typeface="Calibri" panose="020F0502020204030204" pitchFamily="34" charset="0"/>
                          <a:ea typeface="Times New Roman" panose="02020603050405020304" pitchFamily="18" charset="0"/>
                          <a:cs typeface="Times New Roman" panose="02020603050405020304" pitchFamily="18" charset="0"/>
                        </a:rPr>
                        <a:t> </a:t>
                      </a:r>
                      <a:endParaRPr lang="en-GB" sz="2800" b="0" i="0" u="none" strike="noStrike">
                        <a:effectLst/>
                        <a:latin typeface="Arial" panose="020B0604020202020204" pitchFamily="34" charset="0"/>
                      </a:endParaRPr>
                    </a:p>
                  </a:txBody>
                  <a:tcPr marL="50835" marR="50835" marT="7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15000"/>
                        </a:lnSpc>
                        <a:spcBef>
                          <a:spcPts val="500"/>
                        </a:spcBef>
                        <a:spcAft>
                          <a:spcPts val="1000"/>
                        </a:spcAft>
                      </a:pPr>
                      <a:r>
                        <a:rPr lang="en-GB" sz="1400" b="0" i="0" u="none" strike="noStrike">
                          <a:effectLst/>
                          <a:latin typeface="Calibri" panose="020F0502020204030204" pitchFamily="34" charset="0"/>
                          <a:ea typeface="Times New Roman" panose="02020603050405020304" pitchFamily="18" charset="0"/>
                          <a:cs typeface="Times New Roman" panose="02020603050405020304" pitchFamily="18" charset="0"/>
                        </a:rPr>
                        <a:t>J44karhunen/Kasperi</a:t>
                      </a:r>
                      <a:endParaRPr lang="en-GB" sz="2800" b="0" i="0" u="none" strike="noStrike">
                        <a:effectLst/>
                        <a:latin typeface="Arial" panose="020B0604020202020204" pitchFamily="34" charset="0"/>
                      </a:endParaRPr>
                    </a:p>
                  </a:txBody>
                  <a:tcPr marL="50835" marR="50835" marT="7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15000"/>
                        </a:lnSpc>
                        <a:spcBef>
                          <a:spcPts val="500"/>
                        </a:spcBef>
                        <a:spcAft>
                          <a:spcPts val="1000"/>
                        </a:spcAft>
                      </a:pPr>
                      <a:r>
                        <a:rPr lang="en-FI" sz="1400" b="0" i="0" u="none" strike="noStrike">
                          <a:effectLst/>
                          <a:latin typeface="Times New Roman" panose="02020603050405020304" pitchFamily="18" charset="0"/>
                          <a:ea typeface="Times New Roman" panose="02020603050405020304" pitchFamily="18" charset="0"/>
                          <a:cs typeface="Segoe UI Emoji" panose="020B0502040204020203" pitchFamily="34" charset="0"/>
                        </a:rPr>
                        <a:t>✅❌</a:t>
                      </a:r>
                      <a:r>
                        <a:rPr lang="en-FI" sz="1400" b="0" i="0" u="none" strike="noStrike">
                          <a:effectLst/>
                          <a:latin typeface="Segoe UI Emoji" panose="020B0502040204020203" pitchFamily="34" charset="0"/>
                          <a:ea typeface="Times New Roman" panose="02020603050405020304" pitchFamily="18" charset="0"/>
                          <a:cs typeface="Segoe UI Emoji" panose="020B0502040204020203" pitchFamily="34" charset="0"/>
                        </a:rPr>
                        <a:t>: </a:t>
                      </a:r>
                      <a:r>
                        <a:rPr lang="en-US" sz="1400" b="0" i="0" u="none" strike="noStrike">
                          <a:effectLst/>
                          <a:latin typeface="Segoe UI Emoji" panose="020B0502040204020203" pitchFamily="34" charset="0"/>
                          <a:ea typeface="Times New Roman" panose="02020603050405020304" pitchFamily="18" charset="0"/>
                          <a:cs typeface="Segoe UI Emoji" panose="020B0502040204020203" pitchFamily="34" charset="0"/>
                        </a:rPr>
                        <a:t>Started and some functionality exists in-game, but not fully finished yet.</a:t>
                      </a:r>
                      <a:endParaRPr lang="en-US" sz="2800" b="0" i="0" u="none" strike="noStrike">
                        <a:effectLst/>
                        <a:latin typeface="Arial" panose="020B0604020202020204" pitchFamily="34" charset="0"/>
                      </a:endParaRPr>
                    </a:p>
                  </a:txBody>
                  <a:tcPr marL="50835" marR="50835" marT="7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1008314"/>
                  </a:ext>
                </a:extLst>
              </a:tr>
              <a:tr h="736898">
                <a:tc>
                  <a:txBody>
                    <a:bodyPr/>
                    <a:lstStyle/>
                    <a:p>
                      <a:pPr algn="l" fontAlgn="t">
                        <a:lnSpc>
                          <a:spcPct val="115000"/>
                        </a:lnSpc>
                        <a:spcBef>
                          <a:spcPts val="500"/>
                        </a:spcBef>
                        <a:spcAft>
                          <a:spcPts val="1000"/>
                        </a:spcAft>
                      </a:pPr>
                      <a:r>
                        <a:rPr lang="en-GB" sz="1400" b="1" i="0" u="none" strike="noStrike">
                          <a:effectLst/>
                          <a:latin typeface="Calibri" panose="020F0502020204030204" pitchFamily="34" charset="0"/>
                          <a:ea typeface="Times New Roman" panose="02020603050405020304" pitchFamily="18" charset="0"/>
                          <a:cs typeface="Times New Roman" panose="02020603050405020304" pitchFamily="18" charset="0"/>
                        </a:rPr>
                        <a:t>003: New UI</a:t>
                      </a:r>
                      <a:endParaRPr lang="en-GB" sz="2800" b="0" i="0" u="none" strike="noStrike">
                        <a:effectLst/>
                        <a:latin typeface="Arial" panose="020B0604020202020204" pitchFamily="34" charset="0"/>
                      </a:endParaRPr>
                    </a:p>
                    <a:p>
                      <a:pPr algn="l" fontAlgn="t">
                        <a:lnSpc>
                          <a:spcPct val="115000"/>
                        </a:lnSpc>
                        <a:spcBef>
                          <a:spcPts val="500"/>
                        </a:spcBef>
                        <a:spcAft>
                          <a:spcPts val="1000"/>
                        </a:spcAft>
                      </a:pPr>
                      <a:r>
                        <a:rPr lang="en-GB" sz="1400" b="0" i="0" u="none" strike="noStrike">
                          <a:effectLst/>
                          <a:latin typeface="Calibri" panose="020F0502020204030204" pitchFamily="34" charset="0"/>
                          <a:ea typeface="Times New Roman" panose="02020603050405020304" pitchFamily="18" charset="0"/>
                          <a:cs typeface="Times New Roman" panose="02020603050405020304" pitchFamily="18" charset="0"/>
                        </a:rPr>
                        <a:t> </a:t>
                      </a:r>
                      <a:endParaRPr lang="en-GB" sz="2800" b="0" i="0" u="none" strike="noStrike">
                        <a:effectLst/>
                        <a:latin typeface="Arial" panose="020B0604020202020204" pitchFamily="34" charset="0"/>
                      </a:endParaRPr>
                    </a:p>
                  </a:txBody>
                  <a:tcPr marL="50835" marR="50835" marT="7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15000"/>
                        </a:lnSpc>
                        <a:spcBef>
                          <a:spcPts val="500"/>
                        </a:spcBef>
                        <a:spcAft>
                          <a:spcPts val="1000"/>
                        </a:spcAft>
                      </a:pPr>
                      <a:r>
                        <a:rPr lang="en-GB" sz="1400" b="0" i="0" u="none" strike="noStrike">
                          <a:effectLst/>
                          <a:latin typeface="Calibri" panose="020F0502020204030204" pitchFamily="34" charset="0"/>
                          <a:ea typeface="Times New Roman" panose="02020603050405020304" pitchFamily="18" charset="0"/>
                          <a:cs typeface="Times New Roman" panose="02020603050405020304" pitchFamily="18" charset="0"/>
                        </a:rPr>
                        <a:t>Ammy/Axel</a:t>
                      </a:r>
                      <a:endParaRPr lang="en-GB" sz="2800" b="0" i="0" u="none" strike="noStrike">
                        <a:effectLst/>
                        <a:latin typeface="Arial" panose="020B0604020202020204" pitchFamily="34" charset="0"/>
                      </a:endParaRPr>
                    </a:p>
                  </a:txBody>
                  <a:tcPr marL="50835" marR="50835" marT="7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15000"/>
                        </a:lnSpc>
                        <a:spcBef>
                          <a:spcPts val="500"/>
                        </a:spcBef>
                        <a:spcAft>
                          <a:spcPts val="1000"/>
                        </a:spcAft>
                      </a:pPr>
                      <a:r>
                        <a:rPr lang="en-FI" sz="1400" b="0" i="0" u="none" strike="noStrike">
                          <a:effectLst/>
                          <a:latin typeface="Times New Roman" panose="02020603050405020304" pitchFamily="18" charset="0"/>
                          <a:ea typeface="Times New Roman" panose="02020603050405020304" pitchFamily="18" charset="0"/>
                          <a:cs typeface="Segoe UI Emoji" panose="020B0502040204020203" pitchFamily="34" charset="0"/>
                        </a:rPr>
                        <a:t>✅</a:t>
                      </a:r>
                      <a:endParaRPr lang="en-FI" sz="2800" b="0" i="0" u="none" strike="noStrike">
                        <a:effectLst/>
                        <a:latin typeface="Arial" panose="020B0604020202020204" pitchFamily="34" charset="0"/>
                      </a:endParaRPr>
                    </a:p>
                  </a:txBody>
                  <a:tcPr marL="50835" marR="50835" marT="7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2660392"/>
                  </a:ext>
                </a:extLst>
              </a:tr>
              <a:tr h="759675">
                <a:tc>
                  <a:txBody>
                    <a:bodyPr/>
                    <a:lstStyle/>
                    <a:p>
                      <a:pPr algn="l" fontAlgn="t">
                        <a:lnSpc>
                          <a:spcPct val="115000"/>
                        </a:lnSpc>
                        <a:spcBef>
                          <a:spcPts val="500"/>
                        </a:spcBef>
                        <a:spcAft>
                          <a:spcPts val="1000"/>
                        </a:spcAft>
                      </a:pPr>
                      <a:r>
                        <a:rPr lang="en-GB" sz="1400" b="1" i="0" u="none" strike="noStrike">
                          <a:effectLst/>
                          <a:latin typeface="Calibri" panose="020F0502020204030204" pitchFamily="34" charset="0"/>
                          <a:ea typeface="Times New Roman" panose="02020603050405020304" pitchFamily="18" charset="0"/>
                          <a:cs typeface="Times New Roman" panose="02020603050405020304" pitchFamily="18" charset="0"/>
                        </a:rPr>
                        <a:t>004: Full voice acting</a:t>
                      </a:r>
                      <a:endParaRPr lang="en-GB" sz="2800" b="0" i="0" u="none" strike="noStrike">
                        <a:effectLst/>
                        <a:latin typeface="Arial" panose="020B0604020202020204" pitchFamily="34" charset="0"/>
                      </a:endParaRPr>
                    </a:p>
                    <a:p>
                      <a:pPr algn="l" fontAlgn="t">
                        <a:lnSpc>
                          <a:spcPct val="115000"/>
                        </a:lnSpc>
                        <a:spcBef>
                          <a:spcPts val="500"/>
                        </a:spcBef>
                        <a:spcAft>
                          <a:spcPts val="1000"/>
                        </a:spcAft>
                      </a:pPr>
                      <a:r>
                        <a:rPr lang="en-GB" sz="1400" b="0" i="0" u="none" strike="noStrike">
                          <a:effectLst/>
                          <a:latin typeface="Calibri" panose="020F0502020204030204" pitchFamily="34" charset="0"/>
                          <a:ea typeface="Times New Roman" panose="02020603050405020304" pitchFamily="18" charset="0"/>
                          <a:cs typeface="Times New Roman" panose="02020603050405020304" pitchFamily="18" charset="0"/>
                        </a:rPr>
                        <a:t> </a:t>
                      </a:r>
                      <a:endParaRPr lang="en-GB" sz="2800" b="0" i="0" u="none" strike="noStrike">
                        <a:effectLst/>
                        <a:latin typeface="Arial" panose="020B0604020202020204" pitchFamily="34" charset="0"/>
                      </a:endParaRPr>
                    </a:p>
                  </a:txBody>
                  <a:tcPr marL="50835" marR="50835" marT="7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15000"/>
                        </a:lnSpc>
                        <a:spcBef>
                          <a:spcPts val="500"/>
                        </a:spcBef>
                        <a:spcAft>
                          <a:spcPts val="1000"/>
                        </a:spcAft>
                      </a:pPr>
                      <a:r>
                        <a:rPr lang="en-GB" sz="1400" b="0" i="0" u="none" strike="noStrike">
                          <a:effectLst/>
                          <a:latin typeface="Calibri" panose="020F0502020204030204" pitchFamily="34" charset="0"/>
                          <a:ea typeface="Times New Roman" panose="02020603050405020304" pitchFamily="18" charset="0"/>
                          <a:cs typeface="Times New Roman" panose="02020603050405020304" pitchFamily="18" charset="0"/>
                        </a:rPr>
                        <a:t>J44karhunen/Kasperi </a:t>
                      </a:r>
                      <a:br>
                        <a:rPr lang="en-GB" sz="1400" b="0" i="0" u="none" strike="noStrike">
                          <a:effectLst/>
                          <a:latin typeface="Calibri" panose="020F0502020204030204" pitchFamily="34" charset="0"/>
                          <a:ea typeface="Times New Roman" panose="02020603050405020304" pitchFamily="18" charset="0"/>
                          <a:cs typeface="Times New Roman" panose="02020603050405020304" pitchFamily="18" charset="0"/>
                        </a:rPr>
                      </a:br>
                      <a:r>
                        <a:rPr lang="en-GB" sz="1400" b="0" i="0" u="none" strike="noStrike">
                          <a:effectLst/>
                          <a:latin typeface="Calibri" panose="020F0502020204030204" pitchFamily="34" charset="0"/>
                          <a:ea typeface="Times New Roman" panose="02020603050405020304" pitchFamily="18" charset="0"/>
                          <a:cs typeface="Times New Roman" panose="02020603050405020304" pitchFamily="18" charset="0"/>
                        </a:rPr>
                        <a:t>Ammy/Axel</a:t>
                      </a:r>
                      <a:endParaRPr lang="en-GB" sz="2800" b="0" i="0" u="none" strike="noStrike">
                        <a:effectLst/>
                        <a:latin typeface="Arial" panose="020B0604020202020204" pitchFamily="34" charset="0"/>
                      </a:endParaRPr>
                    </a:p>
                  </a:txBody>
                  <a:tcPr marL="50835" marR="50835" marT="7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15000"/>
                        </a:lnSpc>
                        <a:spcBef>
                          <a:spcPts val="500"/>
                        </a:spcBef>
                        <a:spcAft>
                          <a:spcPts val="1000"/>
                        </a:spcAft>
                      </a:pPr>
                      <a:r>
                        <a:rPr lang="en-FI" sz="1400" b="0" i="0" u="none" strike="noStrike">
                          <a:effectLst/>
                          <a:latin typeface="Times New Roman" panose="02020603050405020304" pitchFamily="18" charset="0"/>
                          <a:ea typeface="Times New Roman" panose="02020603050405020304" pitchFamily="18" charset="0"/>
                          <a:cs typeface="Segoe UI Emoji" panose="020B0502040204020203" pitchFamily="34" charset="0"/>
                        </a:rPr>
                        <a:t>✅❌</a:t>
                      </a:r>
                      <a:r>
                        <a:rPr lang="en-FI" sz="1400" b="0" i="0" u="none" strike="noStrike">
                          <a:effectLst/>
                          <a:latin typeface="Segoe UI Emoji" panose="020B0502040204020203" pitchFamily="34" charset="0"/>
                          <a:ea typeface="Times New Roman" panose="02020603050405020304" pitchFamily="18" charset="0"/>
                          <a:cs typeface="Segoe UI Emoji" panose="020B0502040204020203" pitchFamily="34" charset="0"/>
                        </a:rPr>
                        <a:t>: </a:t>
                      </a:r>
                      <a:r>
                        <a:rPr lang="en-US" sz="1400" b="0" i="0" u="none" strike="noStrike">
                          <a:effectLst/>
                          <a:latin typeface="Segoe UI Emoji" panose="020B0502040204020203" pitchFamily="34" charset="0"/>
                          <a:ea typeface="Times New Roman" panose="02020603050405020304" pitchFamily="18" charset="0"/>
                          <a:cs typeface="Segoe UI Emoji" panose="020B0502040204020203" pitchFamily="34" charset="0"/>
                        </a:rPr>
                        <a:t>Some narrator voice acting lines not recorded yet by the voice actor (J44karhunen). But most lines are recorded, and all recorded ones are processed (by Axel); resulting in a nearly fully voice-acted game.</a:t>
                      </a:r>
                      <a:endParaRPr lang="en-US" sz="2800" b="0" i="0" u="none" strike="noStrike">
                        <a:effectLst/>
                        <a:latin typeface="Arial" panose="020B0604020202020204" pitchFamily="34" charset="0"/>
                      </a:endParaRPr>
                    </a:p>
                  </a:txBody>
                  <a:tcPr marL="50835" marR="50835" marT="7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7890447"/>
                  </a:ext>
                </a:extLst>
              </a:tr>
              <a:tr h="736898">
                <a:tc>
                  <a:txBody>
                    <a:bodyPr/>
                    <a:lstStyle/>
                    <a:p>
                      <a:pPr algn="l" fontAlgn="t">
                        <a:lnSpc>
                          <a:spcPct val="115000"/>
                        </a:lnSpc>
                        <a:spcBef>
                          <a:spcPts val="500"/>
                        </a:spcBef>
                        <a:spcAft>
                          <a:spcPts val="1000"/>
                        </a:spcAft>
                      </a:pPr>
                      <a:r>
                        <a:rPr lang="en-GB" sz="1400" b="1" i="0" u="none" strike="noStrike">
                          <a:effectLst/>
                          <a:latin typeface="Calibri" panose="020F0502020204030204" pitchFamily="34" charset="0"/>
                          <a:ea typeface="Times New Roman" panose="02020603050405020304" pitchFamily="18" charset="0"/>
                          <a:cs typeface="Times New Roman" panose="02020603050405020304" pitchFamily="18" charset="0"/>
                        </a:rPr>
                        <a:t>005: File type issue</a:t>
                      </a:r>
                      <a:endParaRPr lang="en-GB" sz="2800" b="0" i="0" u="none" strike="noStrike">
                        <a:effectLst/>
                        <a:latin typeface="Arial" panose="020B0604020202020204" pitchFamily="34" charset="0"/>
                      </a:endParaRPr>
                    </a:p>
                    <a:p>
                      <a:pPr algn="l" fontAlgn="t">
                        <a:lnSpc>
                          <a:spcPct val="115000"/>
                        </a:lnSpc>
                        <a:spcBef>
                          <a:spcPts val="500"/>
                        </a:spcBef>
                        <a:spcAft>
                          <a:spcPts val="1000"/>
                        </a:spcAft>
                      </a:pPr>
                      <a:r>
                        <a:rPr lang="en-GB" sz="1400" b="0" i="0" u="none" strike="noStrike">
                          <a:effectLst/>
                          <a:latin typeface="Calibri" panose="020F0502020204030204" pitchFamily="34" charset="0"/>
                          <a:ea typeface="Times New Roman" panose="02020603050405020304" pitchFamily="18" charset="0"/>
                          <a:cs typeface="Times New Roman" panose="02020603050405020304" pitchFamily="18" charset="0"/>
                        </a:rPr>
                        <a:t> </a:t>
                      </a:r>
                      <a:endParaRPr lang="en-GB" sz="2800" b="0" i="0" u="none" strike="noStrike">
                        <a:effectLst/>
                        <a:latin typeface="Arial" panose="020B0604020202020204" pitchFamily="34" charset="0"/>
                      </a:endParaRPr>
                    </a:p>
                  </a:txBody>
                  <a:tcPr marL="50835" marR="50835" marT="7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15000"/>
                        </a:lnSpc>
                        <a:spcBef>
                          <a:spcPts val="500"/>
                        </a:spcBef>
                        <a:spcAft>
                          <a:spcPts val="1000"/>
                        </a:spcAft>
                      </a:pPr>
                      <a:r>
                        <a:rPr lang="en-US" sz="1400" b="0" i="0" u="none" strike="noStrike">
                          <a:effectLst/>
                          <a:latin typeface="Calibri" panose="020F0502020204030204" pitchFamily="34" charset="0"/>
                          <a:ea typeface="Times New Roman" panose="02020603050405020304" pitchFamily="18" charset="0"/>
                          <a:cs typeface="Times New Roman" panose="02020603050405020304" pitchFamily="18" charset="0"/>
                        </a:rPr>
                        <a:t>Taiisia/Taiisia</a:t>
                      </a:r>
                      <a:endParaRPr lang="en-US" sz="2800" b="0" i="0" u="none" strike="noStrike">
                        <a:effectLst/>
                        <a:latin typeface="Arial" panose="020B0604020202020204" pitchFamily="34" charset="0"/>
                      </a:endParaRPr>
                    </a:p>
                  </a:txBody>
                  <a:tcPr marL="50835" marR="50835" marT="7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15000"/>
                        </a:lnSpc>
                        <a:spcBef>
                          <a:spcPts val="500"/>
                        </a:spcBef>
                        <a:spcAft>
                          <a:spcPts val="1000"/>
                        </a:spcAft>
                      </a:pPr>
                      <a:r>
                        <a:rPr lang="en-FI" sz="1400" b="0" i="0" u="none" strike="noStrike">
                          <a:effectLst/>
                          <a:latin typeface="Times New Roman" panose="02020603050405020304" pitchFamily="18" charset="0"/>
                          <a:ea typeface="Times New Roman" panose="02020603050405020304" pitchFamily="18" charset="0"/>
                          <a:cs typeface="Segoe UI Emoji" panose="020B0502040204020203" pitchFamily="34" charset="0"/>
                        </a:rPr>
                        <a:t>✅</a:t>
                      </a:r>
                      <a:endParaRPr lang="en-FI" sz="2800" b="0" i="0" u="none" strike="noStrike">
                        <a:effectLst/>
                        <a:latin typeface="Arial" panose="020B0604020202020204" pitchFamily="34" charset="0"/>
                      </a:endParaRPr>
                    </a:p>
                  </a:txBody>
                  <a:tcPr marL="50835" marR="50835" marT="7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1826772"/>
                  </a:ext>
                </a:extLst>
              </a:tr>
              <a:tr h="736898">
                <a:tc>
                  <a:txBody>
                    <a:bodyPr/>
                    <a:lstStyle/>
                    <a:p>
                      <a:pPr algn="l" fontAlgn="t">
                        <a:lnSpc>
                          <a:spcPct val="115000"/>
                        </a:lnSpc>
                        <a:spcBef>
                          <a:spcPts val="500"/>
                        </a:spcBef>
                        <a:spcAft>
                          <a:spcPts val="1000"/>
                        </a:spcAft>
                      </a:pPr>
                      <a:r>
                        <a:rPr lang="en-GB" sz="1400" b="1" i="0" u="none" strike="noStrike">
                          <a:effectLst/>
                          <a:latin typeface="Calibri" panose="020F0502020204030204" pitchFamily="34" charset="0"/>
                          <a:ea typeface="Times New Roman" panose="02020603050405020304" pitchFamily="18" charset="0"/>
                          <a:cs typeface="Times New Roman" panose="02020603050405020304" pitchFamily="18" charset="0"/>
                        </a:rPr>
                        <a:t>006-A: Create backgrounds to existing story</a:t>
                      </a:r>
                      <a:endParaRPr lang="en-GB" sz="2800" b="0" i="0" u="none" strike="noStrike">
                        <a:effectLst/>
                        <a:latin typeface="Arial" panose="020B0604020202020204" pitchFamily="34" charset="0"/>
                      </a:endParaRPr>
                    </a:p>
                    <a:p>
                      <a:pPr algn="l" fontAlgn="t">
                        <a:lnSpc>
                          <a:spcPct val="115000"/>
                        </a:lnSpc>
                        <a:spcBef>
                          <a:spcPts val="500"/>
                        </a:spcBef>
                        <a:spcAft>
                          <a:spcPts val="1000"/>
                        </a:spcAft>
                      </a:pPr>
                      <a:r>
                        <a:rPr lang="en-GB" sz="1400" b="0" i="0" u="none" strike="noStrike">
                          <a:effectLst/>
                          <a:latin typeface="Calibri" panose="020F0502020204030204" pitchFamily="34" charset="0"/>
                          <a:ea typeface="Times New Roman" panose="02020603050405020304" pitchFamily="18" charset="0"/>
                          <a:cs typeface="Times New Roman" panose="02020603050405020304" pitchFamily="18" charset="0"/>
                        </a:rPr>
                        <a:t> </a:t>
                      </a:r>
                      <a:endParaRPr lang="en-GB" sz="2800" b="0" i="0" u="none" strike="noStrike">
                        <a:effectLst/>
                        <a:latin typeface="Arial" panose="020B0604020202020204" pitchFamily="34" charset="0"/>
                      </a:endParaRPr>
                    </a:p>
                  </a:txBody>
                  <a:tcPr marL="50835" marR="50835" marT="7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15000"/>
                        </a:lnSpc>
                        <a:spcBef>
                          <a:spcPts val="500"/>
                        </a:spcBef>
                        <a:spcAft>
                          <a:spcPts val="1000"/>
                        </a:spcAft>
                      </a:pPr>
                      <a:r>
                        <a:rPr lang="en-US" sz="1400" b="0" i="0" u="none" strike="noStrike">
                          <a:effectLst/>
                          <a:latin typeface="Calibri" panose="020F0502020204030204" pitchFamily="34" charset="0"/>
                          <a:ea typeface="Times New Roman" panose="02020603050405020304" pitchFamily="18" charset="0"/>
                          <a:cs typeface="Times New Roman" panose="02020603050405020304" pitchFamily="18" charset="0"/>
                        </a:rPr>
                        <a:t>Taiisia/Taiisia</a:t>
                      </a:r>
                      <a:endParaRPr lang="en-US" sz="2800" b="0" i="0" u="none" strike="noStrike">
                        <a:effectLst/>
                        <a:latin typeface="Arial" panose="020B0604020202020204" pitchFamily="34" charset="0"/>
                      </a:endParaRPr>
                    </a:p>
                  </a:txBody>
                  <a:tcPr marL="50835" marR="50835" marT="7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15000"/>
                        </a:lnSpc>
                        <a:spcBef>
                          <a:spcPts val="500"/>
                        </a:spcBef>
                        <a:spcAft>
                          <a:spcPts val="1000"/>
                        </a:spcAft>
                      </a:pPr>
                      <a:r>
                        <a:rPr lang="en-FI" sz="1400" b="0" i="0" u="none" strike="noStrike" dirty="0">
                          <a:effectLst/>
                          <a:latin typeface="Times New Roman" panose="02020603050405020304" pitchFamily="18" charset="0"/>
                          <a:ea typeface="Times New Roman" panose="02020603050405020304" pitchFamily="18" charset="0"/>
                          <a:cs typeface="Segoe UI Emoji" panose="020B0502040204020203" pitchFamily="34" charset="0"/>
                        </a:rPr>
                        <a:t>✅</a:t>
                      </a:r>
                      <a:endParaRPr lang="en-FI" sz="2800" b="0" i="0" u="none" strike="noStrike" dirty="0">
                        <a:effectLst/>
                        <a:latin typeface="Arial" panose="020B0604020202020204" pitchFamily="34" charset="0"/>
                      </a:endParaRPr>
                    </a:p>
                  </a:txBody>
                  <a:tcPr marL="50835" marR="50835" marT="7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1109144"/>
                  </a:ext>
                </a:extLst>
              </a:tr>
            </a:tbl>
          </a:graphicData>
        </a:graphic>
      </p:graphicFrame>
    </p:spTree>
    <p:extLst>
      <p:ext uri="{BB962C8B-B14F-4D97-AF65-F5344CB8AC3E}">
        <p14:creationId xmlns:p14="http://schemas.microsoft.com/office/powerpoint/2010/main" val="263198352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Override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A3AD49-9331-450C-A2FE-6857A4DB38C6}">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73CC670F-05B9-4BB7-BA2C-0DE5B5C1E5D3}">
  <ds:schemaRefs>
    <ds:schemaRef ds:uri="http://schemas.microsoft.com/sharepoint/v3/contenttype/forms"/>
  </ds:schemaRefs>
</ds:datastoreItem>
</file>

<file path=customXml/itemProps3.xml><?xml version="1.0" encoding="utf-8"?>
<ds:datastoreItem xmlns:ds="http://schemas.openxmlformats.org/officeDocument/2006/customXml" ds:itemID="{189B453C-F2B2-4ECA-A6ED-7DBEF1B6D3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{1005BC1B-2929-445D-834E-4E44E8D4F794}tf00934815_win32</Template>
  <TotalTime>47</TotalTime>
  <Words>1861</Words>
  <Application>Microsoft Office PowerPoint</Application>
  <PresentationFormat>Widescreen</PresentationFormat>
  <Paragraphs>83</Paragraphs>
  <Slides>12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Abadi</vt:lpstr>
      <vt:lpstr>Arial</vt:lpstr>
      <vt:lpstr>Calibri</vt:lpstr>
      <vt:lpstr>Goudy Old Style</vt:lpstr>
      <vt:lpstr>Segoe UI Emoji</vt:lpstr>
      <vt:lpstr>Symbol</vt:lpstr>
      <vt:lpstr>Times New Roman</vt:lpstr>
      <vt:lpstr>Wingdings 2</vt:lpstr>
      <vt:lpstr>SlateVTI</vt:lpstr>
      <vt:lpstr>FEBRUARY UPDATE REVEAL</vt:lpstr>
      <vt:lpstr>BEFORE</vt:lpstr>
      <vt:lpstr>BEFORE THE UPDATE</vt:lpstr>
      <vt:lpstr>AFTER THE UPDATE</vt:lpstr>
      <vt:lpstr>What was updated and how:</vt:lpstr>
      <vt:lpstr>What was updated and how:</vt:lpstr>
      <vt:lpstr>PowerPoint Presentation</vt:lpstr>
      <vt:lpstr>PowerPoint Presentation</vt:lpstr>
      <vt:lpstr>PowerPoint Presentation</vt:lpstr>
      <vt:lpstr>NEW ISSUES</vt:lpstr>
      <vt:lpstr>UPDATE SCHEDULE</vt:lpstr>
      <vt:lpstr>UPDATE GOALS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CUBE</dc:title>
  <dc:creator>Axel Tuomala</dc:creator>
  <cp:lastModifiedBy>Axel Tuomala</cp:lastModifiedBy>
  <cp:revision>3</cp:revision>
  <dcterms:created xsi:type="dcterms:W3CDTF">2022-02-27T20:04:52Z</dcterms:created>
  <dcterms:modified xsi:type="dcterms:W3CDTF">2022-02-27T20:51:59Z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