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Garamond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Garamond-bold.fntdata"/><Relationship Id="rId23" Type="http://schemas.openxmlformats.org/officeDocument/2006/relationships/font" Target="fonts/Garamon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Garamond-boldItalic.fntdata"/><Relationship Id="rId25" Type="http://schemas.openxmlformats.org/officeDocument/2006/relationships/font" Target="fonts/Garamond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Considere la posibilidad de hablar acerca de: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Primera temporada</a:t>
            </a:r>
            <a:endParaRPr/>
          </a:p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Considere la posibilidad de hablar acerca de: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Primera temporada</a:t>
            </a:r>
            <a:endParaRPr/>
          </a:p>
        </p:txBody>
      </p:sp>
      <p:sp>
        <p:nvSpPr>
          <p:cNvPr id="317" name="Shape 31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Considere la posibilidad de hablar acerca de: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Primera temporada</a:t>
            </a:r>
            <a:endParaRPr/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Considere la posibilidad de hablar acerca de: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Primera temporada</a:t>
            </a:r>
            <a:endParaRPr/>
          </a:p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Title-GrommetsCombined.pn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b="0" i="0" sz="5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panorámica con descripción">
  <p:cSld name="Imagen panorámica con descripció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Shape 83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descripción">
  <p:cSld name="Título y descripció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4" name="Shape 94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 con descripción">
  <p:cSld name="Cita con descripció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4" name="Shape 104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rjeta de nombre">
  <p:cSld name="Tarjeta de nombr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r la tarjeta de nombre">
  <p:cSld name="Citar la tarjeta de nombr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0" name="Shape 12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dadero o falso">
  <p:cSld name="Verdadero o falso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8" name="Shape 1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5" name="Shape 13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2" name="Shape 142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Shape 151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Shape 152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hape 3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Shape 5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i="0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Shape 76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10" name="Shape 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144" name="Shape 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hyperlink" Target="https://creativecommons.org/licenses/by-sa/3.0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n.wikipedia.org/wiki/Oberhaching" TargetMode="External"/><Relationship Id="rId4" Type="http://schemas.openxmlformats.org/officeDocument/2006/relationships/hyperlink" Target="https://en.wikipedia.org/wiki/Texas_Instruments" TargetMode="External"/><Relationship Id="rId5" Type="http://schemas.openxmlformats.org/officeDocument/2006/relationships/hyperlink" Target="https://en.wikipedia.org/wiki/Omnio" TargetMode="External"/><Relationship Id="rId6" Type="http://schemas.openxmlformats.org/officeDocument/2006/relationships/hyperlink" Target="https://en.wikipedia.org/wiki/Osram_Sylvania" TargetMode="External"/><Relationship Id="rId7" Type="http://schemas.openxmlformats.org/officeDocument/2006/relationships/hyperlink" Target="https://en.wikipedia.org/wiki/Masco" TargetMode="External"/><Relationship Id="rId8" Type="http://schemas.openxmlformats.org/officeDocument/2006/relationships/hyperlink" Target="https://en.wikipedia.org/wiki/MK_Electric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4300"/>
            <a:ext cx="12192000" cy="662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Shape 163"/>
          <p:cNvGrpSpPr/>
          <p:nvPr/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64" name="Shape 164"/>
            <p:cNvSpPr/>
            <p:nvPr/>
          </p:nvSpPr>
          <p:spPr>
            <a:xfrm>
              <a:off x="2202616" y="1411015"/>
              <a:ext cx="7808159" cy="4103960"/>
            </a:xfrm>
            <a:custGeom>
              <a:pathLst>
                <a:path extrusionOk="0" h="4103960" w="7808159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rotWithShape="1">
              <a:blip r:embed="rId5">
                <a:alphaModFix amt="83000"/>
              </a:blip>
              <a:tile algn="ctr" flip="none" tx="0" sx="90000" ty="0" sy="99997"/>
            </a:blipFill>
            <a:ln>
              <a:noFill/>
            </a:ln>
            <a:effectLst>
              <a:outerShdw blurRad="114300" sx="99000" rotWithShape="0" algn="t" dir="5400000" dist="127000" sy="99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165" name="Shape 165"/>
            <p:cNvGrpSpPr/>
            <p:nvPr/>
          </p:nvGrpSpPr>
          <p:grpSpPr>
            <a:xfrm>
              <a:off x="2278995" y="1501257"/>
              <a:ext cx="7645823" cy="3928386"/>
              <a:chOff x="2278995" y="1501257"/>
              <a:chExt cx="7645823" cy="3928386"/>
            </a:xfrm>
          </p:grpSpPr>
          <p:sp>
            <p:nvSpPr>
              <p:cNvPr id="166" name="Shape 166"/>
              <p:cNvSpPr/>
              <p:nvPr/>
            </p:nvSpPr>
            <p:spPr>
              <a:xfrm>
                <a:off x="9677918" y="1501257"/>
                <a:ext cx="246900" cy="246900"/>
              </a:xfrm>
              <a:prstGeom prst="donut">
                <a:avLst>
                  <a:gd fmla="val 26304" name="adj"/>
                </a:avLst>
              </a:prstGeom>
              <a:gradFill>
                <a:gsLst>
                  <a:gs pos="0">
                    <a:srgbClr val="FEFEFE"/>
                  </a:gs>
                  <a:gs pos="8000">
                    <a:srgbClr val="FEFEFE"/>
                  </a:gs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CECBCB"/>
                  </a:gs>
                  <a:gs pos="89000">
                    <a:srgbClr val="7A7A7A"/>
                  </a:gs>
                  <a:gs pos="100000">
                    <a:srgbClr val="7A7A7A"/>
                  </a:gs>
                </a:gsLst>
                <a:lin ang="3600008" scaled="0"/>
              </a:gradFill>
              <a:ln>
                <a:noFill/>
              </a:ln>
              <a:effectLst>
                <a:outerShdw blurRad="63500" sx="101000" rotWithShape="0" algn="ctr" sy="101000">
                  <a:srgbClr val="000000">
                    <a:alpha val="4784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9673719" y="5174722"/>
                <a:ext cx="246900" cy="246900"/>
              </a:xfrm>
              <a:prstGeom prst="donut">
                <a:avLst>
                  <a:gd fmla="val 26304" name="adj"/>
                </a:avLst>
              </a:prstGeom>
              <a:gradFill>
                <a:gsLst>
                  <a:gs pos="0">
                    <a:srgbClr val="FEFEFE"/>
                  </a:gs>
                  <a:gs pos="8000">
                    <a:srgbClr val="FEFEFE"/>
                  </a:gs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CECBCB"/>
                  </a:gs>
                  <a:gs pos="89000">
                    <a:srgbClr val="7A7A7A"/>
                  </a:gs>
                  <a:gs pos="100000">
                    <a:srgbClr val="7A7A7A"/>
                  </a:gs>
                </a:gsLst>
                <a:lin ang="3600008" scaled="0"/>
              </a:gradFill>
              <a:ln>
                <a:noFill/>
              </a:ln>
              <a:effectLst>
                <a:outerShdw blurRad="63500" sx="101000" rotWithShape="0" algn="ctr" sy="101000">
                  <a:srgbClr val="000000">
                    <a:alpha val="4784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2278995" y="1501257"/>
                <a:ext cx="246900" cy="246900"/>
              </a:xfrm>
              <a:prstGeom prst="donut">
                <a:avLst>
                  <a:gd fmla="val 26304" name="adj"/>
                </a:avLst>
              </a:prstGeom>
              <a:gradFill>
                <a:gsLst>
                  <a:gs pos="0">
                    <a:srgbClr val="FEFEFE"/>
                  </a:gs>
                  <a:gs pos="8000">
                    <a:srgbClr val="FEFEFE"/>
                  </a:gs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CECBCB"/>
                  </a:gs>
                  <a:gs pos="89000">
                    <a:srgbClr val="7A7A7A"/>
                  </a:gs>
                  <a:gs pos="100000">
                    <a:srgbClr val="7A7A7A"/>
                  </a:gs>
                </a:gsLst>
                <a:lin ang="3600008" scaled="0"/>
              </a:gradFill>
              <a:ln>
                <a:noFill/>
              </a:ln>
              <a:effectLst>
                <a:outerShdw blurRad="63500" sx="101000" rotWithShape="0" algn="ctr" sy="101000">
                  <a:srgbClr val="000000">
                    <a:alpha val="4784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2278995" y="5182743"/>
                <a:ext cx="246900" cy="246900"/>
              </a:xfrm>
              <a:prstGeom prst="donut">
                <a:avLst>
                  <a:gd fmla="val 26304" name="adj"/>
                </a:avLst>
              </a:prstGeom>
              <a:gradFill>
                <a:gsLst>
                  <a:gs pos="0">
                    <a:srgbClr val="FEFEFE"/>
                  </a:gs>
                  <a:gs pos="8000">
                    <a:srgbClr val="FEFEFE"/>
                  </a:gs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CECBCB"/>
                  </a:gs>
                  <a:gs pos="89000">
                    <a:srgbClr val="7A7A7A"/>
                  </a:gs>
                  <a:gs pos="100000">
                    <a:srgbClr val="7A7A7A"/>
                  </a:gs>
                </a:gsLst>
                <a:lin ang="3600008" scaled="0"/>
              </a:gradFill>
              <a:ln>
                <a:noFill/>
              </a:ln>
              <a:effectLst>
                <a:outerShdw blurRad="63500" sx="101000" rotWithShape="0" algn="ctr" sy="101000">
                  <a:srgbClr val="000000">
                    <a:alpha val="4784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cxnSp>
        <p:nvCxnSpPr>
          <p:cNvPr id="170" name="Shape 170"/>
          <p:cNvCxnSpPr/>
          <p:nvPr/>
        </p:nvCxnSpPr>
        <p:spPr>
          <a:xfrm>
            <a:off x="3814232" y="4241796"/>
            <a:ext cx="4572000" cy="0"/>
          </a:xfrm>
          <a:prstGeom prst="straightConnector1">
            <a:avLst/>
          </a:prstGeom>
          <a:noFill/>
          <a:ln cap="flat" cmpd="sng" w="15875">
            <a:solidFill>
              <a:srgbClr val="367CC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Shape 171"/>
          <p:cNvSpPr txBox="1"/>
          <p:nvPr>
            <p:ph type="ctrTitle"/>
          </p:nvPr>
        </p:nvSpPr>
        <p:spPr>
          <a:xfrm>
            <a:off x="2692398" y="1871131"/>
            <a:ext cx="6815700" cy="22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GreenInn</a:t>
            </a:r>
            <a:endParaRPr b="0" i="0" sz="4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" name="Shape 172"/>
          <p:cNvSpPr txBox="1"/>
          <p:nvPr>
            <p:ph idx="1" type="subTitle"/>
          </p:nvPr>
        </p:nvSpPr>
        <p:spPr>
          <a:xfrm>
            <a:off x="2692398" y="4377262"/>
            <a:ext cx="68157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Group 4: Anastasiia, Florian, Ijlal, José</a:t>
            </a:r>
            <a:endParaRPr b="0" i="0" sz="21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" name="Shape 173"/>
          <p:cNvSpPr txBox="1"/>
          <p:nvPr>
            <p:ph idx="11" type="ftr"/>
          </p:nvPr>
        </p:nvSpPr>
        <p:spPr>
          <a:xfrm>
            <a:off x="2692397" y="5037663"/>
            <a:ext cx="5214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Home Automation Code Camp</a:t>
            </a:r>
            <a:endParaRPr b="0" i="0" sz="1000" u="sng" cap="none" strike="noStrik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  <a:hlinkClick r:id="rId6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BF66"/>
            </a:gs>
            <a:gs pos="100000">
              <a:srgbClr val="D8B042"/>
            </a:gs>
          </a:gsLst>
          <a:lin ang="5400012" scaled="0"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Shape 299"/>
          <p:cNvCxnSpPr/>
          <p:nvPr/>
        </p:nvCxnSpPr>
        <p:spPr>
          <a:xfrm>
            <a:off x="2692399" y="3522131"/>
            <a:ext cx="6815700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5">
            <a:alphaModFix/>
          </a:blip>
          <a:srcRect b="21273" l="5618" r="5627" t="32928"/>
          <a:stretch/>
        </p:blipFill>
        <p:spPr>
          <a:xfrm>
            <a:off x="5414212" y="4552817"/>
            <a:ext cx="1363576" cy="44115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>
            <p:ph type="title"/>
          </p:nvPr>
        </p:nvSpPr>
        <p:spPr>
          <a:xfrm>
            <a:off x="1160825" y="1148793"/>
            <a:ext cx="98637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6000"/>
              <a:buFont typeface="Garamond"/>
              <a:buNone/>
            </a:pPr>
            <a:r>
              <a:rPr lang="en-US" sz="6000">
                <a:solidFill>
                  <a:srgbClr val="212121"/>
                </a:solidFill>
              </a:rPr>
              <a:t>Monetization</a:t>
            </a:r>
            <a:endParaRPr/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1160825" y="5083532"/>
            <a:ext cx="98637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4654296" y="0"/>
            <a:ext cx="75378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474663" y="469900"/>
            <a:ext cx="3695100" cy="59181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639668" y="635508"/>
            <a:ext cx="3365100" cy="55869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>
            <p:ph type="title"/>
          </p:nvPr>
        </p:nvSpPr>
        <p:spPr>
          <a:xfrm>
            <a:off x="952108" y="954756"/>
            <a:ext cx="2730300" cy="49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</a:pPr>
            <a:r>
              <a:rPr lang="en-US" sz="3600">
                <a:solidFill>
                  <a:srgbClr val="FFFFFF"/>
                </a:solidFill>
              </a:rPr>
              <a:t>Monetization</a:t>
            </a:r>
            <a:endParaRPr/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5140934" y="469900"/>
            <a:ext cx="5953500" cy="54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Garamond"/>
              <a:buChar char="•"/>
            </a:pPr>
            <a:r>
              <a:rPr b="1" lang="en-US">
                <a:solidFill>
                  <a:srgbClr val="212121"/>
                </a:solidFill>
              </a:rPr>
              <a:t>Direct Savings:</a:t>
            </a:r>
            <a:r>
              <a:rPr lang="en-US">
                <a:solidFill>
                  <a:srgbClr val="212121"/>
                </a:solidFill>
              </a:rPr>
              <a:t> </a:t>
            </a:r>
            <a:r>
              <a:rPr b="1" lang="en-US">
                <a:solidFill>
                  <a:srgbClr val="212121"/>
                </a:solidFill>
              </a:rPr>
              <a:t>10%</a:t>
            </a:r>
            <a:r>
              <a:rPr lang="en-US">
                <a:solidFill>
                  <a:srgbClr val="212121"/>
                </a:solidFill>
              </a:rPr>
              <a:t> energy savings for a 1000 room hotel with room square 15 m2 daily results in </a:t>
            </a:r>
            <a:br>
              <a:rPr lang="en-US">
                <a:solidFill>
                  <a:srgbClr val="212121"/>
                </a:solidFill>
              </a:rPr>
            </a:br>
            <a:r>
              <a:rPr b="1" lang="en-US">
                <a:solidFill>
                  <a:srgbClr val="212121"/>
                </a:solidFill>
              </a:rPr>
              <a:t>50 million €</a:t>
            </a:r>
            <a:r>
              <a:rPr b="1" lang="en-US">
                <a:solidFill>
                  <a:srgbClr val="212121"/>
                </a:solidFill>
              </a:rPr>
              <a:t>/year</a:t>
            </a:r>
            <a:r>
              <a:rPr lang="en-US">
                <a:solidFill>
                  <a:srgbClr val="212121"/>
                </a:solidFill>
              </a:rPr>
              <a:t> </a:t>
            </a:r>
            <a:endParaRPr>
              <a:solidFill>
                <a:srgbClr val="212121"/>
              </a:solidFill>
            </a:endParaRPr>
          </a:p>
          <a:p>
            <a:pPr indent="-40386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60"/>
              <a:buChar char="•"/>
            </a:pPr>
            <a:r>
              <a:rPr b="1" lang="en-US">
                <a:solidFill>
                  <a:srgbClr val="212121"/>
                </a:solidFill>
              </a:rPr>
              <a:t>Market Value:</a:t>
            </a:r>
            <a:r>
              <a:rPr lang="en-US">
                <a:solidFill>
                  <a:srgbClr val="212121"/>
                </a:solidFill>
              </a:rPr>
              <a:t> Act as advertisers for equipment manufacturers and provide discounts for guests</a:t>
            </a:r>
            <a:endParaRPr>
              <a:solidFill>
                <a:srgbClr val="212121"/>
              </a:solidFill>
            </a:endParaRPr>
          </a:p>
          <a:p>
            <a:pPr indent="-40386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60"/>
              <a:buChar char="•"/>
            </a:pPr>
            <a:r>
              <a:rPr b="1" lang="en-US">
                <a:solidFill>
                  <a:schemeClr val="dk2"/>
                </a:solidFill>
              </a:rPr>
              <a:t>Marketing Image: </a:t>
            </a:r>
            <a:r>
              <a:rPr lang="en-US">
                <a:solidFill>
                  <a:schemeClr val="dk2"/>
                </a:solidFill>
              </a:rPr>
              <a:t>The first “Green Enabler” hotel where </a:t>
            </a:r>
            <a:r>
              <a:rPr lang="en-US">
                <a:solidFill>
                  <a:srgbClr val="212121"/>
                </a:solidFill>
              </a:rPr>
              <a:t>guests can control their environmental impact</a:t>
            </a:r>
            <a:r>
              <a:rPr lang="en-US">
                <a:solidFill>
                  <a:srgbClr val="212121"/>
                </a:solidFill>
              </a:rPr>
              <a:t> and get incentives for being green</a:t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BF66"/>
            </a:gs>
            <a:gs pos="100000">
              <a:srgbClr val="D8B042"/>
            </a:gs>
          </a:gsLst>
          <a:lin ang="5400012" scaled="0"/>
        </a:gra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Shape 320"/>
          <p:cNvCxnSpPr/>
          <p:nvPr/>
        </p:nvCxnSpPr>
        <p:spPr>
          <a:xfrm>
            <a:off x="2692399" y="3522131"/>
            <a:ext cx="6815700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5">
            <a:alphaModFix/>
          </a:blip>
          <a:srcRect b="21273" l="5618" r="5627" t="32928"/>
          <a:stretch/>
        </p:blipFill>
        <p:spPr>
          <a:xfrm>
            <a:off x="5414212" y="4552817"/>
            <a:ext cx="1363576" cy="44115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>
            <p:ph type="title"/>
          </p:nvPr>
        </p:nvSpPr>
        <p:spPr>
          <a:xfrm>
            <a:off x="2020025" y="473973"/>
            <a:ext cx="7988400" cy="24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6000"/>
              <a:buFont typeface="Garamond"/>
              <a:buNone/>
            </a:pPr>
            <a:r>
              <a:rPr lang="en-US" sz="6000">
                <a:solidFill>
                  <a:srgbClr val="212121"/>
                </a:solidFill>
              </a:rPr>
              <a:t>EnOcean</a:t>
            </a:r>
            <a:endParaRPr/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1160825" y="5083532"/>
            <a:ext cx="98637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6">
            <a:alphaModFix/>
          </a:blip>
          <a:srcRect b="0" l="0" r="0" t="73051"/>
          <a:stretch/>
        </p:blipFill>
        <p:spPr>
          <a:xfrm>
            <a:off x="3977525" y="5250900"/>
            <a:ext cx="3818075" cy="5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6100" y="2271824"/>
            <a:ext cx="3660975" cy="21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Technology</a:t>
            </a:r>
            <a:endParaRPr/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860" lvl="0" marL="457200" rtl="0">
              <a:spcBef>
                <a:spcPts val="480"/>
              </a:spcBef>
              <a:spcAft>
                <a:spcPts val="0"/>
              </a:spcAft>
              <a:buSzPts val="2760"/>
              <a:buAutoNum type="arabicParenR"/>
            </a:pPr>
            <a:r>
              <a:rPr lang="en-US"/>
              <a:t>Based on Energy Harvesting</a:t>
            </a:r>
            <a:endParaRPr/>
          </a:p>
          <a:p>
            <a:pPr indent="-374650" lvl="1" marL="914400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Motion, Light, Temperature</a:t>
            </a:r>
            <a:endParaRPr/>
          </a:p>
          <a:p>
            <a:pPr indent="-374650" lvl="1" marL="914400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Uses micro energy converters to power devices</a:t>
            </a:r>
            <a:endParaRPr/>
          </a:p>
          <a:p>
            <a:pPr indent="-403860" lvl="0" marL="457200" rtl="0">
              <a:spcBef>
                <a:spcPts val="0"/>
              </a:spcBef>
              <a:spcAft>
                <a:spcPts val="0"/>
              </a:spcAft>
              <a:buSzPts val="2760"/>
              <a:buAutoNum type="arabicParenR"/>
            </a:pPr>
            <a:r>
              <a:rPr lang="en-US"/>
              <a:t>Ultra-low Power Management</a:t>
            </a:r>
            <a:endParaRPr/>
          </a:p>
          <a:p>
            <a:pPr indent="-374650" lvl="1" marL="914400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Standby current of order 100 nA</a:t>
            </a:r>
            <a:endParaRPr/>
          </a:p>
          <a:p>
            <a:pPr indent="-403860" lvl="0" marL="457200" rtl="0">
              <a:spcBef>
                <a:spcPts val="0"/>
              </a:spcBef>
              <a:spcAft>
                <a:spcPts val="0"/>
              </a:spcAft>
              <a:buSzPts val="2760"/>
              <a:buAutoNum type="arabicParenR"/>
            </a:pPr>
            <a:r>
              <a:rPr lang="en-US"/>
              <a:t>Low Power Wireless Communication</a:t>
            </a:r>
            <a:endParaRPr/>
          </a:p>
          <a:p>
            <a:pPr indent="-374650" lvl="1" marL="914400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A signal can be transmitted to a distance of 30 meters indoors with 50</a:t>
            </a: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/>
              <a:t>µW</a:t>
            </a:r>
            <a:r>
              <a:rPr lang="en-US"/>
              <a:t> 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Features</a:t>
            </a:r>
            <a:endParaRPr/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860" lvl="0" marL="457200" rtl="0">
              <a:spcBef>
                <a:spcPts val="4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Simple radio transmission system</a:t>
            </a:r>
            <a:endParaRPr/>
          </a:p>
          <a:p>
            <a:pPr indent="-403860" lvl="0" marL="457200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Use of Frequency Shift Keying (FSK) modulation to enhance efficiency of amplifiers</a:t>
            </a:r>
            <a:endParaRPr/>
          </a:p>
          <a:p>
            <a:pPr indent="-403860" lvl="0" marL="457200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Use of frequency ranges with highest air time availability</a:t>
            </a:r>
            <a:endParaRPr/>
          </a:p>
          <a:p>
            <a:pPr indent="-374650" lvl="1" marL="914400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868MHz, 902MHz, 928MHz</a:t>
            </a:r>
            <a:endParaRPr/>
          </a:p>
          <a:p>
            <a:pPr indent="-403860" lvl="0" marL="457200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High data rate of 125kbps</a:t>
            </a:r>
            <a:endParaRPr/>
          </a:p>
          <a:p>
            <a:pPr indent="-403860" lvl="0" marL="457200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Highly reliable communication with very low collision probability</a:t>
            </a:r>
            <a:endParaRPr/>
          </a:p>
          <a:p>
            <a:pPr indent="-403860" lvl="0" marL="45720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Interoperability b/w a variety of devices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Standardization</a:t>
            </a:r>
            <a:endParaRPr/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1295400" y="2900250"/>
            <a:ext cx="6201000" cy="246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860" lvl="0" marL="457200" rtl="0">
              <a:spcBef>
                <a:spcPts val="4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EnOcean wireless standard developed for </a:t>
            </a:r>
            <a:r>
              <a:rPr lang="en-US"/>
              <a:t>interoperability</a:t>
            </a:r>
            <a:r>
              <a:rPr lang="en-US"/>
              <a:t> of devices and ratified as </a:t>
            </a:r>
            <a:r>
              <a:rPr lang="en-US"/>
              <a:t>international standard ISO/IEC 14543-3-10 in 2012</a:t>
            </a:r>
            <a:endParaRPr/>
          </a:p>
          <a:p>
            <a:pPr indent="-403860" lvl="0" marL="45720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The standard covers 1 - 3 layers of OSI model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5725" y="2879900"/>
            <a:ext cx="3153199" cy="246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EnOcean Alliance</a:t>
            </a:r>
            <a:endParaRPr/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860" lvl="0" marL="457200" rtl="0">
              <a:spcBef>
                <a:spcPts val="4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 spin-off of Siemens founded in 2001 currently based in 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uFill>
                  <a:noFill/>
                </a:uFill>
                <a:hlinkClick r:id="rId3"/>
              </a:rPr>
              <a:t>Oberhaching</a:t>
            </a:r>
            <a:r>
              <a:rPr lang="en-US"/>
              <a:t> </a:t>
            </a:r>
            <a:endParaRPr/>
          </a:p>
          <a:p>
            <a:pPr indent="-403860" lvl="0" marL="457200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To promote the technology an alliance was formed initially by EnOcean, </a:t>
            </a:r>
            <a:r>
              <a:rPr lang="en-US">
                <a:uFill>
                  <a:noFill/>
                </a:uFill>
                <a:hlinkClick r:id="rId4"/>
              </a:rPr>
              <a:t>Texas Instruments</a:t>
            </a:r>
            <a:r>
              <a:rPr lang="en-US"/>
              <a:t>, </a:t>
            </a:r>
            <a:r>
              <a:rPr lang="en-US">
                <a:uFill>
                  <a:noFill/>
                </a:uFill>
                <a:hlinkClick r:id="rId5"/>
              </a:rPr>
              <a:t>Omnio</a:t>
            </a:r>
            <a:r>
              <a:rPr lang="en-US"/>
              <a:t>, </a:t>
            </a:r>
            <a:r>
              <a:rPr lang="en-US">
                <a:uFill>
                  <a:noFill/>
                </a:uFill>
                <a:hlinkClick r:id="rId6"/>
              </a:rPr>
              <a:t>Sylvania</a:t>
            </a:r>
            <a:r>
              <a:rPr lang="en-US"/>
              <a:t>, </a:t>
            </a:r>
            <a:r>
              <a:rPr lang="en-US">
                <a:uFill>
                  <a:noFill/>
                </a:uFill>
                <a:hlinkClick r:id="rId7"/>
              </a:rPr>
              <a:t>Masco</a:t>
            </a:r>
            <a:r>
              <a:rPr lang="en-US"/>
              <a:t>, and </a:t>
            </a:r>
            <a:r>
              <a:rPr lang="en-US">
                <a:uFill>
                  <a:noFill/>
                </a:uFill>
                <a:hlinkClick r:id="rId8"/>
              </a:rPr>
              <a:t>MK Electric</a:t>
            </a:r>
            <a:endParaRPr/>
          </a:p>
          <a:p>
            <a:pPr indent="-403860" lvl="0" marL="457200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The alliance aimed to create an international wireless standard for seamlessly interoperable products</a:t>
            </a:r>
            <a:endParaRPr/>
          </a:p>
          <a:p>
            <a:pPr indent="-403860" lvl="0" marL="45720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Currently with more than 250 members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2015069" y="1752606"/>
            <a:ext cx="8158800" cy="1822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for your attention!</a:t>
            </a:r>
            <a:endParaRPr/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2015067" y="3846051"/>
            <a:ext cx="81588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480"/>
              </a:spcBef>
              <a:spcAft>
                <a:spcPts val="600"/>
              </a:spcAft>
              <a:buNone/>
            </a:pPr>
            <a:r>
              <a:rPr lang="en-US"/>
              <a:t>Any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Outline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5140934" y="469900"/>
            <a:ext cx="5953630" cy="5405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>
                <a:solidFill>
                  <a:srgbClr val="212121"/>
                </a:solidFill>
              </a:rPr>
              <a:t>Problem &amp; </a:t>
            </a:r>
            <a:r>
              <a:rPr b="0" i="0" lang="en-US" sz="2400" u="none" cap="none" strike="noStrike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Vision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>
                <a:solidFill>
                  <a:srgbClr val="212121"/>
                </a:solidFill>
              </a:rPr>
              <a:t>Concept &amp; features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Implementation</a:t>
            </a:r>
            <a:endParaRPr/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Monetization </a:t>
            </a:r>
            <a:endParaRPr b="0" i="0" sz="2400" u="none" cap="none" strike="noStrike">
              <a:solidFill>
                <a:srgbClr val="21212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>
                <a:solidFill>
                  <a:srgbClr val="212121"/>
                </a:solidFill>
              </a:rPr>
              <a:t>Poster</a:t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4654296" y="0"/>
            <a:ext cx="75378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474663" y="469900"/>
            <a:ext cx="3695100" cy="59181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639668" y="635508"/>
            <a:ext cx="3365100" cy="55869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x="952108" y="954756"/>
            <a:ext cx="2730300" cy="49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</a:pPr>
            <a:r>
              <a:rPr lang="en-US" sz="3600">
                <a:solidFill>
                  <a:srgbClr val="FFFFFF"/>
                </a:solidFill>
              </a:rPr>
              <a:t>Problem &amp; Vision</a:t>
            </a: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4">
            <a:alphaModFix amt="39000"/>
          </a:blip>
          <a:stretch>
            <a:fillRect/>
          </a:stretch>
        </p:blipFill>
        <p:spPr>
          <a:xfrm>
            <a:off x="4651075" y="-1250"/>
            <a:ext cx="78105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>
            <p:ph idx="1" type="body"/>
          </p:nvPr>
        </p:nvSpPr>
        <p:spPr>
          <a:xfrm>
            <a:off x="5286850" y="1329450"/>
            <a:ext cx="6258600" cy="4104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1049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US">
                <a:solidFill>
                  <a:srgbClr val="212121"/>
                </a:solidFill>
              </a:rPr>
              <a:t>Problem</a:t>
            </a:r>
            <a:endParaRPr>
              <a:solidFill>
                <a:srgbClr val="212121"/>
              </a:solidFill>
            </a:endParaRPr>
          </a:p>
          <a:p>
            <a:pPr indent="-11049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US">
                <a:solidFill>
                  <a:srgbClr val="212121"/>
                </a:solidFill>
              </a:rPr>
              <a:t>Hotel guest rooms account for 40 to 80 percent of energy use in the hospitality industry, with high-end guest rooms consuming 50 to 70 kW and luxury guest rooms consuming more than 80 kW per day [1]</a:t>
            </a:r>
            <a:endParaRPr>
              <a:solidFill>
                <a:srgbClr val="212121"/>
              </a:solidFill>
            </a:endParaRPr>
          </a:p>
          <a:p>
            <a:pPr indent="-11049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>
              <a:solidFill>
                <a:srgbClr val="212121"/>
              </a:solidFill>
            </a:endParaRPr>
          </a:p>
          <a:p>
            <a:pPr indent="-11049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US">
                <a:solidFill>
                  <a:srgbClr val="212121"/>
                </a:solidFill>
              </a:rPr>
              <a:t>Vision:</a:t>
            </a:r>
            <a:endParaRPr>
              <a:solidFill>
                <a:srgbClr val="212121"/>
              </a:solidFill>
            </a:endParaRPr>
          </a:p>
          <a:p>
            <a:pPr indent="-11049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US">
                <a:solidFill>
                  <a:srgbClr val="212121"/>
                </a:solidFill>
              </a:rPr>
              <a:t>*To pave the way towards a smart hotel industry which cuts costs, is greener and provides comfort and leisure with the technology of the future* Reducing the energy consumption and emissions by efficient use of resource maintaining the </a:t>
            </a:r>
            <a:r>
              <a:rPr lang="en-US">
                <a:solidFill>
                  <a:schemeClr val="dk2"/>
                </a:solidFill>
              </a:rPr>
              <a:t>guests’ </a:t>
            </a:r>
            <a:r>
              <a:rPr lang="en-US">
                <a:solidFill>
                  <a:srgbClr val="212121"/>
                </a:solidFill>
              </a:rPr>
              <a:t>comfort level</a:t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BF66"/>
            </a:gs>
            <a:gs pos="100000">
              <a:srgbClr val="D8B042"/>
            </a:gs>
          </a:gsLst>
          <a:lin ang="5400012" scaled="0"/>
        </a:gra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Shape 201"/>
          <p:cNvCxnSpPr/>
          <p:nvPr/>
        </p:nvCxnSpPr>
        <p:spPr>
          <a:xfrm>
            <a:off x="2692399" y="3522131"/>
            <a:ext cx="6815700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5">
            <a:alphaModFix/>
          </a:blip>
          <a:srcRect b="21273" l="5618" r="5627" t="32928"/>
          <a:stretch/>
        </p:blipFill>
        <p:spPr>
          <a:xfrm>
            <a:off x="5414212" y="4552817"/>
            <a:ext cx="1363576" cy="441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>
            <p:ph type="title"/>
          </p:nvPr>
        </p:nvSpPr>
        <p:spPr>
          <a:xfrm>
            <a:off x="1160825" y="1148793"/>
            <a:ext cx="98637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6000"/>
              <a:buFont typeface="Garamond"/>
              <a:buNone/>
            </a:pPr>
            <a:r>
              <a:rPr lang="en-US" sz="6000">
                <a:solidFill>
                  <a:srgbClr val="212121"/>
                </a:solidFill>
              </a:rPr>
              <a:t>GreenInn Concept</a:t>
            </a:r>
            <a:endParaRPr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1160825" y="5083532"/>
            <a:ext cx="98637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1659775" y="264000"/>
            <a:ext cx="9290700" cy="1311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4294967295" type="title"/>
          </p:nvPr>
        </p:nvSpPr>
        <p:spPr>
          <a:xfrm>
            <a:off x="1659775" y="299400"/>
            <a:ext cx="9290700" cy="1240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49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FFFFFF"/>
                </a:solidFill>
              </a:rPr>
              <a:t>Short-term scenario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Manage your environment from tablet/phone</a:t>
            </a:r>
            <a:endParaRPr b="1" sz="4000">
              <a:solidFill>
                <a:srgbClr val="FFFFFF"/>
              </a:solidFill>
            </a:endParaRPr>
          </a:p>
        </p:txBody>
      </p:sp>
      <p:grpSp>
        <p:nvGrpSpPr>
          <p:cNvPr id="214" name="Shape 214"/>
          <p:cNvGrpSpPr/>
          <p:nvPr/>
        </p:nvGrpSpPr>
        <p:grpSpPr>
          <a:xfrm>
            <a:off x="3015979" y="1744606"/>
            <a:ext cx="1801297" cy="1653325"/>
            <a:chOff x="3241924" y="1365925"/>
            <a:chExt cx="1725050" cy="1653325"/>
          </a:xfrm>
        </p:grpSpPr>
        <p:sp>
          <p:nvSpPr>
            <p:cNvPr id="215" name="Shape 215"/>
            <p:cNvSpPr/>
            <p:nvPr/>
          </p:nvSpPr>
          <p:spPr>
            <a:xfrm rot="4700960">
              <a:off x="3412568" y="1454578"/>
              <a:ext cx="1383762" cy="1476018"/>
            </a:xfrm>
            <a:prstGeom prst="flowChartInputOutput">
              <a:avLst/>
            </a:prstGeom>
            <a:solidFill>
              <a:srgbClr val="FFE599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3649075" y="1919425"/>
              <a:ext cx="11577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Hotel 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Information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3231137" y="2846928"/>
            <a:ext cx="1987258" cy="1720450"/>
            <a:chOff x="3241924" y="1365925"/>
            <a:chExt cx="1725050" cy="1653325"/>
          </a:xfrm>
        </p:grpSpPr>
        <p:sp>
          <p:nvSpPr>
            <p:cNvPr id="218" name="Shape 218"/>
            <p:cNvSpPr/>
            <p:nvPr/>
          </p:nvSpPr>
          <p:spPr>
            <a:xfrm rot="4700960">
              <a:off x="3412568" y="1454578"/>
              <a:ext cx="1383762" cy="1476018"/>
            </a:xfrm>
            <a:prstGeom prst="flowChartInputOutput">
              <a:avLst/>
            </a:prstGeom>
            <a:solidFill>
              <a:srgbClr val="FFE599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3649075" y="1919438"/>
              <a:ext cx="9837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Hotel 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Statistics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220" name="Shape 220"/>
          <p:cNvSpPr/>
          <p:nvPr/>
        </p:nvSpPr>
        <p:spPr>
          <a:xfrm>
            <a:off x="419500" y="2918250"/>
            <a:ext cx="1725000" cy="1021500"/>
          </a:xfrm>
          <a:prstGeom prst="wedgeRectCallout">
            <a:avLst>
              <a:gd fmla="val 132702" name="adj1"/>
              <a:gd fmla="val -7501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Water use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Energy use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Food waste</a:t>
            </a:r>
            <a:endParaRPr sz="1600"/>
          </a:p>
        </p:txBody>
      </p:sp>
      <p:grpSp>
        <p:nvGrpSpPr>
          <p:cNvPr id="221" name="Shape 221"/>
          <p:cNvGrpSpPr/>
          <p:nvPr/>
        </p:nvGrpSpPr>
        <p:grpSpPr>
          <a:xfrm>
            <a:off x="3471881" y="3995938"/>
            <a:ext cx="1801297" cy="1653325"/>
            <a:chOff x="3241924" y="1365925"/>
            <a:chExt cx="1725050" cy="1653325"/>
          </a:xfrm>
        </p:grpSpPr>
        <p:sp>
          <p:nvSpPr>
            <p:cNvPr id="222" name="Shape 222"/>
            <p:cNvSpPr/>
            <p:nvPr/>
          </p:nvSpPr>
          <p:spPr>
            <a:xfrm rot="4700960">
              <a:off x="3412568" y="1454578"/>
              <a:ext cx="1383762" cy="1476018"/>
            </a:xfrm>
            <a:prstGeom prst="flowChartInputOutput">
              <a:avLst/>
            </a:prstGeom>
            <a:solidFill>
              <a:srgbClr val="B6D7A8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3649075" y="1843225"/>
              <a:ext cx="10260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Room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Statistics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224" name="Shape 224"/>
          <p:cNvSpPr/>
          <p:nvPr/>
        </p:nvSpPr>
        <p:spPr>
          <a:xfrm>
            <a:off x="419500" y="4136500"/>
            <a:ext cx="2213700" cy="1653300"/>
          </a:xfrm>
          <a:prstGeom prst="wedgeRectCallout">
            <a:avLst>
              <a:gd fmla="val 102427" name="adj1"/>
              <a:gd fmla="val -14587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Water use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Energy use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Suggestions on electricity use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225" name="Shape 225"/>
          <p:cNvGrpSpPr/>
          <p:nvPr/>
        </p:nvGrpSpPr>
        <p:grpSpPr>
          <a:xfrm>
            <a:off x="4616324" y="1727400"/>
            <a:ext cx="1725050" cy="1653325"/>
            <a:chOff x="3241924" y="1365925"/>
            <a:chExt cx="1725050" cy="1653325"/>
          </a:xfrm>
        </p:grpSpPr>
        <p:sp>
          <p:nvSpPr>
            <p:cNvPr id="226" name="Shape 226"/>
            <p:cNvSpPr/>
            <p:nvPr/>
          </p:nvSpPr>
          <p:spPr>
            <a:xfrm rot="4700960">
              <a:off x="3412568" y="1454578"/>
              <a:ext cx="1383762" cy="1476018"/>
            </a:xfrm>
            <a:prstGeom prst="flowChartInputOutput">
              <a:avLst/>
            </a:prstGeom>
            <a:solidFill>
              <a:srgbClr val="FFE599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3572875" y="1995638"/>
              <a:ext cx="9837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Air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28" name="Shape 228"/>
          <p:cNvGrpSpPr/>
          <p:nvPr/>
        </p:nvGrpSpPr>
        <p:grpSpPr>
          <a:xfrm>
            <a:off x="6150066" y="1711043"/>
            <a:ext cx="1889620" cy="1720450"/>
            <a:chOff x="3241924" y="1365925"/>
            <a:chExt cx="1725050" cy="1653325"/>
          </a:xfrm>
        </p:grpSpPr>
        <p:sp>
          <p:nvSpPr>
            <p:cNvPr id="229" name="Shape 229"/>
            <p:cNvSpPr/>
            <p:nvPr/>
          </p:nvSpPr>
          <p:spPr>
            <a:xfrm rot="4700960">
              <a:off x="3412568" y="1454578"/>
              <a:ext cx="1383762" cy="1476018"/>
            </a:xfrm>
            <a:prstGeom prst="flowChartInputOutput">
              <a:avLst/>
            </a:prstGeom>
            <a:solidFill>
              <a:srgbClr val="FFE599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3572875" y="1846703"/>
              <a:ext cx="9837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Door: 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Locked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31" name="Shape 231"/>
          <p:cNvGrpSpPr/>
          <p:nvPr/>
        </p:nvGrpSpPr>
        <p:grpSpPr>
          <a:xfrm>
            <a:off x="6694774" y="3995950"/>
            <a:ext cx="1725050" cy="1653325"/>
            <a:chOff x="3318124" y="1365925"/>
            <a:chExt cx="1725050" cy="1653325"/>
          </a:xfrm>
        </p:grpSpPr>
        <p:sp>
          <p:nvSpPr>
            <p:cNvPr id="232" name="Shape 232"/>
            <p:cNvSpPr/>
            <p:nvPr/>
          </p:nvSpPr>
          <p:spPr>
            <a:xfrm rot="4700960">
              <a:off x="3488768" y="1454578"/>
              <a:ext cx="1383762" cy="1476018"/>
            </a:xfrm>
            <a:prstGeom prst="flowChartInputOutput">
              <a:avLst/>
            </a:prstGeom>
            <a:solidFill>
              <a:srgbClr val="FFE599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3470525" y="1919450"/>
              <a:ext cx="13146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Explore the Hotel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34" name="Shape 234"/>
          <p:cNvGrpSpPr/>
          <p:nvPr/>
        </p:nvGrpSpPr>
        <p:grpSpPr>
          <a:xfrm>
            <a:off x="5039537" y="4028906"/>
            <a:ext cx="1858052" cy="1606371"/>
            <a:chOff x="3241924" y="1365925"/>
            <a:chExt cx="1725050" cy="1653325"/>
          </a:xfrm>
        </p:grpSpPr>
        <p:sp>
          <p:nvSpPr>
            <p:cNvPr id="235" name="Shape 235"/>
            <p:cNvSpPr/>
            <p:nvPr/>
          </p:nvSpPr>
          <p:spPr>
            <a:xfrm rot="4700960">
              <a:off x="3412568" y="1454578"/>
              <a:ext cx="1383762" cy="1476018"/>
            </a:xfrm>
            <a:prstGeom prst="flowChartInputOutput">
              <a:avLst/>
            </a:prstGeom>
            <a:solidFill>
              <a:srgbClr val="FFE599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3649075" y="1919425"/>
              <a:ext cx="10260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Curtains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37" name="Shape 237"/>
          <p:cNvGrpSpPr/>
          <p:nvPr/>
        </p:nvGrpSpPr>
        <p:grpSpPr>
          <a:xfrm>
            <a:off x="4799324" y="2816747"/>
            <a:ext cx="1801297" cy="1782781"/>
            <a:chOff x="3241924" y="1365925"/>
            <a:chExt cx="1725050" cy="1653325"/>
          </a:xfrm>
        </p:grpSpPr>
        <p:sp>
          <p:nvSpPr>
            <p:cNvPr id="238" name="Shape 238"/>
            <p:cNvSpPr/>
            <p:nvPr/>
          </p:nvSpPr>
          <p:spPr>
            <a:xfrm rot="4700960">
              <a:off x="3412568" y="1454578"/>
              <a:ext cx="1383762" cy="1476018"/>
            </a:xfrm>
            <a:prstGeom prst="flowChartInputOutput">
              <a:avLst/>
            </a:prstGeom>
            <a:solidFill>
              <a:srgbClr val="FFE599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3843147" y="2006473"/>
              <a:ext cx="9837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Light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40" name="Shape 240"/>
          <p:cNvGrpSpPr/>
          <p:nvPr/>
        </p:nvGrpSpPr>
        <p:grpSpPr>
          <a:xfrm>
            <a:off x="6417587" y="2791791"/>
            <a:ext cx="1801297" cy="1782781"/>
            <a:chOff x="3241924" y="1365925"/>
            <a:chExt cx="1725050" cy="1653325"/>
          </a:xfrm>
        </p:grpSpPr>
        <p:sp>
          <p:nvSpPr>
            <p:cNvPr id="241" name="Shape 241"/>
            <p:cNvSpPr/>
            <p:nvPr/>
          </p:nvSpPr>
          <p:spPr>
            <a:xfrm rot="4700960">
              <a:off x="3412568" y="1454578"/>
              <a:ext cx="1383762" cy="1476018"/>
            </a:xfrm>
            <a:prstGeom prst="flowChartInputOutput">
              <a:avLst/>
            </a:prstGeom>
            <a:solidFill>
              <a:srgbClr val="FFE599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3678428" y="1886538"/>
              <a:ext cx="9837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Contact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Assistant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43" name="Shape 243"/>
          <p:cNvGrpSpPr/>
          <p:nvPr/>
        </p:nvGrpSpPr>
        <p:grpSpPr>
          <a:xfrm>
            <a:off x="7783499" y="1727400"/>
            <a:ext cx="1725050" cy="1653325"/>
            <a:chOff x="3241924" y="1365925"/>
            <a:chExt cx="1725050" cy="1653325"/>
          </a:xfrm>
        </p:grpSpPr>
        <p:sp>
          <p:nvSpPr>
            <p:cNvPr id="244" name="Shape 244"/>
            <p:cNvSpPr/>
            <p:nvPr/>
          </p:nvSpPr>
          <p:spPr>
            <a:xfrm rot="4700960">
              <a:off x="3412568" y="1454578"/>
              <a:ext cx="1383762" cy="1476018"/>
            </a:xfrm>
            <a:prstGeom prst="flowChartInputOutput">
              <a:avLst/>
            </a:prstGeom>
            <a:solidFill>
              <a:srgbClr val="FFE599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3492925" y="1965650"/>
              <a:ext cx="11796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My bonuses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46" name="Shape 246"/>
          <p:cNvGrpSpPr/>
          <p:nvPr/>
        </p:nvGrpSpPr>
        <p:grpSpPr>
          <a:xfrm>
            <a:off x="8039664" y="2791797"/>
            <a:ext cx="1717805" cy="1782781"/>
            <a:chOff x="3241924" y="1365925"/>
            <a:chExt cx="1725050" cy="1653325"/>
          </a:xfrm>
        </p:grpSpPr>
        <p:sp>
          <p:nvSpPr>
            <p:cNvPr id="247" name="Shape 247"/>
            <p:cNvSpPr/>
            <p:nvPr/>
          </p:nvSpPr>
          <p:spPr>
            <a:xfrm rot="4700960">
              <a:off x="3412568" y="1454578"/>
              <a:ext cx="1383762" cy="1476018"/>
            </a:xfrm>
            <a:prstGeom prst="flowChartInputOutput">
              <a:avLst/>
            </a:prstGeom>
            <a:solidFill>
              <a:srgbClr val="FFE599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3804720" y="2006473"/>
              <a:ext cx="9837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Help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49" name="Shape 249"/>
          <p:cNvGrpSpPr/>
          <p:nvPr/>
        </p:nvGrpSpPr>
        <p:grpSpPr>
          <a:xfrm>
            <a:off x="8218874" y="3995950"/>
            <a:ext cx="1725050" cy="1653325"/>
            <a:chOff x="3318124" y="1365925"/>
            <a:chExt cx="1725050" cy="1653325"/>
          </a:xfrm>
        </p:grpSpPr>
        <p:sp>
          <p:nvSpPr>
            <p:cNvPr id="250" name="Shape 250"/>
            <p:cNvSpPr/>
            <p:nvPr/>
          </p:nvSpPr>
          <p:spPr>
            <a:xfrm rot="4700960">
              <a:off x="3488768" y="1454578"/>
              <a:ext cx="1383762" cy="1476018"/>
            </a:xfrm>
            <a:prstGeom prst="flowChartInputOutput">
              <a:avLst/>
            </a:prstGeom>
            <a:solidFill>
              <a:srgbClr val="D9EAD3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 txBox="1"/>
            <p:nvPr/>
          </p:nvSpPr>
          <p:spPr>
            <a:xfrm>
              <a:off x="3470525" y="1919450"/>
              <a:ext cx="13146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GreenInn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Oswald"/>
                  <a:ea typeface="Oswald"/>
                  <a:cs typeface="Oswald"/>
                  <a:sym typeface="Oswald"/>
                </a:rPr>
                <a:t>Feedback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252" name="Shape 252"/>
          <p:cNvSpPr/>
          <p:nvPr/>
        </p:nvSpPr>
        <p:spPr>
          <a:xfrm>
            <a:off x="10214050" y="1967825"/>
            <a:ext cx="1725000" cy="2168700"/>
          </a:xfrm>
          <a:prstGeom prst="wedgeRectCallout">
            <a:avLst>
              <a:gd fmla="val -101810" name="adj1"/>
              <a:gd fmla="val -8821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5 cents for each kWh less than average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10 % savings </a:t>
            </a:r>
            <a:endParaRPr sz="16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= 71 kWh </a:t>
            </a:r>
            <a:endParaRPr sz="16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/>
              <a:t>= 3,5 €/h for the greenest guest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1180400" y="1664163"/>
            <a:ext cx="3180000" cy="2407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3D </a:t>
            </a:r>
            <a:r>
              <a:rPr b="1" lang="en-US" sz="1600"/>
              <a:t>Printing of the Wardrobe</a:t>
            </a:r>
            <a:endParaRPr b="1"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bag 23 kg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=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21 kg airplane fuel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=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22 </a:t>
            </a:r>
            <a:r>
              <a:rPr lang="en-US" sz="1600">
                <a:solidFill>
                  <a:schemeClr val="dk1"/>
                </a:solidFill>
              </a:rPr>
              <a:t>€</a:t>
            </a:r>
            <a:r>
              <a:rPr lang="en-US">
                <a:solidFill>
                  <a:schemeClr val="dk1"/>
                </a:solidFill>
              </a:rPr>
              <a:t> added for a ticket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=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5 T-shirts, 1 suite on a 3D printer</a:t>
            </a: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1507375" y="457200"/>
            <a:ext cx="9290700" cy="873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 txBox="1"/>
          <p:nvPr>
            <p:ph idx="4294967295" type="title"/>
          </p:nvPr>
        </p:nvSpPr>
        <p:spPr>
          <a:xfrm>
            <a:off x="2293675" y="492600"/>
            <a:ext cx="7770000" cy="802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49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</a:rPr>
              <a:t>Futuristic</a:t>
            </a:r>
            <a:r>
              <a:rPr b="1" lang="en-US" sz="3600">
                <a:solidFill>
                  <a:srgbClr val="FFFFFF"/>
                </a:solidFill>
              </a:rPr>
              <a:t> scenario</a:t>
            </a:r>
            <a:endParaRPr b="1" sz="4000">
              <a:solidFill>
                <a:srgbClr val="FFFFFF"/>
              </a:solidFill>
            </a:endParaRP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913" y="3325375"/>
            <a:ext cx="2447925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7945025" y="1664163"/>
            <a:ext cx="3180000" cy="2407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Virtual Travel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10km in a car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=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1.37kg CO2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 hours of HTC Vive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=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211g CO2</a:t>
            </a:r>
            <a:endParaRPr/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4534975" y="1439588"/>
            <a:ext cx="3180000" cy="1357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Flexible Walls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Adjust rooms to different groups of guest by moving the walls and reshaping the rooms</a:t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7945050" y="4440413"/>
            <a:ext cx="3180000" cy="1357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Systematic Green Audit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Independent measurements will rate hotels from one chain according to their </a:t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1180425" y="4440413"/>
            <a:ext cx="3180000" cy="1357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Advanced Air Sensing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Aromatherapy in every room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Saving space used for spa facilities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BF66"/>
            </a:gs>
            <a:gs pos="100000">
              <a:srgbClr val="D8B042"/>
            </a:gs>
          </a:gsLst>
          <a:lin ang="5400012" scaled="0"/>
        </a:gra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Shape 272"/>
          <p:cNvCxnSpPr/>
          <p:nvPr/>
        </p:nvCxnSpPr>
        <p:spPr>
          <a:xfrm>
            <a:off x="2692399" y="3522131"/>
            <a:ext cx="6815700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88827" cy="685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5">
            <a:alphaModFix/>
          </a:blip>
          <a:srcRect b="21273" l="5618" r="5627" t="32928"/>
          <a:stretch/>
        </p:blipFill>
        <p:spPr>
          <a:xfrm>
            <a:off x="5414212" y="4552817"/>
            <a:ext cx="1363576" cy="44115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>
            <p:ph type="title"/>
          </p:nvPr>
        </p:nvSpPr>
        <p:spPr>
          <a:xfrm>
            <a:off x="1160825" y="1148793"/>
            <a:ext cx="98637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6000"/>
              <a:buFont typeface="Garamond"/>
              <a:buNone/>
            </a:pPr>
            <a:r>
              <a:rPr lang="en-US" sz="6000">
                <a:solidFill>
                  <a:srgbClr val="212121"/>
                </a:solidFill>
              </a:rPr>
              <a:t>Implementation</a:t>
            </a:r>
            <a:endParaRPr/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1160825" y="5083532"/>
            <a:ext cx="98637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4654296" y="0"/>
            <a:ext cx="75378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  <a:gs pos="100000">
                <a:srgbClr val="E5E5E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474663" y="469900"/>
            <a:ext cx="3695100" cy="59181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639668" y="635508"/>
            <a:ext cx="3365100" cy="55869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5140924" y="469900"/>
            <a:ext cx="6631500" cy="54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US" u="sng">
                <a:solidFill>
                  <a:srgbClr val="212121"/>
                </a:solidFill>
              </a:rPr>
              <a:t>2 scenarios realized</a:t>
            </a:r>
            <a:endParaRPr u="sng">
              <a:solidFill>
                <a:srgbClr val="212121"/>
              </a:solidFill>
            </a:endParaRPr>
          </a:p>
          <a:p>
            <a:pPr indent="-40386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60"/>
              <a:buChar char="•"/>
            </a:pPr>
            <a:r>
              <a:rPr lang="en-US">
                <a:solidFill>
                  <a:srgbClr val="212121"/>
                </a:solidFill>
              </a:rPr>
              <a:t>Temperature based ventilation and signal</a:t>
            </a:r>
            <a:endParaRPr>
              <a:solidFill>
                <a:srgbClr val="212121"/>
              </a:solidFill>
            </a:endParaRPr>
          </a:p>
          <a:p>
            <a:pPr indent="-40386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60"/>
              <a:buChar char="•"/>
            </a:pPr>
            <a:r>
              <a:rPr lang="en-US">
                <a:solidFill>
                  <a:srgbClr val="212121"/>
                </a:solidFill>
              </a:rPr>
              <a:t>Consumption based “psychological persuasion”</a:t>
            </a:r>
            <a:endParaRPr>
              <a:solidFill>
                <a:srgbClr val="212121"/>
              </a:solidFill>
            </a:endParaRPr>
          </a:p>
          <a:p>
            <a:pPr indent="-11049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>
              <a:solidFill>
                <a:srgbClr val="21212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US" u="sng">
                <a:solidFill>
                  <a:srgbClr val="212121"/>
                </a:solidFill>
              </a:rPr>
              <a:t>Components used</a:t>
            </a:r>
            <a:endParaRPr u="sng">
              <a:solidFill>
                <a:srgbClr val="212121"/>
              </a:solidFill>
            </a:endParaRPr>
          </a:p>
          <a:p>
            <a:pPr indent="-40386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60"/>
              <a:buChar char="-"/>
            </a:pPr>
            <a:r>
              <a:rPr lang="en-US">
                <a:solidFill>
                  <a:srgbClr val="212121"/>
                </a:solidFill>
              </a:rPr>
              <a:t>FHEM Server</a:t>
            </a:r>
            <a:endParaRPr>
              <a:solidFill>
                <a:srgbClr val="212121"/>
              </a:solidFill>
            </a:endParaRPr>
          </a:p>
          <a:p>
            <a:pPr indent="-40386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60"/>
              <a:buChar char="-"/>
            </a:pPr>
            <a:r>
              <a:rPr lang="en-US">
                <a:solidFill>
                  <a:srgbClr val="212121"/>
                </a:solidFill>
              </a:rPr>
              <a:t>HomeMatic protocol</a:t>
            </a:r>
            <a:endParaRPr>
              <a:solidFill>
                <a:srgbClr val="212121"/>
              </a:solidFill>
            </a:endParaRPr>
          </a:p>
          <a:p>
            <a:pPr indent="-40386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60"/>
              <a:buChar char="-"/>
            </a:pPr>
            <a:r>
              <a:rPr lang="en-US">
                <a:solidFill>
                  <a:srgbClr val="212121"/>
                </a:solidFill>
              </a:rPr>
              <a:t>RF PowerPlug Actuator</a:t>
            </a:r>
            <a:endParaRPr>
              <a:solidFill>
                <a:srgbClr val="212121"/>
              </a:solidFill>
            </a:endParaRPr>
          </a:p>
          <a:p>
            <a:pPr indent="-40386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60"/>
              <a:buChar char="-"/>
            </a:pPr>
            <a:r>
              <a:rPr lang="en-US">
                <a:solidFill>
                  <a:srgbClr val="212121"/>
                </a:solidFill>
              </a:rPr>
              <a:t>Electronic Fan</a:t>
            </a:r>
            <a:endParaRPr>
              <a:solidFill>
                <a:srgbClr val="212121"/>
              </a:solidFill>
            </a:endParaRPr>
          </a:p>
          <a:p>
            <a:pPr indent="-40386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60"/>
              <a:buChar char="-"/>
            </a:pPr>
            <a:r>
              <a:rPr lang="en-US">
                <a:solidFill>
                  <a:srgbClr val="212121"/>
                </a:solidFill>
              </a:rPr>
              <a:t>Philips HueBridge with HueGo and LightStrip</a:t>
            </a:r>
            <a:endParaRPr>
              <a:solidFill>
                <a:srgbClr val="212121"/>
              </a:solidFill>
            </a:endParaRPr>
          </a:p>
          <a:p>
            <a:pPr indent="-40386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60"/>
              <a:buChar char="-"/>
            </a:pPr>
            <a:r>
              <a:rPr lang="en-US">
                <a:solidFill>
                  <a:srgbClr val="212121"/>
                </a:solidFill>
              </a:rPr>
              <a:t>Temperature Sensor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286" name="Shape 286"/>
          <p:cNvSpPr txBox="1"/>
          <p:nvPr>
            <p:ph type="title"/>
          </p:nvPr>
        </p:nvSpPr>
        <p:spPr>
          <a:xfrm>
            <a:off x="952108" y="954756"/>
            <a:ext cx="2730300" cy="49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</a:pPr>
            <a:r>
              <a:rPr lang="en-US" sz="3200">
                <a:solidFill>
                  <a:srgbClr val="FFFFFF"/>
                </a:solidFill>
              </a:rPr>
              <a:t>Implementation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525" y="0"/>
            <a:ext cx="969277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ánico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ánico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