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13"/>
  </p:notesMasterIdLst>
  <p:sldIdLst>
    <p:sldId id="256" r:id="rId2"/>
    <p:sldId id="267" r:id="rId3"/>
    <p:sldId id="257" r:id="rId4"/>
    <p:sldId id="261" r:id="rId5"/>
    <p:sldId id="266" r:id="rId6"/>
    <p:sldId id="259" r:id="rId7"/>
    <p:sldId id="262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263360-3575-73AA-C177-18E4497CF9C0}" v="180" dt="2024-08-22T07:45:52.358"/>
    <p1510:client id="{6DB67990-723D-35CC-7F2D-E42C314A59F5}" v="222" dt="2024-08-22T07:11:49.665"/>
    <p1510:client id="{C51D17A0-9609-71A4-D3B9-CCE6944A6D87}" v="770" dt="2024-08-22T07:44:47.783"/>
    <p1510:client id="{DF2A8890-5D6C-8FE5-13FB-AF9D68718A90}" v="14" dt="2024-08-22T06:39:41.019"/>
    <p1510:client id="{FF34ADE4-EC8F-C2CE-E276-4A8029C43F9A}" v="106" dt="2024-08-22T06:44:38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9B823-5C51-4533-9B41-38603AF77244}" type="datetimeFigureOut">
              <a:rPr lang="en-MY" smtClean="0"/>
              <a:t>21/8/2024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56A28-AEBC-4E98-A400-BA558AF8A4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287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9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3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8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0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8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3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0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0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61" r:id="rId6"/>
    <p:sldLayoutId id="2147483756" r:id="rId7"/>
    <p:sldLayoutId id="2147483757" r:id="rId8"/>
    <p:sldLayoutId id="2147483758" r:id="rId9"/>
    <p:sldLayoutId id="2147483760" r:id="rId10"/>
    <p:sldLayoutId id="21474837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8C40F4-6A24-4867-B726-B552DB080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550" y="555675"/>
            <a:ext cx="4860256" cy="5696169"/>
            <a:chOff x="1481312" y="743744"/>
            <a:chExt cx="4860256" cy="458931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54BF10E-4559-4F28-91B0-3D0C2C486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B0B5A20-FCFE-4AED-B5A3-91D3DE935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6CA2F4C-8E9E-4BCD-B6E8-A68A311CA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967" y="460296"/>
            <a:ext cx="4860256" cy="56961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59367-8FFC-BA4F-AC3A-6BA4BDC98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119" y="4547167"/>
            <a:ext cx="4429556" cy="12884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b="1" dirty="0"/>
              <a:t>K</a:t>
            </a:r>
            <a:r>
              <a:rPr lang="en-US" dirty="0">
                <a:solidFill>
                  <a:schemeClr val="accent6"/>
                </a:solidFill>
              </a:rPr>
              <a:t>avi</a:t>
            </a:r>
            <a:endParaRPr lang="en-US" dirty="0">
              <a:solidFill>
                <a:schemeClr val="accent6"/>
              </a:solidFill>
              <a:ea typeface="Source Sans Pro"/>
            </a:endParaRPr>
          </a:p>
          <a:p>
            <a:pPr algn="l"/>
            <a:r>
              <a:rPr lang="en-US" b="1" dirty="0"/>
              <a:t>S</a:t>
            </a:r>
            <a:r>
              <a:rPr lang="en-US" dirty="0">
                <a:solidFill>
                  <a:schemeClr val="accent6"/>
                </a:solidFill>
              </a:rPr>
              <a:t>tephen</a:t>
            </a:r>
            <a:endParaRPr lang="en-US" dirty="0">
              <a:solidFill>
                <a:schemeClr val="accent6"/>
              </a:solidFill>
              <a:ea typeface="Source Sans Pro"/>
            </a:endParaRPr>
          </a:p>
          <a:p>
            <a:pPr algn="l"/>
            <a:r>
              <a:rPr lang="en-US" b="1" dirty="0"/>
              <a:t>I</a:t>
            </a:r>
            <a:r>
              <a:rPr lang="en-US" dirty="0">
                <a:solidFill>
                  <a:schemeClr val="accent6"/>
                </a:solidFill>
              </a:rPr>
              <a:t>rfan Lutfi</a:t>
            </a:r>
            <a:endParaRPr lang="en-US" dirty="0">
              <a:solidFill>
                <a:schemeClr val="accent6"/>
              </a:solidFill>
              <a:ea typeface="Source Sans Pro"/>
            </a:endParaRPr>
          </a:p>
        </p:txBody>
      </p:sp>
      <p:pic>
        <p:nvPicPr>
          <p:cNvPr id="4" name="Picture 3" descr="Agave in black and white">
            <a:extLst>
              <a:ext uri="{FF2B5EF4-FFF2-40B4-BE49-F238E27FC236}">
                <a16:creationId xmlns:a16="http://schemas.microsoft.com/office/drawing/2014/main" id="{FB80FCAB-326F-4640-B42A-768B1E059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27" r="24128"/>
          <a:stretch/>
        </p:blipFill>
        <p:spPr>
          <a:xfrm>
            <a:off x="6359308" y="470930"/>
            <a:ext cx="4833901" cy="5696169"/>
          </a:xfrm>
          <a:prstGeom prst="rect">
            <a:avLst/>
          </a:prstGeom>
          <a:ln w="28575">
            <a:noFill/>
          </a:ln>
        </p:spPr>
      </p:pic>
      <p:sp>
        <p:nvSpPr>
          <p:cNvPr id="30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2" name="Graphic 212">
            <a:extLst>
              <a:ext uri="{FF2B5EF4-FFF2-40B4-BE49-F238E27FC236}">
                <a16:creationId xmlns:a16="http://schemas.microsoft.com/office/drawing/2014/main" id="{96FD6442-EB7D-4992-8D41-0B7FFDCB4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58306" y="2360859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004781B-698F-46D5-AADD-8AE921171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2CE234E-2103-517A-6B27-895EF1C0C07C}"/>
              </a:ext>
            </a:extLst>
          </p:cNvPr>
          <p:cNvSpPr txBox="1">
            <a:spLocks/>
          </p:cNvSpPr>
          <p:nvPr/>
        </p:nvSpPr>
        <p:spPr>
          <a:xfrm>
            <a:off x="677119" y="1122362"/>
            <a:ext cx="4429556" cy="31986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cap="all" spc="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accent6"/>
                </a:solidFill>
              </a:rPr>
              <a:t>OFFLINE DIGTAL PAYMENTS</a:t>
            </a:r>
          </a:p>
          <a:p>
            <a:pPr algn="l"/>
            <a:endParaRPr lang="en-US" b="1">
              <a:solidFill>
                <a:srgbClr val="FF0000"/>
              </a:solidFill>
            </a:endParaRPr>
          </a:p>
          <a:p>
            <a:pPr algn="l"/>
            <a:r>
              <a:rPr lang="en-US" b="1" dirty="0"/>
              <a:t>Progress Update</a:t>
            </a:r>
            <a:endParaRPr lang="en-US" b="1" dirty="0">
              <a:ea typeface="Source Sans Pro"/>
            </a:endParaRPr>
          </a:p>
          <a:p>
            <a:pPr algn="l"/>
            <a:r>
              <a:rPr lang="en-US" b="1" dirty="0"/>
              <a:t>Thursday, 22 August 2024</a:t>
            </a:r>
            <a:endParaRPr lang="en-US" b="1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471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6FDED-7D65-28B1-6BA8-6CA3F4B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a typeface="+mj-lt"/>
                <a:cs typeface="+mj-lt"/>
              </a:rPr>
              <a:t>Dynamic Data Retrieval:</a:t>
            </a:r>
            <a:r>
              <a:rPr lang="en-US" sz="3600" dirty="0">
                <a:ea typeface="+mj-lt"/>
                <a:cs typeface="+mj-lt"/>
              </a:rPr>
              <a:t> Populating the Dashboard with Real-Time Backend </a:t>
            </a:r>
            <a:r>
              <a:rPr lang="en-US" sz="3600" dirty="0">
                <a:ea typeface="Source Sans Pro"/>
              </a:rPr>
              <a:t>Data</a:t>
            </a:r>
          </a:p>
        </p:txBody>
      </p:sp>
      <p:pic>
        <p:nvPicPr>
          <p:cNvPr id="4" name="Content Placeholder 3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628E8730-0D04-7BD1-C336-DAAEDA990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00" y="1875187"/>
            <a:ext cx="2938429" cy="4465359"/>
          </a:xfrm>
        </p:spPr>
      </p:pic>
      <p:pic>
        <p:nvPicPr>
          <p:cNvPr id="8" name="Content Placeholder 14" descr="A screenshot of a computer&#10;&#10;Description automatically generated">
            <a:extLst>
              <a:ext uri="{FF2B5EF4-FFF2-40B4-BE49-F238E27FC236}">
                <a16:creationId xmlns:a16="http://schemas.microsoft.com/office/drawing/2014/main" id="{12301327-9212-DB64-8DE3-F14B2DC491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37" r="15653" b="159"/>
          <a:stretch/>
        </p:blipFill>
        <p:spPr>
          <a:xfrm>
            <a:off x="4901170" y="1961430"/>
            <a:ext cx="6447257" cy="4299229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5D41B89-90DB-2DFA-08BA-C00C5EDD2AE2}"/>
              </a:ext>
            </a:extLst>
          </p:cNvPr>
          <p:cNvSpPr txBox="1">
            <a:spLocks/>
          </p:cNvSpPr>
          <p:nvPr/>
        </p:nvSpPr>
        <p:spPr>
          <a:xfrm>
            <a:off x="838200" y="6495145"/>
            <a:ext cx="305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b="1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dirty="0">
                <a:ea typeface="Source Sans Pro SemiBold"/>
              </a:rPr>
              <a:t>Thursday, 22 Aug 2024</a:t>
            </a:r>
            <a:endParaRPr lang="en-US" sz="105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11C024C-9E5B-D768-CB2D-5D7C6ADDE387}"/>
              </a:ext>
            </a:extLst>
          </p:cNvPr>
          <p:cNvSpPr txBox="1">
            <a:spLocks/>
          </p:cNvSpPr>
          <p:nvPr/>
        </p:nvSpPr>
        <p:spPr>
          <a:xfrm>
            <a:off x="8294915" y="6495145"/>
            <a:ext cx="305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b="1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ea typeface="Source Sans Pro SemiBold"/>
              </a:rPr>
              <a:t>K.S.I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460824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224A-FAF9-4BAB-7206-2C4C98A3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a typeface="+mj-lt"/>
                <a:cs typeface="+mj-lt"/>
              </a:rPr>
              <a:t>Roadmap Ahead:</a:t>
            </a:r>
            <a:r>
              <a:rPr lang="en-US" sz="3600" dirty="0">
                <a:ea typeface="+mj-lt"/>
                <a:cs typeface="+mj-lt"/>
              </a:rPr>
              <a:t> Planning for Future Enhancements</a:t>
            </a:r>
            <a:endParaRPr lang="en-US" sz="3600" dirty="0">
              <a:ea typeface="Source Sans Pro"/>
            </a:endParaRPr>
          </a:p>
        </p:txBody>
      </p:sp>
      <p:pic>
        <p:nvPicPr>
          <p:cNvPr id="3" name="Picture 2" descr="A diagram of a cloud computing process&#10;&#10;Description automatically generated">
            <a:extLst>
              <a:ext uri="{FF2B5EF4-FFF2-40B4-BE49-F238E27FC236}">
                <a16:creationId xmlns:a16="http://schemas.microsoft.com/office/drawing/2014/main" id="{FE4E0214-D9A1-E1E4-3F6B-9CD6C5614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91" y="1923634"/>
            <a:ext cx="7628708" cy="475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1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405E-2A0A-ABFC-7526-53372766F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a typeface="+mj-lt"/>
                <a:cs typeface="+mj-lt"/>
              </a:rPr>
              <a:t>Visualizing System Flow:</a:t>
            </a:r>
            <a:r>
              <a:rPr lang="en-US" sz="3600" dirty="0">
                <a:ea typeface="+mj-lt"/>
                <a:cs typeface="+mj-lt"/>
              </a:rPr>
              <a:t> Logic Diagram for Backend-Frontend Integration</a:t>
            </a:r>
            <a:endParaRPr lang="en-US" sz="3600" dirty="0">
              <a:ea typeface="Source Sans Pro"/>
            </a:endParaRPr>
          </a:p>
        </p:txBody>
      </p:sp>
      <p:pic>
        <p:nvPicPr>
          <p:cNvPr id="4" name="Picture 3" descr="A diagram of a cloud computing process&#10;&#10;Description automatically generated">
            <a:extLst>
              <a:ext uri="{FF2B5EF4-FFF2-40B4-BE49-F238E27FC236}">
                <a16:creationId xmlns:a16="http://schemas.microsoft.com/office/drawing/2014/main" id="{6393852E-103B-FFA6-5C23-9B1E962B6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9" y="1687675"/>
            <a:ext cx="7474857" cy="368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8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F064-724A-FF43-B5FC-2FBA9500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/>
              <a:t>Frontend:</a:t>
            </a:r>
            <a:r>
              <a:rPr lang="en-US" sz="3600"/>
              <a:t> Website user interface with Wallet Balance and Transaction History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9FFC339-65A8-74A2-41B9-DE695FF20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946" y="1825625"/>
            <a:ext cx="9366108" cy="4351338"/>
          </a:xfr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C9C91E8-1530-5F27-AFB8-FE4A90268A60}"/>
              </a:ext>
            </a:extLst>
          </p:cNvPr>
          <p:cNvSpPr txBox="1">
            <a:spLocks/>
          </p:cNvSpPr>
          <p:nvPr/>
        </p:nvSpPr>
        <p:spPr>
          <a:xfrm>
            <a:off x="838200" y="6495145"/>
            <a:ext cx="305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b="1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dirty="0">
                <a:ea typeface="Source Sans Pro SemiBold"/>
              </a:rPr>
              <a:t>Thursday, 22 Aug 2024</a:t>
            </a:r>
            <a:endParaRPr lang="en-US" sz="105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F77354F-7366-008A-2FA9-BA5C5CE5EF78}"/>
              </a:ext>
            </a:extLst>
          </p:cNvPr>
          <p:cNvSpPr txBox="1">
            <a:spLocks/>
          </p:cNvSpPr>
          <p:nvPr/>
        </p:nvSpPr>
        <p:spPr>
          <a:xfrm>
            <a:off x="8294915" y="6495145"/>
            <a:ext cx="305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b="1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ea typeface="Source Sans Pro SemiBold"/>
              </a:rPr>
              <a:t>K.S.I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57257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18F97-73F3-4B56-0668-03FC3E85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a typeface="Source Sans Pro"/>
              </a:rPr>
              <a:t>Mobile:</a:t>
            </a:r>
            <a:r>
              <a:rPr lang="en-US" sz="3600" dirty="0">
                <a:ea typeface="Source Sans Pro"/>
              </a:rPr>
              <a:t> App functionality with wallet balance, send and receive money options, and QR code scanning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634B6894-8232-9578-B8B2-D858F8C17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778" y="2128860"/>
            <a:ext cx="1959536" cy="2992095"/>
          </a:xfrm>
        </p:spPr>
      </p:pic>
      <p:pic>
        <p:nvPicPr>
          <p:cNvPr id="7" name="Picture 6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742FDF2E-5EA2-DE4D-F3FA-C789CDD7E3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8235" r="-165"/>
          <a:stretch/>
        </p:blipFill>
        <p:spPr>
          <a:xfrm>
            <a:off x="2634353" y="1710960"/>
            <a:ext cx="4170340" cy="1482816"/>
          </a:xfrm>
          <a:prstGeom prst="rect">
            <a:avLst/>
          </a:prstGeom>
        </p:spPr>
      </p:pic>
      <p:pic>
        <p:nvPicPr>
          <p:cNvPr id="9" name="Picture 8" descr="A screen shot of a phone&#10;&#10;Description automatically generated">
            <a:extLst>
              <a:ext uri="{FF2B5EF4-FFF2-40B4-BE49-F238E27FC236}">
                <a16:creationId xmlns:a16="http://schemas.microsoft.com/office/drawing/2014/main" id="{9014C2F3-D685-7C85-AADF-8280B9043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4966" y="1715903"/>
            <a:ext cx="2007536" cy="41246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14195-4345-50A5-A988-DB7957C1A597}"/>
              </a:ext>
            </a:extLst>
          </p:cNvPr>
          <p:cNvSpPr txBox="1"/>
          <p:nvPr/>
        </p:nvSpPr>
        <p:spPr>
          <a:xfrm>
            <a:off x="7006123" y="4877154"/>
            <a:ext cx="23843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Source Sans Pro"/>
              </a:rPr>
              <a:t>User Interface</a:t>
            </a:r>
          </a:p>
        </p:txBody>
      </p:sp>
      <p:pic>
        <p:nvPicPr>
          <p:cNvPr id="13" name="Picture 12" descr="A screen shot of a qr code&#10;&#10;Description automatically generated">
            <a:extLst>
              <a:ext uri="{FF2B5EF4-FFF2-40B4-BE49-F238E27FC236}">
                <a16:creationId xmlns:a16="http://schemas.microsoft.com/office/drawing/2014/main" id="{C0AEAE18-C16F-2653-2FBF-6AE54EF9C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94" y="2556540"/>
            <a:ext cx="1182978" cy="2353402"/>
          </a:xfrm>
          <a:prstGeom prst="rect">
            <a:avLst/>
          </a:prstGeom>
        </p:spPr>
      </p:pic>
      <p:pic>
        <p:nvPicPr>
          <p:cNvPr id="14" name="Picture 13" descr="A qr code on a cell phone&#10;&#10;Description automatically generated">
            <a:extLst>
              <a:ext uri="{FF2B5EF4-FFF2-40B4-BE49-F238E27FC236}">
                <a16:creationId xmlns:a16="http://schemas.microsoft.com/office/drawing/2014/main" id="{AFE14F64-C361-9815-96AD-3EFB7285B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8968" y="2555626"/>
            <a:ext cx="1182583" cy="24148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0BB6C9E-EB6E-79C9-143E-EAA48B9D3329}"/>
              </a:ext>
            </a:extLst>
          </p:cNvPr>
          <p:cNvSpPr txBox="1"/>
          <p:nvPr/>
        </p:nvSpPr>
        <p:spPr>
          <a:xfrm>
            <a:off x="499882" y="5129608"/>
            <a:ext cx="19550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Source Sans Pro"/>
              </a:rPr>
              <a:t>MVVM Design Pattern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C482A9-CFAF-B012-B652-C8197EB13EB0}"/>
              </a:ext>
            </a:extLst>
          </p:cNvPr>
          <p:cNvGrpSpPr/>
          <p:nvPr/>
        </p:nvGrpSpPr>
        <p:grpSpPr>
          <a:xfrm>
            <a:off x="2581130" y="3568371"/>
            <a:ext cx="4292621" cy="2828929"/>
            <a:chOff x="2523403" y="3464463"/>
            <a:chExt cx="4292621" cy="28289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724609-405A-BEBE-ABE0-2F4415C25963}"/>
                </a:ext>
              </a:extLst>
            </p:cNvPr>
            <p:cNvSpPr txBox="1"/>
            <p:nvPr/>
          </p:nvSpPr>
          <p:spPr>
            <a:xfrm>
              <a:off x="2525734" y="5924060"/>
              <a:ext cx="429029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Source Sans Pro"/>
                </a:rPr>
                <a:t>Database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A01D03E-0967-7020-3554-DA4CA66610A9}"/>
                </a:ext>
              </a:extLst>
            </p:cNvPr>
            <p:cNvGrpSpPr/>
            <p:nvPr/>
          </p:nvGrpSpPr>
          <p:grpSpPr>
            <a:xfrm>
              <a:off x="2523403" y="3464463"/>
              <a:ext cx="4282710" cy="2463088"/>
              <a:chOff x="2500312" y="1755736"/>
              <a:chExt cx="4282710" cy="2463088"/>
            </a:xfrm>
          </p:grpSpPr>
          <p:pic>
            <p:nvPicPr>
              <p:cNvPr id="20" name="Picture 19" descr="A screen shot of a computer code&#10;&#10;Description automatically generated">
                <a:extLst>
                  <a:ext uri="{FF2B5EF4-FFF2-40B4-BE49-F238E27FC236}">
                    <a16:creationId xmlns:a16="http://schemas.microsoft.com/office/drawing/2014/main" id="{9FD220B8-0480-3CCD-D37C-E20FE71260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t="-211" r="40447" b="127"/>
              <a:stretch/>
            </p:blipFill>
            <p:spPr>
              <a:xfrm>
                <a:off x="2500312" y="1755736"/>
                <a:ext cx="4282710" cy="2463088"/>
              </a:xfrm>
              <a:prstGeom prst="rect">
                <a:avLst/>
              </a:prstGeom>
            </p:spPr>
          </p:pic>
          <p:pic>
            <p:nvPicPr>
              <p:cNvPr id="16" name="Picture 15" descr="A screen shot of a computer screen&#10;&#10;Description automatically generated">
                <a:extLst>
                  <a:ext uri="{FF2B5EF4-FFF2-40B4-BE49-F238E27FC236}">
                    <a16:creationId xmlns:a16="http://schemas.microsoft.com/office/drawing/2014/main" id="{CEF550FE-7097-E204-F697-4165E7417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t="57" r="546" b="51246"/>
              <a:stretch/>
            </p:blipFill>
            <p:spPr>
              <a:xfrm>
                <a:off x="4999434" y="1756568"/>
                <a:ext cx="1783494" cy="1292276"/>
              </a:xfrm>
              <a:prstGeom prst="rect">
                <a:avLst/>
              </a:prstGeom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70CBC2F-5C3F-3C16-A9AD-212050E695F0}"/>
              </a:ext>
            </a:extLst>
          </p:cNvPr>
          <p:cNvSpPr txBox="1"/>
          <p:nvPr/>
        </p:nvSpPr>
        <p:spPr>
          <a:xfrm>
            <a:off x="3935031" y="3203061"/>
            <a:ext cx="15877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Source Sans Pro"/>
              </a:rPr>
              <a:t>User Interface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48B54F-9F6F-BCF3-EBE5-5F1A5AE5F8CF}"/>
              </a:ext>
            </a:extLst>
          </p:cNvPr>
          <p:cNvSpPr txBox="1"/>
          <p:nvPr/>
        </p:nvSpPr>
        <p:spPr>
          <a:xfrm>
            <a:off x="9488395" y="5777700"/>
            <a:ext cx="20033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Source Sans Pro"/>
              </a:rPr>
              <a:t>User Interface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602B639F-7724-7423-BDC2-851A329925E0}"/>
              </a:ext>
            </a:extLst>
          </p:cNvPr>
          <p:cNvSpPr txBox="1">
            <a:spLocks/>
          </p:cNvSpPr>
          <p:nvPr/>
        </p:nvSpPr>
        <p:spPr>
          <a:xfrm>
            <a:off x="838200" y="6495145"/>
            <a:ext cx="305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b="1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dirty="0">
                <a:ea typeface="Source Sans Pro SemiBold"/>
              </a:rPr>
              <a:t>Thursday, 22 Aug 2024</a:t>
            </a:r>
            <a:endParaRPr lang="en-US" sz="105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0A77A4B7-30CB-527D-C331-79E9182AE3A5}"/>
              </a:ext>
            </a:extLst>
          </p:cNvPr>
          <p:cNvSpPr txBox="1">
            <a:spLocks/>
          </p:cNvSpPr>
          <p:nvPr/>
        </p:nvSpPr>
        <p:spPr>
          <a:xfrm>
            <a:off x="8294915" y="6495145"/>
            <a:ext cx="305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b="1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ea typeface="Source Sans Pro SemiBold"/>
              </a:rPr>
              <a:t>K.S.I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40512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258AABD0-D283-D2E9-ADFC-396C8482F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64" y="1927454"/>
            <a:ext cx="4942920" cy="1856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200D33-C928-247D-1753-FA3B91E27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784" y="4190719"/>
            <a:ext cx="6096000" cy="1561171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D77BB78-7F4E-D89A-9CA8-AC6FE3B368D5}"/>
              </a:ext>
            </a:extLst>
          </p:cNvPr>
          <p:cNvSpPr txBox="1">
            <a:spLocks/>
          </p:cNvSpPr>
          <p:nvPr/>
        </p:nvSpPr>
        <p:spPr>
          <a:xfrm>
            <a:off x="838200" y="6495145"/>
            <a:ext cx="305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b="1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dirty="0">
                <a:ea typeface="Source Sans Pro SemiBold"/>
              </a:rPr>
              <a:t>Thursday, 22 Aug 2024</a:t>
            </a:r>
            <a:endParaRPr lang="en-US" sz="105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84831330-F78E-987A-C259-3A2E94BB3813}"/>
              </a:ext>
            </a:extLst>
          </p:cNvPr>
          <p:cNvSpPr txBox="1">
            <a:spLocks/>
          </p:cNvSpPr>
          <p:nvPr/>
        </p:nvSpPr>
        <p:spPr>
          <a:xfrm>
            <a:off x="8294915" y="6495145"/>
            <a:ext cx="305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b="1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ea typeface="Source Sans Pro SemiBold"/>
              </a:rPr>
              <a:t>K.S.I</a:t>
            </a:r>
            <a:endParaRPr lang="en-US" sz="105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080C65E-291C-7005-C451-4967E6FDF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Backend:</a:t>
            </a:r>
            <a:r>
              <a:rPr lang="en-US" sz="3600" dirty="0"/>
              <a:t> Trigger </a:t>
            </a:r>
            <a:r>
              <a:rPr lang="en-US" sz="3600" dirty="0" err="1"/>
              <a:t>executeContracts</a:t>
            </a:r>
            <a:r>
              <a:rPr lang="en-US" sz="3600" dirty="0"/>
              <a:t>()</a:t>
            </a:r>
            <a:endParaRPr lang="en-US" sz="3600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6770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2BEB-E5B3-2645-B693-DA7E5909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Backend:</a:t>
            </a:r>
            <a:r>
              <a:rPr lang="en-US" sz="3600" dirty="0"/>
              <a:t> </a:t>
            </a:r>
            <a:r>
              <a:rPr lang="en-US" sz="3600" dirty="0">
                <a:ea typeface="+mj-lt"/>
                <a:cs typeface="+mj-lt"/>
              </a:rPr>
              <a:t>Implementing Smart Contracts for Offline Wallet Transactions with Unique Identifiers</a:t>
            </a:r>
            <a:endParaRPr lang="en-US" sz="3600" dirty="0">
              <a:ea typeface="Source Sans Pro"/>
            </a:endParaRPr>
          </a:p>
        </p:txBody>
      </p:sp>
      <p:pic>
        <p:nvPicPr>
          <p:cNvPr id="6" name="Picture 5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77BEFB76-26A0-D6EE-230F-0FB39B610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28" y="1753610"/>
            <a:ext cx="7040877" cy="1669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A5C3F5-F31D-8EC3-454B-E003E46871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4" t="-120" r="1074" b="-719"/>
          <a:stretch/>
        </p:blipFill>
        <p:spPr>
          <a:xfrm>
            <a:off x="2029287" y="3429834"/>
            <a:ext cx="8234853" cy="28117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C7679-7CAA-594B-BA10-59C2DCA7EC7D}"/>
              </a:ext>
            </a:extLst>
          </p:cNvPr>
          <p:cNvSpPr txBox="1">
            <a:spLocks/>
          </p:cNvSpPr>
          <p:nvPr/>
        </p:nvSpPr>
        <p:spPr>
          <a:xfrm>
            <a:off x="838200" y="6495145"/>
            <a:ext cx="305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b="1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dirty="0">
                <a:ea typeface="Source Sans Pro SemiBold"/>
              </a:rPr>
              <a:t>Thursday, 22 Aug 2024</a:t>
            </a:r>
            <a:endParaRPr lang="en-US" sz="105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D13E20-7BBA-80A6-91D4-107B81FE7BCC}"/>
              </a:ext>
            </a:extLst>
          </p:cNvPr>
          <p:cNvSpPr txBox="1">
            <a:spLocks/>
          </p:cNvSpPr>
          <p:nvPr/>
        </p:nvSpPr>
        <p:spPr>
          <a:xfrm>
            <a:off x="8294915" y="6495145"/>
            <a:ext cx="305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b="1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ea typeface="Source Sans Pro SemiBold"/>
              </a:rPr>
              <a:t>K.S.I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37955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702D232D-081E-4BC5-56B6-DF38531EE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10" y="2509791"/>
            <a:ext cx="5118199" cy="232675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43C0E81-1564-7A5A-3558-DA66D229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Backend:</a:t>
            </a:r>
            <a:r>
              <a:rPr lang="en-US" sz="3600" dirty="0"/>
              <a:t> </a:t>
            </a:r>
            <a:r>
              <a:rPr lang="en-US" sz="3600" dirty="0">
                <a:ea typeface="+mj-lt"/>
                <a:cs typeface="+mj-lt"/>
              </a:rPr>
              <a:t>Validating Sender and Receiver Availability with Error Handling</a:t>
            </a:r>
            <a:endParaRPr lang="en-US" sz="3600" dirty="0"/>
          </a:p>
        </p:txBody>
      </p:sp>
      <p:pic>
        <p:nvPicPr>
          <p:cNvPr id="5" name="Picture 4" descr="A diagram of a government&#10;&#10;Description automatically generated">
            <a:extLst>
              <a:ext uri="{FF2B5EF4-FFF2-40B4-BE49-F238E27FC236}">
                <a16:creationId xmlns:a16="http://schemas.microsoft.com/office/drawing/2014/main" id="{B94361D8-2D2F-C912-4CC4-CA001A2D7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769" y="2288890"/>
            <a:ext cx="5304971" cy="2782019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9B49C61-3F6B-B93E-7C88-18BC424E9B22}"/>
              </a:ext>
            </a:extLst>
          </p:cNvPr>
          <p:cNvSpPr txBox="1">
            <a:spLocks/>
          </p:cNvSpPr>
          <p:nvPr/>
        </p:nvSpPr>
        <p:spPr>
          <a:xfrm>
            <a:off x="838200" y="6495145"/>
            <a:ext cx="305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b="1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dirty="0">
                <a:ea typeface="Source Sans Pro SemiBold"/>
              </a:rPr>
              <a:t>Thursday, 22 Aug 2024</a:t>
            </a:r>
            <a:endParaRPr lang="en-US" sz="105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CFFA19A-3A33-C864-3710-EF830D556EE6}"/>
              </a:ext>
            </a:extLst>
          </p:cNvPr>
          <p:cNvSpPr txBox="1">
            <a:spLocks/>
          </p:cNvSpPr>
          <p:nvPr/>
        </p:nvSpPr>
        <p:spPr>
          <a:xfrm>
            <a:off x="8294915" y="6495145"/>
            <a:ext cx="305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b="1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ea typeface="Source Sans Pro SemiBold"/>
              </a:rPr>
              <a:t>K.S.I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0819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colorful text&#10;&#10;Description automatically generated">
            <a:extLst>
              <a:ext uri="{FF2B5EF4-FFF2-40B4-BE49-F238E27FC236}">
                <a16:creationId xmlns:a16="http://schemas.microsoft.com/office/drawing/2014/main" id="{6B1F4FB1-A7CA-E3F1-69E4-47BD15277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292" y="2180631"/>
            <a:ext cx="5486399" cy="12520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4B90612-FD77-C028-5324-4DA82F865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Backend:</a:t>
            </a:r>
            <a:r>
              <a:rPr lang="en-US" sz="3600" dirty="0"/>
              <a:t> </a:t>
            </a:r>
            <a:r>
              <a:rPr lang="en-US" sz="3600" dirty="0">
                <a:ea typeface="+mj-lt"/>
                <a:cs typeface="+mj-lt"/>
              </a:rPr>
              <a:t> Insufficient Balance Checks for Each Transaction</a:t>
            </a:r>
            <a:endParaRPr lang="en-US" sz="3600" dirty="0"/>
          </a:p>
        </p:txBody>
      </p:sp>
      <p:pic>
        <p:nvPicPr>
          <p:cNvPr id="6" name="Picture 5" descr="A diagram of a wallet&#10;&#10;Description automatically generated">
            <a:extLst>
              <a:ext uri="{FF2B5EF4-FFF2-40B4-BE49-F238E27FC236}">
                <a16:creationId xmlns:a16="http://schemas.microsoft.com/office/drawing/2014/main" id="{256D41AB-6AFF-7F4D-81BE-171BFEBE1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269" y="3803132"/>
            <a:ext cx="5486400" cy="1357033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8ABDE8D-4216-DD0F-FF3D-27C54BB0932A}"/>
              </a:ext>
            </a:extLst>
          </p:cNvPr>
          <p:cNvSpPr txBox="1">
            <a:spLocks/>
          </p:cNvSpPr>
          <p:nvPr/>
        </p:nvSpPr>
        <p:spPr>
          <a:xfrm>
            <a:off x="838200" y="6495145"/>
            <a:ext cx="305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b="1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dirty="0">
                <a:ea typeface="Source Sans Pro SemiBold"/>
              </a:rPr>
              <a:t>Thursday, 22 Aug 2024</a:t>
            </a:r>
            <a:endParaRPr lang="en-US" sz="105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2C7EB4AA-8398-A21B-9051-26550BAFD1C6}"/>
              </a:ext>
            </a:extLst>
          </p:cNvPr>
          <p:cNvSpPr txBox="1">
            <a:spLocks/>
          </p:cNvSpPr>
          <p:nvPr/>
        </p:nvSpPr>
        <p:spPr>
          <a:xfrm>
            <a:off x="8294915" y="6495145"/>
            <a:ext cx="305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b="1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ea typeface="Source Sans Pro SemiBold"/>
              </a:rPr>
              <a:t>K.S.I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52380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03537DB5-9755-8866-60A6-72DF2AF52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554" y="1886848"/>
            <a:ext cx="4572001" cy="3079362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C484C1E-82A1-1B90-7A9E-FBFDC29B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Backend:</a:t>
            </a:r>
            <a:r>
              <a:rPr lang="en-US" sz="3600" dirty="0"/>
              <a:t> </a:t>
            </a:r>
            <a:r>
              <a:rPr lang="en-US" sz="3600" dirty="0">
                <a:ea typeface="+mj-lt"/>
                <a:cs typeface="+mj-lt"/>
              </a:rPr>
              <a:t>Updating Wallets and Smart Contract Status </a:t>
            </a:r>
            <a:endParaRPr lang="en-US" sz="3600" dirty="0">
              <a:ea typeface="Source Sans Pro"/>
            </a:endParaRPr>
          </a:p>
        </p:txBody>
      </p:sp>
      <p:pic>
        <p:nvPicPr>
          <p:cNvPr id="5" name="Picture 4" descr="A diagram of a contract&#10;&#10;Description automatically generated">
            <a:extLst>
              <a:ext uri="{FF2B5EF4-FFF2-40B4-BE49-F238E27FC236}">
                <a16:creationId xmlns:a16="http://schemas.microsoft.com/office/drawing/2014/main" id="{88A10107-9C39-D5B3-5EBF-81E116534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957" y="1861969"/>
            <a:ext cx="5072896" cy="3134519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EF33474-CF81-B229-D613-483C32D39FE6}"/>
              </a:ext>
            </a:extLst>
          </p:cNvPr>
          <p:cNvSpPr txBox="1">
            <a:spLocks/>
          </p:cNvSpPr>
          <p:nvPr/>
        </p:nvSpPr>
        <p:spPr>
          <a:xfrm>
            <a:off x="838200" y="6495145"/>
            <a:ext cx="305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b="1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dirty="0">
                <a:ea typeface="Source Sans Pro SemiBold"/>
              </a:rPr>
              <a:t>Thursday, 22 Aug 2024</a:t>
            </a:r>
            <a:endParaRPr lang="en-US" sz="1050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D1614591-66B4-C6EE-E89D-121BE65BFFD1}"/>
              </a:ext>
            </a:extLst>
          </p:cNvPr>
          <p:cNvSpPr txBox="1">
            <a:spLocks/>
          </p:cNvSpPr>
          <p:nvPr/>
        </p:nvSpPr>
        <p:spPr>
          <a:xfrm>
            <a:off x="8294915" y="6495145"/>
            <a:ext cx="305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b="1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ea typeface="Source Sans Pro SemiBold"/>
              </a:rPr>
              <a:t>K.S.I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943195282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FunkyShapesVTI</vt:lpstr>
      <vt:lpstr>PowerPoint Presentation</vt:lpstr>
      <vt:lpstr>Visualizing System Flow: Logic Diagram for Backend-Frontend Integration</vt:lpstr>
      <vt:lpstr>Frontend: Website user interface with Wallet Balance and Transaction History</vt:lpstr>
      <vt:lpstr>Mobile: App functionality with wallet balance, send and receive money options, and QR code scanning</vt:lpstr>
      <vt:lpstr>Backend: Trigger executeContracts()</vt:lpstr>
      <vt:lpstr>Backend: Implementing Smart Contracts for Offline Wallet Transactions with Unique Identifiers</vt:lpstr>
      <vt:lpstr>Backend: Validating Sender and Receiver Availability with Error Handling</vt:lpstr>
      <vt:lpstr>Backend:  Insufficient Balance Checks for Each Transaction</vt:lpstr>
      <vt:lpstr>Backend: Updating Wallets and Smart Contract Status </vt:lpstr>
      <vt:lpstr>Dynamic Data Retrieval: Populating the Dashboard with Real-Time Backend Data</vt:lpstr>
      <vt:lpstr>Roadmap Ahead: Planning for Future Enhancements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and application innovation - TEAM TOPIC  </dc:title>
  <dc:creator>Jari Porras</dc:creator>
  <cp:revision>457</cp:revision>
  <dcterms:created xsi:type="dcterms:W3CDTF">2022-02-04T12:14:38Z</dcterms:created>
  <dcterms:modified xsi:type="dcterms:W3CDTF">2024-08-22T07:46:47Z</dcterms:modified>
</cp:coreProperties>
</file>