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Barlow"/>
      <p:regular r:id="rId17"/>
    </p:embeddedFont>
    <p:embeddedFont>
      <p:font typeface="Barlow"/>
      <p:regular r:id="rId18"/>
    </p:embeddedFont>
    <p:embeddedFont>
      <p:font typeface="Barlow"/>
      <p:regular r:id="rId19"/>
    </p:embeddedFont>
    <p:embeddedFont>
      <p:font typeface="Barlow"/>
      <p:regular r:id="rId20"/>
    </p:embeddedFont>
    <p:embeddedFont>
      <p:font typeface="Montserrat"/>
      <p:regular r:id="rId21"/>
    </p:embeddedFont>
    <p:embeddedFont>
      <p:font typeface="Montserrat"/>
      <p:regular r:id="rId22"/>
    </p:embeddedFont>
    <p:embeddedFont>
      <p:font typeface="Montserrat"/>
      <p:regular r:id="rId23"/>
    </p:embeddedFont>
    <p:embeddedFont>
      <p:font typeface="Montserrat"/>
      <p:regular r:id="rId2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Relationship Id="rId23" Type="http://schemas.openxmlformats.org/officeDocument/2006/relationships/font" Target="fonts/font7.fntdata"/><Relationship Id="rId2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2" Type="http://schemas.openxmlformats.org/officeDocument/2006/relationships/image" Target="../media/image-1010-2.png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2" Type="http://schemas.openxmlformats.org/officeDocument/2006/relationships/image" Target="../media/image-1011-2.pn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2" Type="http://schemas.openxmlformats.org/officeDocument/2006/relationships/image" Target="../media/image-1002-2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2" Type="http://schemas.openxmlformats.org/officeDocument/2006/relationships/image" Target="../media/image-1003-2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2" Type="http://schemas.openxmlformats.org/officeDocument/2006/relationships/image" Target="../media/image-1004-2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2" Type="http://schemas.openxmlformats.org/officeDocument/2006/relationships/image" Target="../media/image-1005-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2" Type="http://schemas.openxmlformats.org/officeDocument/2006/relationships/image" Target="../media/image-1006-2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2" Type="http://schemas.openxmlformats.org/officeDocument/2006/relationships/image" Target="../media/image-1007-2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2" Type="http://schemas.openxmlformats.org/officeDocument/2006/relationships/image" Target="../media/image-1008-2.pn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2" Type="http://schemas.openxmlformats.org/officeDocument/2006/relationships/image" Target="../media/image-1009-2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2536508"/>
            <a:ext cx="7627382" cy="21381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Smart Sleep Assistant: Enhancing Sleep and Efficiency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58309" y="4999553"/>
            <a:ext cx="762738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Group: DEVS – </a:t>
            </a:r>
            <a:pPr algn="l" indent="0" marL="0">
              <a:lnSpc>
                <a:spcPts val="2700"/>
              </a:lnSpc>
              <a:buNone/>
            </a:pPr>
            <a:r>
              <a:rPr lang="en-US" sz="17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</a:t>
            </a:r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ũng, </a:t>
            </a:r>
            <a:pPr algn="l" indent="0" marL="0">
              <a:lnSpc>
                <a:spcPts val="2700"/>
              </a:lnSpc>
              <a:buNone/>
            </a:pPr>
            <a:r>
              <a:rPr lang="en-US" sz="17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</a:t>
            </a:r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ric, </a:t>
            </a:r>
            <a:pPr algn="l" indent="0" marL="0">
              <a:lnSpc>
                <a:spcPts val="2700"/>
              </a:lnSpc>
              <a:buNone/>
            </a:pPr>
            <a:r>
              <a:rPr lang="en-US" sz="17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</a:t>
            </a:r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ictor, </a:t>
            </a:r>
            <a:pPr algn="l" indent="0" marL="0">
              <a:lnSpc>
                <a:spcPts val="2700"/>
              </a:lnSpc>
              <a:buNone/>
            </a:pPr>
            <a:r>
              <a:rPr lang="en-US" sz="17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</a:t>
            </a:r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amad</a:t>
            </a:r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
</a:t>
            </a:r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Sustainablity IoT Hackathon – Problem and Solution proposal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1757124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Conclusion &amp; Q&amp;A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44709" y="2794754"/>
            <a:ext cx="487442" cy="487442"/>
          </a:xfrm>
          <a:prstGeom prst="roundRect">
            <a:avLst>
              <a:gd name="adj" fmla="val 6667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948726" y="286916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Summary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948726" y="3355300"/>
            <a:ext cx="6923365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Smart tech plus behavioral psychology enhances sleep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6948726" y="3831908"/>
            <a:ext cx="6923365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Automation encourages healthier routines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6948726" y="4308515"/>
            <a:ext cx="6923365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Focus on comfort, sustainability, user empowerment</a:t>
            </a:r>
            <a:endParaRPr lang="en-US" sz="1700" dirty="0"/>
          </a:p>
        </p:txBody>
      </p:sp>
      <p:sp>
        <p:nvSpPr>
          <p:cNvPr id="9" name="Shape 6"/>
          <p:cNvSpPr/>
          <p:nvPr/>
        </p:nvSpPr>
        <p:spPr>
          <a:xfrm>
            <a:off x="6244709" y="5088493"/>
            <a:ext cx="487442" cy="487442"/>
          </a:xfrm>
          <a:prstGeom prst="roundRect">
            <a:avLst>
              <a:gd name="adj" fmla="val 6667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6948726" y="5162907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Next Steps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6948726" y="5649039"/>
            <a:ext cx="6923365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Gather feedback and ideas</a:t>
            </a:r>
            <a:endParaRPr lang="en-US" sz="1700" dirty="0"/>
          </a:p>
        </p:txBody>
      </p:sp>
      <p:sp>
        <p:nvSpPr>
          <p:cNvPr id="12" name="Text 9"/>
          <p:cNvSpPr/>
          <p:nvPr/>
        </p:nvSpPr>
        <p:spPr>
          <a:xfrm>
            <a:off x="6948726" y="6125647"/>
            <a:ext cx="6923365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Collaborate on prototyping and testing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708660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Problem &amp; Motivation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58309" y="1746290"/>
            <a:ext cx="7627382" cy="1281232"/>
          </a:xfrm>
          <a:prstGeom prst="roundRect">
            <a:avLst>
              <a:gd name="adj" fmla="val 25366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82504" y="1970484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Poor Sleep Habits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982504" y="2456617"/>
            <a:ext cx="7178993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Screen time, caffeine, disrupted routines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758309" y="3244096"/>
            <a:ext cx="7627382" cy="1281232"/>
          </a:xfrm>
          <a:prstGeom prst="roundRect">
            <a:avLst>
              <a:gd name="adj" fmla="val 25366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982504" y="3468291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Energy Waste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982504" y="3954423"/>
            <a:ext cx="7178993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Unnecessary appliance use in homes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758309" y="4741902"/>
            <a:ext cx="7627382" cy="1281232"/>
          </a:xfrm>
          <a:prstGeom prst="roundRect">
            <a:avLst>
              <a:gd name="adj" fmla="val 25366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82504" y="4966097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Motivation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2504" y="5452229"/>
            <a:ext cx="7178993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Enhance sleep, better wellbeing, better mental health</a:t>
            </a:r>
            <a:endParaRPr lang="en-US" sz="1700" dirty="0"/>
          </a:p>
        </p:txBody>
      </p:sp>
      <p:sp>
        <p:nvSpPr>
          <p:cNvPr id="13" name="Shape 10"/>
          <p:cNvSpPr/>
          <p:nvPr/>
        </p:nvSpPr>
        <p:spPr>
          <a:xfrm>
            <a:off x="758309" y="6239708"/>
            <a:ext cx="7627382" cy="1281232"/>
          </a:xfrm>
          <a:prstGeom prst="roundRect">
            <a:avLst>
              <a:gd name="adj" fmla="val 25366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82504" y="6463903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Behavioral Nudges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982504" y="6950035"/>
            <a:ext cx="7178993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Actuators guide gentle habit changes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296835"/>
            <a:ext cx="5923717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Final Concept Overview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58309" y="3551039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Smart Sleep Assistant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58309" y="4123849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Sensor-driven system to improve sleep and save energy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758309" y="4665464"/>
            <a:ext cx="629257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RFID, PIR, humidity/temp sensors, coffee machine integrated</a:t>
            </a:r>
            <a:endParaRPr lang="en-US" sz="1700" dirty="0"/>
          </a:p>
        </p:txBody>
      </p:sp>
      <p:sp>
        <p:nvSpPr>
          <p:cNvPr id="6" name="Text 4"/>
          <p:cNvSpPr/>
          <p:nvPr/>
        </p:nvSpPr>
        <p:spPr>
          <a:xfrm>
            <a:off x="758309" y="5434608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Automatic sleep environment monitoring/enhancing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7587139" y="3551039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Behavior Focus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587139" y="4123849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Tracks sleep, phone use, caffeine intake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7587139" y="4665464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Context-aware interventions</a:t>
            </a:r>
            <a:endParaRPr lang="en-US" sz="1700" dirty="0"/>
          </a:p>
        </p:txBody>
      </p:sp>
      <p:sp>
        <p:nvSpPr>
          <p:cNvPr id="10" name="Text 8"/>
          <p:cNvSpPr/>
          <p:nvPr/>
        </p:nvSpPr>
        <p:spPr>
          <a:xfrm>
            <a:off x="7587139" y="5087898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Long-term sleep habit monitoring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7587139" y="5510332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Smart device usage monitoring + restriction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1131570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Key Features Part 1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44709" y="2169200"/>
            <a:ext cx="487442" cy="487442"/>
          </a:xfrm>
          <a:prstGeom prst="roundRect">
            <a:avLst>
              <a:gd name="adj" fmla="val 6667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948726" y="2243614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Prevent Phone Usage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948726" y="2729746"/>
            <a:ext cx="6923365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Detect phone, remind user at bedtime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6244709" y="3509724"/>
            <a:ext cx="487442" cy="487442"/>
          </a:xfrm>
          <a:prstGeom prst="roundRect">
            <a:avLst>
              <a:gd name="adj" fmla="val 6667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948726" y="358413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Sleep Time Reminder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6948726" y="4070271"/>
            <a:ext cx="6923365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Dim lights, LCD alert 1 hour before sleep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6244709" y="4850249"/>
            <a:ext cx="487442" cy="487442"/>
          </a:xfrm>
          <a:prstGeom prst="roundRect">
            <a:avLst>
              <a:gd name="adj" fmla="val 6667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948726" y="4924663"/>
            <a:ext cx="4025860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Appliance Shutoff &amp; Night Mode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948726" y="5410795"/>
            <a:ext cx="6923365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Turn off devices and lock doors/windows post-bedtime</a:t>
            </a:r>
            <a:endParaRPr lang="en-US" sz="1700" dirty="0"/>
          </a:p>
        </p:txBody>
      </p:sp>
      <p:sp>
        <p:nvSpPr>
          <p:cNvPr id="13" name="Shape 10"/>
          <p:cNvSpPr/>
          <p:nvPr/>
        </p:nvSpPr>
        <p:spPr>
          <a:xfrm>
            <a:off x="6244709" y="6190774"/>
            <a:ext cx="487442" cy="487442"/>
          </a:xfrm>
          <a:prstGeom prst="roundRect">
            <a:avLst>
              <a:gd name="adj" fmla="val 6667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948726" y="626518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Coffee Habit Alert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6948726" y="6751320"/>
            <a:ext cx="6923365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Disable evening coffee use after 6 PM and warn after 5 PM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2790825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Key Features Part 2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58309" y="3828455"/>
            <a:ext cx="487442" cy="487442"/>
          </a:xfrm>
          <a:prstGeom prst="roundRect">
            <a:avLst>
              <a:gd name="adj" fmla="val 6667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462326" y="3902869"/>
            <a:ext cx="2899767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Natural Light Exposure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62326" y="4389001"/>
            <a:ext cx="2974300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Open windows and brighten lights before wake-up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4707374" y="3828455"/>
            <a:ext cx="487442" cy="487442"/>
          </a:xfrm>
          <a:prstGeom prst="roundRect">
            <a:avLst>
              <a:gd name="adj" fmla="val 6667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411391" y="3902869"/>
            <a:ext cx="2974300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Sleep Environment Optimization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11391" y="4745236"/>
            <a:ext cx="2974300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Control temperature, humidity, light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145149"/>
            <a:ext cx="5768578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Technical Architecture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58309" y="3399353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Sensors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58309" y="3972163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RFID for phone detection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758309" y="4394597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PIR for motion</a:t>
            </a:r>
            <a:endParaRPr lang="en-US" sz="1700" dirty="0"/>
          </a:p>
        </p:txBody>
      </p:sp>
      <p:sp>
        <p:nvSpPr>
          <p:cNvPr id="6" name="Text 4"/>
          <p:cNvSpPr/>
          <p:nvPr/>
        </p:nvSpPr>
        <p:spPr>
          <a:xfrm>
            <a:off x="758309" y="4817031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Temperature &amp; humidity sensor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758309" y="5239464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Gas &amp; steam sensor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758309" y="5661898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Coffee button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7587139" y="3399353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Actuators &amp; Control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587139" y="3972163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LCD displays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7587139" y="4394597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Fan, light, window motor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7587139" y="4817031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Smart coffee maker control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993815"/>
            <a:ext cx="6941820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Behavioral Change Mapping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58309" y="2031444"/>
            <a:ext cx="7627382" cy="5204222"/>
          </a:xfrm>
          <a:prstGeom prst="roundRect">
            <a:avLst>
              <a:gd name="adj" fmla="val 6245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765929" y="2039064"/>
            <a:ext cx="7612142" cy="62174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982742" y="2176582"/>
            <a:ext cx="1466017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Feature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2889528" y="2176582"/>
            <a:ext cx="1462207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Goal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4792504" y="2176582"/>
            <a:ext cx="1462207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Sensor/Input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6695480" y="2176582"/>
            <a:ext cx="1466017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Metric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765929" y="2660809"/>
            <a:ext cx="7612142" cy="131516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982742" y="2798326"/>
            <a:ext cx="1466017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Phone Usage</a:t>
            </a:r>
            <a:endParaRPr lang="en-US" sz="1700" dirty="0"/>
          </a:p>
        </p:txBody>
      </p:sp>
      <p:sp>
        <p:nvSpPr>
          <p:cNvPr id="12" name="Text 9"/>
          <p:cNvSpPr/>
          <p:nvPr/>
        </p:nvSpPr>
        <p:spPr>
          <a:xfrm>
            <a:off x="2889528" y="2798326"/>
            <a:ext cx="1462207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Reduce screen time</a:t>
            </a: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4792504" y="2798326"/>
            <a:ext cx="1462207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RFID</a:t>
            </a:r>
            <a:endParaRPr lang="en-US" sz="1700" dirty="0"/>
          </a:p>
        </p:txBody>
      </p:sp>
      <p:sp>
        <p:nvSpPr>
          <p:cNvPr id="14" name="Text 11"/>
          <p:cNvSpPr/>
          <p:nvPr/>
        </p:nvSpPr>
        <p:spPr>
          <a:xfrm>
            <a:off x="6695480" y="2798326"/>
            <a:ext cx="1466017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Phone absent after bedtime</a:t>
            </a:r>
            <a:endParaRPr lang="en-US" sz="1700" dirty="0"/>
          </a:p>
        </p:txBody>
      </p:sp>
      <p:sp>
        <p:nvSpPr>
          <p:cNvPr id="15" name="Shape 12"/>
          <p:cNvSpPr/>
          <p:nvPr/>
        </p:nvSpPr>
        <p:spPr>
          <a:xfrm>
            <a:off x="765929" y="3975973"/>
            <a:ext cx="7612142" cy="96845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982742" y="4113490"/>
            <a:ext cx="1466017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Coffee Alert</a:t>
            </a:r>
            <a:endParaRPr lang="en-US" sz="1700" dirty="0"/>
          </a:p>
        </p:txBody>
      </p:sp>
      <p:sp>
        <p:nvSpPr>
          <p:cNvPr id="17" name="Text 14"/>
          <p:cNvSpPr/>
          <p:nvPr/>
        </p:nvSpPr>
        <p:spPr>
          <a:xfrm>
            <a:off x="2889528" y="4113490"/>
            <a:ext cx="1462207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Less evening caffeine</a:t>
            </a:r>
            <a:endParaRPr lang="en-US" sz="1700" dirty="0"/>
          </a:p>
        </p:txBody>
      </p:sp>
      <p:sp>
        <p:nvSpPr>
          <p:cNvPr id="18" name="Text 15"/>
          <p:cNvSpPr/>
          <p:nvPr/>
        </p:nvSpPr>
        <p:spPr>
          <a:xfrm>
            <a:off x="4792504" y="4113490"/>
            <a:ext cx="1462207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Button + Clock</a:t>
            </a:r>
            <a:endParaRPr lang="en-US" sz="1700" dirty="0"/>
          </a:p>
        </p:txBody>
      </p:sp>
      <p:sp>
        <p:nvSpPr>
          <p:cNvPr id="19" name="Text 16"/>
          <p:cNvSpPr/>
          <p:nvPr/>
        </p:nvSpPr>
        <p:spPr>
          <a:xfrm>
            <a:off x="6695480" y="4113490"/>
            <a:ext cx="1466017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Presses post 5 PM</a:t>
            </a:r>
            <a:endParaRPr lang="en-US" sz="1700" dirty="0"/>
          </a:p>
        </p:txBody>
      </p:sp>
      <p:sp>
        <p:nvSpPr>
          <p:cNvPr id="20" name="Shape 17"/>
          <p:cNvSpPr/>
          <p:nvPr/>
        </p:nvSpPr>
        <p:spPr>
          <a:xfrm>
            <a:off x="765929" y="4944428"/>
            <a:ext cx="7612142" cy="96845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1" name="Text 18"/>
          <p:cNvSpPr/>
          <p:nvPr/>
        </p:nvSpPr>
        <p:spPr>
          <a:xfrm>
            <a:off x="982742" y="5081945"/>
            <a:ext cx="1466017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Sleep Reminder</a:t>
            </a:r>
            <a:endParaRPr lang="en-US" sz="1700" dirty="0"/>
          </a:p>
        </p:txBody>
      </p:sp>
      <p:sp>
        <p:nvSpPr>
          <p:cNvPr id="22" name="Text 19"/>
          <p:cNvSpPr/>
          <p:nvPr/>
        </p:nvSpPr>
        <p:spPr>
          <a:xfrm>
            <a:off x="2889528" y="5081945"/>
            <a:ext cx="1462207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Consistent bedtime</a:t>
            </a:r>
            <a:endParaRPr lang="en-US" sz="1700" dirty="0"/>
          </a:p>
        </p:txBody>
      </p:sp>
      <p:sp>
        <p:nvSpPr>
          <p:cNvPr id="23" name="Text 20"/>
          <p:cNvSpPr/>
          <p:nvPr/>
        </p:nvSpPr>
        <p:spPr>
          <a:xfrm>
            <a:off x="4792504" y="5081945"/>
            <a:ext cx="1462207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Clock + PIR</a:t>
            </a:r>
            <a:endParaRPr lang="en-US" sz="1700" dirty="0"/>
          </a:p>
        </p:txBody>
      </p:sp>
      <p:sp>
        <p:nvSpPr>
          <p:cNvPr id="24" name="Text 21"/>
          <p:cNvSpPr/>
          <p:nvPr/>
        </p:nvSpPr>
        <p:spPr>
          <a:xfrm>
            <a:off x="6695480" y="5081945"/>
            <a:ext cx="1466017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Motion + sleep logs</a:t>
            </a:r>
            <a:endParaRPr lang="en-US" sz="1700" dirty="0"/>
          </a:p>
        </p:txBody>
      </p:sp>
      <p:sp>
        <p:nvSpPr>
          <p:cNvPr id="25" name="Shape 22"/>
          <p:cNvSpPr/>
          <p:nvPr/>
        </p:nvSpPr>
        <p:spPr>
          <a:xfrm>
            <a:off x="765929" y="5912882"/>
            <a:ext cx="7612142" cy="131516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6" name="Text 23"/>
          <p:cNvSpPr/>
          <p:nvPr/>
        </p:nvSpPr>
        <p:spPr>
          <a:xfrm>
            <a:off x="982742" y="6050399"/>
            <a:ext cx="1466017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Environment Control</a:t>
            </a:r>
            <a:endParaRPr lang="en-US" sz="1700" dirty="0"/>
          </a:p>
        </p:txBody>
      </p:sp>
      <p:sp>
        <p:nvSpPr>
          <p:cNvPr id="27" name="Text 24"/>
          <p:cNvSpPr/>
          <p:nvPr/>
        </p:nvSpPr>
        <p:spPr>
          <a:xfrm>
            <a:off x="2889528" y="6050399"/>
            <a:ext cx="1462207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Better sleep</a:t>
            </a:r>
            <a:endParaRPr lang="en-US" sz="1700" dirty="0"/>
          </a:p>
        </p:txBody>
      </p:sp>
      <p:sp>
        <p:nvSpPr>
          <p:cNvPr id="28" name="Text 25"/>
          <p:cNvSpPr/>
          <p:nvPr/>
        </p:nvSpPr>
        <p:spPr>
          <a:xfrm>
            <a:off x="4792504" y="6050399"/>
            <a:ext cx="1462207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Temp/Humidity</a:t>
            </a:r>
            <a:endParaRPr lang="en-US" sz="1700" dirty="0"/>
          </a:p>
        </p:txBody>
      </p:sp>
      <p:sp>
        <p:nvSpPr>
          <p:cNvPr id="29" name="Text 26"/>
          <p:cNvSpPr/>
          <p:nvPr/>
        </p:nvSpPr>
        <p:spPr>
          <a:xfrm>
            <a:off x="6695480" y="6050399"/>
            <a:ext cx="1466017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Time in optimal range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499116"/>
            <a:ext cx="1026080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Impact Analysis Using SusAF Framework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58309" y="275332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Social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58309" y="3326130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Reduced screen usage at night, safer home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758309" y="3889415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Individual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8309" y="4462224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Improved sleep, healthier habits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7587139" y="275332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Environmental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587139" y="3326130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Lower energy use, natural light syncing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7587139" y="3889415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Economic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587139" y="4462224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Reduced bills, longer device lifespan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7587139" y="5025509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Technical Risks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7587139" y="5598319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Sensor failure, override issues</a:t>
            </a:r>
            <a:endParaRPr lang="en-US" sz="1700" dirty="0"/>
          </a:p>
        </p:txBody>
      </p:sp>
      <p:sp>
        <p:nvSpPr>
          <p:cNvPr id="13" name="Text 11"/>
          <p:cNvSpPr/>
          <p:nvPr/>
        </p:nvSpPr>
        <p:spPr>
          <a:xfrm>
            <a:off x="758309" y="6383655"/>
            <a:ext cx="131137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Mitigations include customization, fallback logic, user override.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924163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Data Logging &amp; Future Enhancements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44709" y="2674501"/>
            <a:ext cx="487442" cy="487442"/>
          </a:xfrm>
          <a:prstGeom prst="roundRect">
            <a:avLst>
              <a:gd name="adj" fmla="val 6667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948726" y="2748915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Current Data Tracking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948726" y="3235047"/>
            <a:ext cx="6923365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PIR, temperature, humidity sensor logs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6948726" y="3711654"/>
            <a:ext cx="6923365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Coffee button presses and RFID phone use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6948726" y="4188262"/>
            <a:ext cx="6923365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Self-reported sleep scores</a:t>
            </a:r>
            <a:endParaRPr lang="en-US" sz="1700" dirty="0"/>
          </a:p>
        </p:txBody>
      </p:sp>
      <p:sp>
        <p:nvSpPr>
          <p:cNvPr id="9" name="Shape 6"/>
          <p:cNvSpPr/>
          <p:nvPr/>
        </p:nvSpPr>
        <p:spPr>
          <a:xfrm>
            <a:off x="6244709" y="4968240"/>
            <a:ext cx="487442" cy="487442"/>
          </a:xfrm>
          <a:prstGeom prst="roundRect">
            <a:avLst>
              <a:gd name="adj" fmla="val 6667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6948726" y="5042654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Future Improvements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6948726" y="5528786"/>
            <a:ext cx="6923365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Adaptive wake/sleep scheduling</a:t>
            </a:r>
            <a:endParaRPr lang="en-US" sz="1700" dirty="0"/>
          </a:p>
        </p:txBody>
      </p:sp>
      <p:sp>
        <p:nvSpPr>
          <p:cNvPr id="12" name="Text 9"/>
          <p:cNvSpPr/>
          <p:nvPr/>
        </p:nvSpPr>
        <p:spPr>
          <a:xfrm>
            <a:off x="6948726" y="6005393"/>
            <a:ext cx="6923365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Dynamic sunlight syncing</a:t>
            </a: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6948726" y="6482001"/>
            <a:ext cx="6923365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Enhanced wearable device integration</a:t>
            </a:r>
            <a:endParaRPr lang="en-US" sz="1700" dirty="0"/>
          </a:p>
        </p:txBody>
      </p:sp>
      <p:sp>
        <p:nvSpPr>
          <p:cNvPr id="14" name="Text 11"/>
          <p:cNvSpPr/>
          <p:nvPr/>
        </p:nvSpPr>
        <p:spPr>
          <a:xfrm>
            <a:off x="6948726" y="6958608"/>
            <a:ext cx="6923365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App-based user customization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2025-05-22T11:00:29Z</dcterms:created>
  <dcterms:modified xsi:type="dcterms:W3CDTF">2025-05-22T11:00:29Z</dcterms:modified>
</cp:coreProperties>
</file>