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76" r:id="rId3"/>
    <p:sldId id="257" r:id="rId4"/>
    <p:sldId id="269" r:id="rId5"/>
    <p:sldId id="258" r:id="rId6"/>
    <p:sldId id="259" r:id="rId7"/>
    <p:sldId id="260" r:id="rId8"/>
    <p:sldId id="261" r:id="rId9"/>
    <p:sldId id="262" r:id="rId10"/>
    <p:sldId id="263" r:id="rId11"/>
    <p:sldId id="265" r:id="rId12"/>
    <p:sldId id="264" r:id="rId13"/>
    <p:sldId id="272" r:id="rId14"/>
    <p:sldId id="273" r:id="rId15"/>
    <p:sldId id="274" r:id="rId16"/>
    <p:sldId id="275" r:id="rId17"/>
    <p:sldId id="267" r:id="rId18"/>
    <p:sldId id="268" r:id="rId19"/>
    <p:sldId id="271"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j8p4+CdxuOlMDGp5P7aLspWEzJ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1E56AC-0288-4E5E-B33D-2131081D11C5}">
  <a:tblStyle styleId="{0A1E56AC-0288-4E5E-B33D-2131081D11C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84"/>
  </p:normalViewPr>
  <p:slideViewPr>
    <p:cSldViewPr snapToGrid="0">
      <p:cViewPr varScale="1">
        <p:scale>
          <a:sx n="110" d="100"/>
          <a:sy n="110" d="100"/>
        </p:scale>
        <p:origin x="6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38f697fd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38f697fd4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138f697fd4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983308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38f697fd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38f697fd4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138f697fd4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
        <p:cNvGrpSpPr/>
        <p:nvPr/>
      </p:nvGrpSpPr>
      <p:grpSpPr>
        <a:xfrm>
          <a:off x="0" y="0"/>
          <a:ext cx="0" cy="0"/>
          <a:chOff x="0" y="0"/>
          <a:chExt cx="0" cy="0"/>
        </a:xfrm>
      </p:grpSpPr>
      <p:sp>
        <p:nvSpPr>
          <p:cNvPr id="22" name="Google Shape;22;p1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18"/>
          <p:cNvSpPr/>
          <p:nvPr/>
        </p:nvSpPr>
        <p:spPr>
          <a:xfrm>
            <a:off x="0" y="-2"/>
            <a:ext cx="12188952" cy="3567547"/>
          </a:xfrm>
          <a:prstGeom prst="rect">
            <a:avLst/>
          </a:prstGeom>
          <a:solidFill>
            <a:schemeClr val="lt1"/>
          </a:solidFill>
          <a:ln>
            <a:noFill/>
          </a:ln>
          <a:effectLst>
            <a:outerShdw blurRad="228600" dist="152400" dir="5460000" sx="95000" sy="95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18"/>
          <p:cNvSpPr txBox="1">
            <a:spLocks noGrp="1"/>
          </p:cNvSpPr>
          <p:nvPr>
            <p:ph type="ctrTitle"/>
          </p:nvPr>
        </p:nvSpPr>
        <p:spPr>
          <a:xfrm>
            <a:off x="761802" y="852055"/>
            <a:ext cx="10380572" cy="25814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subTitle" idx="1"/>
          </p:nvPr>
        </p:nvSpPr>
        <p:spPr>
          <a:xfrm>
            <a:off x="761802" y="3754582"/>
            <a:ext cx="10380572" cy="2244436"/>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400"/>
              <a:buNone/>
              <a:defRPr sz="24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8"/>
          <p:cNvSpPr txBox="1">
            <a:spLocks noGrp="1"/>
          </p:cNvSpPr>
          <p:nvPr>
            <p:ph type="dt" idx="10"/>
          </p:nvPr>
        </p:nvSpPr>
        <p:spPr>
          <a:xfrm>
            <a:off x="332481" y="624007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ftr" idx="11"/>
          </p:nvPr>
        </p:nvSpPr>
        <p:spPr>
          <a:xfrm>
            <a:off x="332481" y="23619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8"/>
          <p:cNvSpPr txBox="1">
            <a:spLocks noGrp="1"/>
          </p:cNvSpPr>
          <p:nvPr>
            <p:ph type="sldNum" idx="12"/>
          </p:nvPr>
        </p:nvSpPr>
        <p:spPr>
          <a:xfrm>
            <a:off x="11289782" y="235881"/>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29" name="Google Shape;29;p18"/>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cxnSp>
        <p:nvCxnSpPr>
          <p:cNvPr id="30" name="Google Shape;30;p18"/>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27"/>
          <p:cNvSpPr txBox="1">
            <a:spLocks noGrp="1"/>
          </p:cNvSpPr>
          <p:nvPr>
            <p:ph type="title"/>
          </p:nvPr>
        </p:nvSpPr>
        <p:spPr>
          <a:xfrm>
            <a:off x="761801" y="858982"/>
            <a:ext cx="10380573" cy="143227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7"/>
          <p:cNvSpPr txBox="1">
            <a:spLocks noGrp="1"/>
          </p:cNvSpPr>
          <p:nvPr>
            <p:ph type="body" idx="1"/>
          </p:nvPr>
        </p:nvSpPr>
        <p:spPr>
          <a:xfrm rot="5400000">
            <a:off x="4321507" y="-809582"/>
            <a:ext cx="3261789" cy="1038120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228600" algn="l">
              <a:lnSpc>
                <a:spcPct val="110000"/>
              </a:lnSpc>
              <a:spcBef>
                <a:spcPts val="500"/>
              </a:spcBef>
              <a:spcAft>
                <a:spcPts val="0"/>
              </a:spcAft>
              <a:buClr>
                <a:schemeClr val="dk1"/>
              </a:buClr>
              <a:buSzPts val="1800"/>
              <a:buNone/>
              <a:defRPr/>
            </a:lvl2pPr>
            <a:lvl3pPr marL="1371600" lvl="2" indent="-228600" algn="l">
              <a:lnSpc>
                <a:spcPct val="110000"/>
              </a:lnSpc>
              <a:spcBef>
                <a:spcPts val="500"/>
              </a:spcBef>
              <a:spcAft>
                <a:spcPts val="0"/>
              </a:spcAft>
              <a:buClr>
                <a:schemeClr val="dk1"/>
              </a:buClr>
              <a:buSzPts val="1800"/>
              <a:buNone/>
              <a:defRPr/>
            </a:lvl3pPr>
            <a:lvl4pPr marL="1828800" lvl="3" indent="-228600" algn="l">
              <a:lnSpc>
                <a:spcPct val="110000"/>
              </a:lnSpc>
              <a:spcBef>
                <a:spcPts val="500"/>
              </a:spcBef>
              <a:spcAft>
                <a:spcPts val="0"/>
              </a:spcAft>
              <a:buClr>
                <a:schemeClr val="dk1"/>
              </a:buClr>
              <a:buSzPts val="1800"/>
              <a:buNone/>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7"/>
          <p:cNvSpPr txBox="1">
            <a:spLocks noGrp="1"/>
          </p:cNvSpPr>
          <p:nvPr>
            <p:ph type="dt" idx="10"/>
          </p:nvPr>
        </p:nvSpPr>
        <p:spPr>
          <a:xfrm>
            <a:off x="332481" y="624007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7"/>
          <p:cNvSpPr txBox="1">
            <a:spLocks noGrp="1"/>
          </p:cNvSpPr>
          <p:nvPr>
            <p:ph type="ftr" idx="11"/>
          </p:nvPr>
        </p:nvSpPr>
        <p:spPr>
          <a:xfrm>
            <a:off x="332481" y="23619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7"/>
          <p:cNvSpPr txBox="1">
            <a:spLocks noGrp="1"/>
          </p:cNvSpPr>
          <p:nvPr>
            <p:ph type="sldNum" idx="12"/>
          </p:nvPr>
        </p:nvSpPr>
        <p:spPr>
          <a:xfrm>
            <a:off x="11289782" y="235881"/>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28"/>
          <p:cNvSpPr/>
          <p:nvPr/>
        </p:nvSpPr>
        <p:spPr>
          <a:xfrm>
            <a:off x="7813964" y="0"/>
            <a:ext cx="4378036" cy="6858000"/>
          </a:xfrm>
          <a:prstGeom prst="rect">
            <a:avLst/>
          </a:prstGeom>
          <a:solidFill>
            <a:schemeClr val="lt1"/>
          </a:solidFill>
          <a:ln>
            <a:noFill/>
          </a:ln>
          <a:effectLst>
            <a:outerShdw blurRad="254000" dist="152400" dir="10680000" sx="95000" sy="95000" algn="t"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06" name="Google Shape;106;p28"/>
          <p:cNvCxnSpPr/>
          <p:nvPr/>
        </p:nvCxnSpPr>
        <p:spPr>
          <a:xfrm rot="10800000">
            <a:off x="10361537" y="120772"/>
            <a:ext cx="0" cy="599069"/>
          </a:xfrm>
          <a:prstGeom prst="straightConnector1">
            <a:avLst/>
          </a:prstGeom>
          <a:noFill/>
          <a:ln w="38100" cap="flat" cmpd="sng">
            <a:solidFill>
              <a:schemeClr val="dk1"/>
            </a:solidFill>
            <a:prstDash val="solid"/>
            <a:miter lim="800000"/>
            <a:headEnd type="none" w="sm" len="sm"/>
            <a:tailEnd type="none" w="sm" len="sm"/>
          </a:ln>
        </p:spPr>
      </p:cxnSp>
      <p:sp>
        <p:nvSpPr>
          <p:cNvPr id="107" name="Google Shape;107;p28"/>
          <p:cNvSpPr txBox="1">
            <a:spLocks noGrp="1"/>
          </p:cNvSpPr>
          <p:nvPr>
            <p:ph type="title"/>
          </p:nvPr>
        </p:nvSpPr>
        <p:spPr>
          <a:xfrm rot="5400000">
            <a:off x="6840680" y="2171700"/>
            <a:ext cx="5119256" cy="252152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8"/>
          <p:cNvSpPr txBox="1">
            <a:spLocks noGrp="1"/>
          </p:cNvSpPr>
          <p:nvPr>
            <p:ph type="body" idx="1"/>
          </p:nvPr>
        </p:nvSpPr>
        <p:spPr>
          <a:xfrm rot="5400000">
            <a:off x="1514203" y="115379"/>
            <a:ext cx="5119256" cy="6634169"/>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228600" algn="l">
              <a:lnSpc>
                <a:spcPct val="110000"/>
              </a:lnSpc>
              <a:spcBef>
                <a:spcPts val="500"/>
              </a:spcBef>
              <a:spcAft>
                <a:spcPts val="0"/>
              </a:spcAft>
              <a:buClr>
                <a:schemeClr val="dk1"/>
              </a:buClr>
              <a:buSzPts val="1800"/>
              <a:buNone/>
              <a:defRPr/>
            </a:lvl2pPr>
            <a:lvl3pPr marL="1371600" lvl="2" indent="-228600" algn="l">
              <a:lnSpc>
                <a:spcPct val="110000"/>
              </a:lnSpc>
              <a:spcBef>
                <a:spcPts val="500"/>
              </a:spcBef>
              <a:spcAft>
                <a:spcPts val="0"/>
              </a:spcAft>
              <a:buClr>
                <a:schemeClr val="dk1"/>
              </a:buClr>
              <a:buSzPts val="1800"/>
              <a:buNone/>
              <a:defRPr/>
            </a:lvl3pPr>
            <a:lvl4pPr marL="1828800" lvl="3" indent="-228600" algn="l">
              <a:lnSpc>
                <a:spcPct val="110000"/>
              </a:lnSpc>
              <a:spcBef>
                <a:spcPts val="500"/>
              </a:spcBef>
              <a:spcAft>
                <a:spcPts val="0"/>
              </a:spcAft>
              <a:buClr>
                <a:schemeClr val="dk1"/>
              </a:buClr>
              <a:buSzPts val="1800"/>
              <a:buNone/>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28"/>
          <p:cNvSpPr txBox="1">
            <a:spLocks noGrp="1"/>
          </p:cNvSpPr>
          <p:nvPr>
            <p:ph type="dt" idx="10"/>
          </p:nvPr>
        </p:nvSpPr>
        <p:spPr>
          <a:xfrm>
            <a:off x="329184" y="6236208"/>
            <a:ext cx="303745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8"/>
          <p:cNvSpPr txBox="1">
            <a:spLocks noGrp="1"/>
          </p:cNvSpPr>
          <p:nvPr>
            <p:ph type="ftr" idx="11"/>
          </p:nvPr>
        </p:nvSpPr>
        <p:spPr>
          <a:xfrm>
            <a:off x="329184" y="237744"/>
            <a:ext cx="3581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8"/>
          <p:cNvSpPr txBox="1">
            <a:spLocks noGrp="1"/>
          </p:cNvSpPr>
          <p:nvPr>
            <p:ph type="sldNum" idx="12"/>
          </p:nvPr>
        </p:nvSpPr>
        <p:spPr>
          <a:xfrm>
            <a:off x="11292840" y="237744"/>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12" name="Google Shape;112;p28"/>
          <p:cNvCxnSpPr/>
          <p:nvPr/>
        </p:nvCxnSpPr>
        <p:spPr>
          <a:xfrm rot="10800000">
            <a:off x="10361537" y="120772"/>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761801" y="858982"/>
            <a:ext cx="10380573" cy="143227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9"/>
          <p:cNvSpPr txBox="1">
            <a:spLocks noGrp="1"/>
          </p:cNvSpPr>
          <p:nvPr>
            <p:ph type="body" idx="1"/>
          </p:nvPr>
        </p:nvSpPr>
        <p:spPr>
          <a:xfrm>
            <a:off x="761799" y="2750126"/>
            <a:ext cx="10381205" cy="3261789"/>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228600" algn="l">
              <a:lnSpc>
                <a:spcPct val="110000"/>
              </a:lnSpc>
              <a:spcBef>
                <a:spcPts val="500"/>
              </a:spcBef>
              <a:spcAft>
                <a:spcPts val="0"/>
              </a:spcAft>
              <a:buClr>
                <a:schemeClr val="dk1"/>
              </a:buClr>
              <a:buSzPts val="1800"/>
              <a:buNone/>
              <a:defRPr/>
            </a:lvl2pPr>
            <a:lvl3pPr marL="1371600" lvl="2" indent="-228600" algn="l">
              <a:lnSpc>
                <a:spcPct val="110000"/>
              </a:lnSpc>
              <a:spcBef>
                <a:spcPts val="500"/>
              </a:spcBef>
              <a:spcAft>
                <a:spcPts val="0"/>
              </a:spcAft>
              <a:buClr>
                <a:schemeClr val="dk1"/>
              </a:buClr>
              <a:buSzPts val="1800"/>
              <a:buNone/>
              <a:defRPr/>
            </a:lvl3pPr>
            <a:lvl4pPr marL="1828800" lvl="3" indent="-228600" algn="l">
              <a:lnSpc>
                <a:spcPct val="110000"/>
              </a:lnSpc>
              <a:spcBef>
                <a:spcPts val="500"/>
              </a:spcBef>
              <a:spcAft>
                <a:spcPts val="0"/>
              </a:spcAft>
              <a:buClr>
                <a:schemeClr val="dk1"/>
              </a:buClr>
              <a:buSzPts val="1800"/>
              <a:buNone/>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332481" y="624007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332481" y="23619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11289782" y="235881"/>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7"/>
        <p:cNvGrpSpPr/>
        <p:nvPr/>
      </p:nvGrpSpPr>
      <p:grpSpPr>
        <a:xfrm>
          <a:off x="0" y="0"/>
          <a:ext cx="0" cy="0"/>
          <a:chOff x="0" y="0"/>
          <a:chExt cx="0" cy="0"/>
        </a:xfrm>
      </p:grpSpPr>
      <p:sp>
        <p:nvSpPr>
          <p:cNvPr id="38" name="Google Shape;38;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20"/>
          <p:cNvSpPr/>
          <p:nvPr/>
        </p:nvSpPr>
        <p:spPr>
          <a:xfrm>
            <a:off x="0" y="-2"/>
            <a:ext cx="12192000" cy="3862064"/>
          </a:xfrm>
          <a:prstGeom prst="rect">
            <a:avLst/>
          </a:prstGeom>
          <a:solidFill>
            <a:schemeClr val="lt1"/>
          </a:solidFill>
          <a:ln>
            <a:noFill/>
          </a:ln>
          <a:effectLst>
            <a:outerShdw blurRad="203200" dist="127000" dir="5460000" sx="96000" sy="96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0" name="Google Shape;40;p20"/>
          <p:cNvCxnSpPr/>
          <p:nvPr/>
        </p:nvCxnSpPr>
        <p:spPr>
          <a:xfrm>
            <a:off x="11668155" y="852056"/>
            <a:ext cx="0" cy="599069"/>
          </a:xfrm>
          <a:prstGeom prst="straightConnector1">
            <a:avLst/>
          </a:prstGeom>
          <a:noFill/>
          <a:ln w="38100" cap="flat" cmpd="sng">
            <a:solidFill>
              <a:schemeClr val="dk1"/>
            </a:solidFill>
            <a:prstDash val="solid"/>
            <a:miter lim="800000"/>
            <a:headEnd type="none" w="sm" len="sm"/>
            <a:tailEnd type="none" w="sm" len="sm"/>
          </a:ln>
        </p:spPr>
      </p:cxnSp>
      <p:sp>
        <p:nvSpPr>
          <p:cNvPr id="41" name="Google Shape;41;p20"/>
          <p:cNvSpPr txBox="1">
            <a:spLocks noGrp="1"/>
          </p:cNvSpPr>
          <p:nvPr>
            <p:ph type="title"/>
          </p:nvPr>
        </p:nvSpPr>
        <p:spPr>
          <a:xfrm>
            <a:off x="761801" y="852056"/>
            <a:ext cx="10380572" cy="257694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761797" y="4202832"/>
            <a:ext cx="10395116" cy="178926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400"/>
              <a:buNone/>
              <a:defRPr sz="2400">
                <a:solidFill>
                  <a:schemeClr val="dk1"/>
                </a:solidFill>
              </a:defRPr>
            </a:lvl1pPr>
            <a:lvl2pPr marL="914400" lvl="1" indent="-228600" algn="l">
              <a:lnSpc>
                <a:spcPct val="110000"/>
              </a:lnSpc>
              <a:spcBef>
                <a:spcPts val="500"/>
              </a:spcBef>
              <a:spcAft>
                <a:spcPts val="0"/>
              </a:spcAft>
              <a:buClr>
                <a:srgbClr val="8B8B8B"/>
              </a:buClr>
              <a:buSzPts val="2000"/>
              <a:buNone/>
              <a:defRPr sz="2000">
                <a:solidFill>
                  <a:srgbClr val="8B8B8B"/>
                </a:solidFill>
              </a:defRPr>
            </a:lvl2pPr>
            <a:lvl3pPr marL="1371600" lvl="2" indent="-228600" algn="l">
              <a:lnSpc>
                <a:spcPct val="110000"/>
              </a:lnSpc>
              <a:spcBef>
                <a:spcPts val="500"/>
              </a:spcBef>
              <a:spcAft>
                <a:spcPts val="0"/>
              </a:spcAft>
              <a:buClr>
                <a:srgbClr val="8B8B8B"/>
              </a:buClr>
              <a:buSzPts val="1800"/>
              <a:buNone/>
              <a:defRPr sz="1800">
                <a:solidFill>
                  <a:srgbClr val="8B8B8B"/>
                </a:solidFill>
              </a:defRPr>
            </a:lvl3pPr>
            <a:lvl4pPr marL="1828800" lvl="3" indent="-228600" algn="l">
              <a:lnSpc>
                <a:spcPct val="110000"/>
              </a:lnSpc>
              <a:spcBef>
                <a:spcPts val="500"/>
              </a:spcBef>
              <a:spcAft>
                <a:spcPts val="0"/>
              </a:spcAft>
              <a:buClr>
                <a:srgbClr val="8B8B8B"/>
              </a:buClr>
              <a:buSzPts val="1600"/>
              <a:buNone/>
              <a:defRPr sz="1600">
                <a:solidFill>
                  <a:srgbClr val="8B8B8B"/>
                </a:solidFill>
              </a:defRPr>
            </a:lvl4pPr>
            <a:lvl5pPr marL="2286000" lvl="4" indent="-228600" algn="l">
              <a:lnSpc>
                <a:spcPct val="11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43" name="Google Shape;43;p20"/>
          <p:cNvSpPr txBox="1">
            <a:spLocks noGrp="1"/>
          </p:cNvSpPr>
          <p:nvPr>
            <p:ph type="dt" idx="10"/>
          </p:nvPr>
        </p:nvSpPr>
        <p:spPr>
          <a:xfrm>
            <a:off x="332481" y="6236208"/>
            <a:ext cx="303745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ftr" idx="11"/>
          </p:nvPr>
        </p:nvSpPr>
        <p:spPr>
          <a:xfrm>
            <a:off x="332481" y="237744"/>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sldNum" idx="12"/>
          </p:nvPr>
        </p:nvSpPr>
        <p:spPr>
          <a:xfrm>
            <a:off x="11289782" y="237744"/>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46" name="Google Shape;46;p20"/>
          <p:cNvCxnSpPr/>
          <p:nvPr/>
        </p:nvCxnSpPr>
        <p:spPr>
          <a:xfrm>
            <a:off x="11668155" y="852056"/>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21"/>
          <p:cNvSpPr txBox="1">
            <a:spLocks noGrp="1"/>
          </p:cNvSpPr>
          <p:nvPr>
            <p:ph type="title"/>
          </p:nvPr>
        </p:nvSpPr>
        <p:spPr>
          <a:xfrm>
            <a:off x="761801" y="858982"/>
            <a:ext cx="10380573" cy="143227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1"/>
          <p:cNvSpPr txBox="1">
            <a:spLocks noGrp="1"/>
          </p:cNvSpPr>
          <p:nvPr>
            <p:ph type="body" idx="1"/>
          </p:nvPr>
        </p:nvSpPr>
        <p:spPr>
          <a:xfrm>
            <a:off x="761800" y="2833255"/>
            <a:ext cx="5045281" cy="3165763"/>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228600" algn="l">
              <a:lnSpc>
                <a:spcPct val="110000"/>
              </a:lnSpc>
              <a:spcBef>
                <a:spcPts val="500"/>
              </a:spcBef>
              <a:spcAft>
                <a:spcPts val="0"/>
              </a:spcAft>
              <a:buClr>
                <a:schemeClr val="dk1"/>
              </a:buClr>
              <a:buSzPts val="1800"/>
              <a:buNone/>
              <a:defRPr/>
            </a:lvl2pPr>
            <a:lvl3pPr marL="1371600" lvl="2" indent="-228600" algn="l">
              <a:lnSpc>
                <a:spcPct val="110000"/>
              </a:lnSpc>
              <a:spcBef>
                <a:spcPts val="500"/>
              </a:spcBef>
              <a:spcAft>
                <a:spcPts val="0"/>
              </a:spcAft>
              <a:buClr>
                <a:schemeClr val="dk1"/>
              </a:buClr>
              <a:buSzPts val="1800"/>
              <a:buNone/>
              <a:defRPr/>
            </a:lvl3pPr>
            <a:lvl4pPr marL="1828800" lvl="3" indent="-228600" algn="l">
              <a:lnSpc>
                <a:spcPct val="110000"/>
              </a:lnSpc>
              <a:spcBef>
                <a:spcPts val="500"/>
              </a:spcBef>
              <a:spcAft>
                <a:spcPts val="0"/>
              </a:spcAft>
              <a:buClr>
                <a:schemeClr val="dk1"/>
              </a:buClr>
              <a:buSzPts val="1800"/>
              <a:buNone/>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body" idx="2"/>
          </p:nvPr>
        </p:nvSpPr>
        <p:spPr>
          <a:xfrm>
            <a:off x="6097092" y="2833255"/>
            <a:ext cx="5045281" cy="3165763"/>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228600" algn="l">
              <a:lnSpc>
                <a:spcPct val="110000"/>
              </a:lnSpc>
              <a:spcBef>
                <a:spcPts val="500"/>
              </a:spcBef>
              <a:spcAft>
                <a:spcPts val="0"/>
              </a:spcAft>
              <a:buClr>
                <a:schemeClr val="dk1"/>
              </a:buClr>
              <a:buSzPts val="1800"/>
              <a:buNone/>
              <a:defRPr/>
            </a:lvl2pPr>
            <a:lvl3pPr marL="1371600" lvl="2" indent="-228600" algn="l">
              <a:lnSpc>
                <a:spcPct val="110000"/>
              </a:lnSpc>
              <a:spcBef>
                <a:spcPts val="500"/>
              </a:spcBef>
              <a:spcAft>
                <a:spcPts val="0"/>
              </a:spcAft>
              <a:buClr>
                <a:schemeClr val="dk1"/>
              </a:buClr>
              <a:buSzPts val="1800"/>
              <a:buNone/>
              <a:defRPr/>
            </a:lvl3pPr>
            <a:lvl4pPr marL="1828800" lvl="3" indent="-228600" algn="l">
              <a:lnSpc>
                <a:spcPct val="110000"/>
              </a:lnSpc>
              <a:spcBef>
                <a:spcPts val="500"/>
              </a:spcBef>
              <a:spcAft>
                <a:spcPts val="0"/>
              </a:spcAft>
              <a:buClr>
                <a:schemeClr val="dk1"/>
              </a:buClr>
              <a:buSzPts val="1800"/>
              <a:buNone/>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1"/>
          <p:cNvSpPr txBox="1">
            <a:spLocks noGrp="1"/>
          </p:cNvSpPr>
          <p:nvPr>
            <p:ph type="dt" idx="10"/>
          </p:nvPr>
        </p:nvSpPr>
        <p:spPr>
          <a:xfrm>
            <a:off x="332481" y="6236208"/>
            <a:ext cx="303745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332481" y="237744"/>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11289782" y="237744"/>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761802" y="872836"/>
            <a:ext cx="10380572" cy="14270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761801" y="2713326"/>
            <a:ext cx="502342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2400"/>
              <a:buNone/>
              <a:defRPr sz="2400" b="0" i="1" u="none"/>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22"/>
          <p:cNvSpPr txBox="1">
            <a:spLocks noGrp="1"/>
          </p:cNvSpPr>
          <p:nvPr>
            <p:ph type="body" idx="2"/>
          </p:nvPr>
        </p:nvSpPr>
        <p:spPr>
          <a:xfrm>
            <a:off x="761801" y="3706091"/>
            <a:ext cx="5023424" cy="2334491"/>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228600" algn="l">
              <a:lnSpc>
                <a:spcPct val="110000"/>
              </a:lnSpc>
              <a:spcBef>
                <a:spcPts val="500"/>
              </a:spcBef>
              <a:spcAft>
                <a:spcPts val="0"/>
              </a:spcAft>
              <a:buClr>
                <a:schemeClr val="dk1"/>
              </a:buClr>
              <a:buSzPts val="1800"/>
              <a:buNone/>
              <a:defRPr/>
            </a:lvl2pPr>
            <a:lvl3pPr marL="1371600" lvl="2" indent="-228600" algn="l">
              <a:lnSpc>
                <a:spcPct val="110000"/>
              </a:lnSpc>
              <a:spcBef>
                <a:spcPts val="500"/>
              </a:spcBef>
              <a:spcAft>
                <a:spcPts val="0"/>
              </a:spcAft>
              <a:buClr>
                <a:schemeClr val="dk1"/>
              </a:buClr>
              <a:buSzPts val="1800"/>
              <a:buNone/>
              <a:defRPr/>
            </a:lvl3pPr>
            <a:lvl4pPr marL="1828800" lvl="3" indent="-228600" algn="l">
              <a:lnSpc>
                <a:spcPct val="110000"/>
              </a:lnSpc>
              <a:spcBef>
                <a:spcPts val="500"/>
              </a:spcBef>
              <a:spcAft>
                <a:spcPts val="0"/>
              </a:spcAft>
              <a:buClr>
                <a:schemeClr val="dk1"/>
              </a:buClr>
              <a:buSzPts val="1800"/>
              <a:buNone/>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2"/>
          <p:cNvSpPr txBox="1">
            <a:spLocks noGrp="1"/>
          </p:cNvSpPr>
          <p:nvPr>
            <p:ph type="body" idx="3"/>
          </p:nvPr>
        </p:nvSpPr>
        <p:spPr>
          <a:xfrm>
            <a:off x="6094211" y="2713326"/>
            <a:ext cx="504816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2400"/>
              <a:buNone/>
              <a:defRPr sz="2400" b="0" i="1" u="none"/>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2"/>
          <p:cNvSpPr txBox="1">
            <a:spLocks noGrp="1"/>
          </p:cNvSpPr>
          <p:nvPr>
            <p:ph type="body" idx="4"/>
          </p:nvPr>
        </p:nvSpPr>
        <p:spPr>
          <a:xfrm>
            <a:off x="6094211" y="3706091"/>
            <a:ext cx="5048163" cy="2334491"/>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a:lvl1pPr>
            <a:lvl2pPr marL="914400" lvl="1" indent="-228600" algn="l">
              <a:lnSpc>
                <a:spcPct val="110000"/>
              </a:lnSpc>
              <a:spcBef>
                <a:spcPts val="500"/>
              </a:spcBef>
              <a:spcAft>
                <a:spcPts val="0"/>
              </a:spcAft>
              <a:buClr>
                <a:schemeClr val="dk1"/>
              </a:buClr>
              <a:buSzPts val="1800"/>
              <a:buNone/>
              <a:defRPr/>
            </a:lvl2pPr>
            <a:lvl3pPr marL="1371600" lvl="2" indent="-228600" algn="l">
              <a:lnSpc>
                <a:spcPct val="110000"/>
              </a:lnSpc>
              <a:spcBef>
                <a:spcPts val="500"/>
              </a:spcBef>
              <a:spcAft>
                <a:spcPts val="0"/>
              </a:spcAft>
              <a:buClr>
                <a:schemeClr val="dk1"/>
              </a:buClr>
              <a:buSzPts val="1800"/>
              <a:buNone/>
              <a:defRPr/>
            </a:lvl3pPr>
            <a:lvl4pPr marL="1828800" lvl="3" indent="-228600" algn="l">
              <a:lnSpc>
                <a:spcPct val="110000"/>
              </a:lnSpc>
              <a:spcBef>
                <a:spcPts val="500"/>
              </a:spcBef>
              <a:spcAft>
                <a:spcPts val="0"/>
              </a:spcAft>
              <a:buClr>
                <a:schemeClr val="dk1"/>
              </a:buClr>
              <a:buSzPts val="1800"/>
              <a:buNone/>
              <a:defRPr/>
            </a:lvl4pPr>
            <a:lvl5pPr marL="2286000" lvl="4" indent="-228600" algn="l">
              <a:lnSpc>
                <a:spcPct val="11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2"/>
          <p:cNvSpPr txBox="1">
            <a:spLocks noGrp="1"/>
          </p:cNvSpPr>
          <p:nvPr>
            <p:ph type="dt" idx="10"/>
          </p:nvPr>
        </p:nvSpPr>
        <p:spPr>
          <a:xfrm>
            <a:off x="332481" y="6236208"/>
            <a:ext cx="303745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2"/>
          <p:cNvSpPr txBox="1">
            <a:spLocks noGrp="1"/>
          </p:cNvSpPr>
          <p:nvPr>
            <p:ph type="ftr" idx="11"/>
          </p:nvPr>
        </p:nvSpPr>
        <p:spPr>
          <a:xfrm>
            <a:off x="332481" y="237744"/>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2"/>
          <p:cNvSpPr txBox="1">
            <a:spLocks noGrp="1"/>
          </p:cNvSpPr>
          <p:nvPr>
            <p:ph type="sldNum" idx="12"/>
          </p:nvPr>
        </p:nvSpPr>
        <p:spPr>
          <a:xfrm>
            <a:off x="11289782" y="237744"/>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761801" y="858982"/>
            <a:ext cx="10380573" cy="143227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dt" idx="10"/>
          </p:nvPr>
        </p:nvSpPr>
        <p:spPr>
          <a:xfrm>
            <a:off x="332481" y="624007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332481" y="23619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11289782" y="235881"/>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8"/>
        <p:cNvGrpSpPr/>
        <p:nvPr/>
      </p:nvGrpSpPr>
      <p:grpSpPr>
        <a:xfrm>
          <a:off x="0" y="0"/>
          <a:ext cx="0" cy="0"/>
          <a:chOff x="0" y="0"/>
          <a:chExt cx="0" cy="0"/>
        </a:xfrm>
      </p:grpSpPr>
      <p:sp>
        <p:nvSpPr>
          <p:cNvPr id="69" name="Google Shape;69;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24"/>
          <p:cNvSpPr txBox="1">
            <a:spLocks noGrp="1"/>
          </p:cNvSpPr>
          <p:nvPr>
            <p:ph type="dt" idx="10"/>
          </p:nvPr>
        </p:nvSpPr>
        <p:spPr>
          <a:xfrm>
            <a:off x="332481" y="624007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ftr" idx="11"/>
          </p:nvPr>
        </p:nvSpPr>
        <p:spPr>
          <a:xfrm>
            <a:off x="332481" y="23619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sldNum" idx="12"/>
          </p:nvPr>
        </p:nvSpPr>
        <p:spPr>
          <a:xfrm>
            <a:off x="11289782" y="235881"/>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73" name="Google Shape;73;p24"/>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4"/>
        <p:cNvGrpSpPr/>
        <p:nvPr/>
      </p:nvGrpSpPr>
      <p:grpSpPr>
        <a:xfrm>
          <a:off x="0" y="0"/>
          <a:ext cx="0" cy="0"/>
          <a:chOff x="0" y="0"/>
          <a:chExt cx="0" cy="0"/>
        </a:xfrm>
      </p:grpSpPr>
      <p:sp>
        <p:nvSpPr>
          <p:cNvPr id="75" name="Google Shape;75;p25"/>
          <p:cNvSpPr/>
          <p:nvPr/>
        </p:nvSpPr>
        <p:spPr>
          <a:xfrm>
            <a:off x="79067" y="0"/>
            <a:ext cx="4998624" cy="6858000"/>
          </a:xfrm>
          <a:prstGeom prst="rect">
            <a:avLst/>
          </a:prstGeom>
          <a:solidFill>
            <a:schemeClr val="lt1"/>
          </a:solidFill>
          <a:ln>
            <a:noFill/>
          </a:ln>
          <a:effectLst>
            <a:outerShdw blurRad="228600" dist="114300" dir="21540000" sx="96000" sy="96000" algn="t" rotWithShape="0">
              <a:srgbClr val="000000">
                <a:alpha val="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2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 name="Google Shape;77;p25"/>
          <p:cNvSpPr/>
          <p:nvPr/>
        </p:nvSpPr>
        <p:spPr>
          <a:xfrm>
            <a:off x="0" y="0"/>
            <a:ext cx="6096000" cy="6858000"/>
          </a:xfrm>
          <a:prstGeom prst="rect">
            <a:avLst/>
          </a:prstGeom>
          <a:solidFill>
            <a:schemeClr val="lt1"/>
          </a:solidFill>
          <a:ln>
            <a:noFill/>
          </a:ln>
          <a:effectLst>
            <a:outerShdw blurRad="228600" dist="152400" dir="21540000" sx="96000" sy="96000" algn="t" rotWithShape="0">
              <a:srgbClr val="000000">
                <a:alpha val="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25"/>
          <p:cNvSpPr txBox="1">
            <a:spLocks noGrp="1"/>
          </p:cNvSpPr>
          <p:nvPr>
            <p:ph type="title"/>
          </p:nvPr>
        </p:nvSpPr>
        <p:spPr>
          <a:xfrm>
            <a:off x="770537" y="872836"/>
            <a:ext cx="4560525" cy="2281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body" idx="1"/>
          </p:nvPr>
        </p:nvSpPr>
        <p:spPr>
          <a:xfrm>
            <a:off x="6621781" y="872837"/>
            <a:ext cx="4520593" cy="514003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800"/>
              <a:buNone/>
              <a:defRPr sz="2800"/>
            </a:lvl1pPr>
            <a:lvl2pPr marL="914400" lvl="1" indent="-228600" algn="l">
              <a:lnSpc>
                <a:spcPct val="110000"/>
              </a:lnSpc>
              <a:spcBef>
                <a:spcPts val="500"/>
              </a:spcBef>
              <a:spcAft>
                <a:spcPts val="0"/>
              </a:spcAft>
              <a:buClr>
                <a:schemeClr val="dk1"/>
              </a:buClr>
              <a:buSzPts val="2400"/>
              <a:buNone/>
              <a:defRPr sz="2400"/>
            </a:lvl2pPr>
            <a:lvl3pPr marL="1371600" lvl="2" indent="-228600" algn="l">
              <a:lnSpc>
                <a:spcPct val="110000"/>
              </a:lnSpc>
              <a:spcBef>
                <a:spcPts val="500"/>
              </a:spcBef>
              <a:spcAft>
                <a:spcPts val="0"/>
              </a:spcAft>
              <a:buClr>
                <a:schemeClr val="dk1"/>
              </a:buClr>
              <a:buSzPts val="2000"/>
              <a:buNone/>
              <a:defRPr sz="2000"/>
            </a:lvl3pPr>
            <a:lvl4pPr marL="1828800" lvl="3" indent="-228600" algn="l">
              <a:lnSpc>
                <a:spcPct val="110000"/>
              </a:lnSpc>
              <a:spcBef>
                <a:spcPts val="500"/>
              </a:spcBef>
              <a:spcAft>
                <a:spcPts val="0"/>
              </a:spcAft>
              <a:buClr>
                <a:schemeClr val="dk1"/>
              </a:buClr>
              <a:buSzPts val="1800"/>
              <a:buNone/>
              <a:defRPr sz="1800"/>
            </a:lvl4pPr>
            <a:lvl5pPr marL="2286000" lvl="4" indent="-228600" algn="l">
              <a:lnSpc>
                <a:spcPct val="110000"/>
              </a:lnSpc>
              <a:spcBef>
                <a:spcPts val="500"/>
              </a:spcBef>
              <a:spcAft>
                <a:spcPts val="0"/>
              </a:spcAft>
              <a:buClr>
                <a:schemeClr val="dk1"/>
              </a:buClr>
              <a:buSzPts val="1800"/>
              <a:buNone/>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25"/>
          <p:cNvSpPr txBox="1">
            <a:spLocks noGrp="1"/>
          </p:cNvSpPr>
          <p:nvPr>
            <p:ph type="body" idx="2"/>
          </p:nvPr>
        </p:nvSpPr>
        <p:spPr>
          <a:xfrm>
            <a:off x="770537" y="3442854"/>
            <a:ext cx="4560525" cy="257694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400"/>
              <a:buNone/>
              <a:defRPr sz="24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5"/>
          <p:cNvSpPr txBox="1">
            <a:spLocks noGrp="1"/>
          </p:cNvSpPr>
          <p:nvPr>
            <p:ph type="dt" idx="10"/>
          </p:nvPr>
        </p:nvSpPr>
        <p:spPr>
          <a:xfrm>
            <a:off x="329184" y="6236208"/>
            <a:ext cx="303745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329184" y="237744"/>
            <a:ext cx="379253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11292840" y="237744"/>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84" name="Google Shape;84;p25"/>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cxnSp>
        <p:nvCxnSpPr>
          <p:cNvPr id="85" name="Google Shape;85;p25"/>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6"/>
        <p:cNvGrpSpPr/>
        <p:nvPr/>
      </p:nvGrpSpPr>
      <p:grpSpPr>
        <a:xfrm>
          <a:off x="0" y="0"/>
          <a:ext cx="0" cy="0"/>
          <a:chOff x="0" y="0"/>
          <a:chExt cx="0" cy="0"/>
        </a:xfrm>
      </p:grpSpPr>
      <p:sp>
        <p:nvSpPr>
          <p:cNvPr id="87" name="Google Shape;87;p2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 name="Google Shape;88;p26"/>
          <p:cNvSpPr/>
          <p:nvPr/>
        </p:nvSpPr>
        <p:spPr>
          <a:xfrm>
            <a:off x="-1" y="0"/>
            <a:ext cx="6087677" cy="6858000"/>
          </a:xfrm>
          <a:prstGeom prst="rect">
            <a:avLst/>
          </a:prstGeom>
          <a:solidFill>
            <a:schemeClr val="lt1"/>
          </a:solidFill>
          <a:ln>
            <a:noFill/>
          </a:ln>
          <a:effectLst>
            <a:outerShdw blurRad="228600" dist="152400" dir="21540000" sx="96000" sy="96000" algn="t" rotWithShape="0">
              <a:srgbClr val="000000">
                <a:alpha val="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 name="Google Shape;89;p26"/>
          <p:cNvSpPr txBox="1">
            <a:spLocks noGrp="1"/>
          </p:cNvSpPr>
          <p:nvPr>
            <p:ph type="title"/>
          </p:nvPr>
        </p:nvSpPr>
        <p:spPr>
          <a:xfrm>
            <a:off x="768733" y="858981"/>
            <a:ext cx="4556749" cy="228105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600"/>
              <a:buFont typeface="Arial"/>
              <a:buNone/>
              <a:defRPr sz="36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6"/>
          <p:cNvSpPr>
            <a:spLocks noGrp="1"/>
          </p:cNvSpPr>
          <p:nvPr>
            <p:ph type="pic" idx="2"/>
          </p:nvPr>
        </p:nvSpPr>
        <p:spPr>
          <a:xfrm>
            <a:off x="6559826" y="865909"/>
            <a:ext cx="4582548" cy="5126182"/>
          </a:xfrm>
          <a:prstGeom prst="rect">
            <a:avLst/>
          </a:prstGeom>
          <a:noFill/>
          <a:ln>
            <a:noFill/>
          </a:ln>
        </p:spPr>
      </p:sp>
      <p:sp>
        <p:nvSpPr>
          <p:cNvPr id="91" name="Google Shape;91;p26"/>
          <p:cNvSpPr txBox="1">
            <a:spLocks noGrp="1"/>
          </p:cNvSpPr>
          <p:nvPr>
            <p:ph type="body" idx="1"/>
          </p:nvPr>
        </p:nvSpPr>
        <p:spPr>
          <a:xfrm>
            <a:off x="768733" y="3429000"/>
            <a:ext cx="4556749" cy="2590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26"/>
          <p:cNvSpPr txBox="1">
            <a:spLocks noGrp="1"/>
          </p:cNvSpPr>
          <p:nvPr>
            <p:ph type="dt" idx="10"/>
          </p:nvPr>
        </p:nvSpPr>
        <p:spPr>
          <a:xfrm>
            <a:off x="329184" y="6236208"/>
            <a:ext cx="303745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6"/>
          <p:cNvSpPr txBox="1">
            <a:spLocks noGrp="1"/>
          </p:cNvSpPr>
          <p:nvPr>
            <p:ph type="ftr" idx="11"/>
          </p:nvPr>
        </p:nvSpPr>
        <p:spPr>
          <a:xfrm>
            <a:off x="329184" y="237744"/>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6"/>
          <p:cNvSpPr txBox="1">
            <a:spLocks noGrp="1"/>
          </p:cNvSpPr>
          <p:nvPr>
            <p:ph type="sldNum" idx="12"/>
          </p:nvPr>
        </p:nvSpPr>
        <p:spPr>
          <a:xfrm>
            <a:off x="11292840" y="237744"/>
            <a:ext cx="756746" cy="36576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95" name="Google Shape;95;p26"/>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cxnSp>
        <p:nvCxnSpPr>
          <p:cNvPr id="96" name="Google Shape;96;p26"/>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17"/>
          <p:cNvSpPr/>
          <p:nvPr/>
        </p:nvSpPr>
        <p:spPr>
          <a:xfrm>
            <a:off x="0" y="0"/>
            <a:ext cx="12188952" cy="6858000"/>
          </a:xfrm>
          <a:prstGeom prst="rect">
            <a:avLst/>
          </a:prstGeom>
          <a:solidFill>
            <a:schemeClr val="lt2">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 name="Google Shape;12;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17"/>
          <p:cNvSpPr/>
          <p:nvPr/>
        </p:nvSpPr>
        <p:spPr>
          <a:xfrm>
            <a:off x="0" y="-2"/>
            <a:ext cx="12188952" cy="2544415"/>
          </a:xfrm>
          <a:prstGeom prst="rect">
            <a:avLst/>
          </a:prstGeom>
          <a:solidFill>
            <a:schemeClr val="lt1"/>
          </a:solidFill>
          <a:ln>
            <a:noFill/>
          </a:ln>
          <a:effectLst>
            <a:outerShdw blurRad="190500" dist="127000" dir="5460000" sx="94000" sy="94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17"/>
          <p:cNvSpPr txBox="1">
            <a:spLocks noGrp="1"/>
          </p:cNvSpPr>
          <p:nvPr>
            <p:ph type="title"/>
          </p:nvPr>
        </p:nvSpPr>
        <p:spPr>
          <a:xfrm>
            <a:off x="761801" y="858982"/>
            <a:ext cx="10380573" cy="143227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7"/>
          <p:cNvSpPr txBox="1">
            <a:spLocks noGrp="1"/>
          </p:cNvSpPr>
          <p:nvPr>
            <p:ph type="body" idx="1"/>
          </p:nvPr>
        </p:nvSpPr>
        <p:spPr>
          <a:xfrm>
            <a:off x="761799" y="2750126"/>
            <a:ext cx="10381205" cy="32617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100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1pPr>
            <a:lvl2pPr marL="914400" marR="0" lvl="1" indent="-228600" algn="l"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17"/>
          <p:cNvSpPr txBox="1">
            <a:spLocks noGrp="1"/>
          </p:cNvSpPr>
          <p:nvPr>
            <p:ph type="dt" idx="10"/>
          </p:nvPr>
        </p:nvSpPr>
        <p:spPr>
          <a:xfrm>
            <a:off x="332481" y="6240079"/>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17"/>
          <p:cNvSpPr txBox="1">
            <a:spLocks noGrp="1"/>
          </p:cNvSpPr>
          <p:nvPr>
            <p:ph type="ftr" idx="11"/>
          </p:nvPr>
        </p:nvSpPr>
        <p:spPr>
          <a:xfrm>
            <a:off x="332481" y="236199"/>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17"/>
          <p:cNvSpPr txBox="1">
            <a:spLocks noGrp="1"/>
          </p:cNvSpPr>
          <p:nvPr>
            <p:ph type="sldNum" idx="12"/>
          </p:nvPr>
        </p:nvSpPr>
        <p:spPr>
          <a:xfrm>
            <a:off x="11289782" y="235881"/>
            <a:ext cx="756746" cy="36576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19" name="Google Shape;19;p17"/>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cxnSp>
        <p:nvCxnSpPr>
          <p:cNvPr id="20" name="Google Shape;20;p17"/>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orms.gle/V9vVS1vwaDBtdByUA"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uso.academy/en/sustainability-awareness-framework-susa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1"/>
          <p:cNvSpPr/>
          <p:nvPr/>
        </p:nvSpPr>
        <p:spPr>
          <a:xfrm>
            <a:off x="5113176" y="0"/>
            <a:ext cx="7078824" cy="6858000"/>
          </a:xfrm>
          <a:prstGeom prst="rect">
            <a:avLst/>
          </a:prstGeom>
          <a:solidFill>
            <a:schemeClr val="lt1"/>
          </a:solidFill>
          <a:ln>
            <a:noFill/>
          </a:ln>
          <a:effectLst>
            <a:outerShdw blurRad="406400" dist="381000" dir="8820000" sx="88000" sy="88000" algn="t" rotWithShape="0">
              <a:srgbClr val="000000">
                <a:alpha val="2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 name="Google Shape;119;p1"/>
          <p:cNvSpPr txBox="1">
            <a:spLocks noGrp="1"/>
          </p:cNvSpPr>
          <p:nvPr>
            <p:ph type="subTitle" idx="1"/>
          </p:nvPr>
        </p:nvSpPr>
        <p:spPr>
          <a:xfrm>
            <a:off x="8881600" y="5597454"/>
            <a:ext cx="2665008" cy="119637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400"/>
              <a:buNone/>
            </a:pPr>
            <a:r>
              <a:rPr lang="en-US" dirty="0"/>
              <a:t>Shola Oyedeji</a:t>
            </a:r>
            <a:endParaRPr dirty="0"/>
          </a:p>
        </p:txBody>
      </p:sp>
      <p:sp>
        <p:nvSpPr>
          <p:cNvPr id="120" name="Google Shape;120;p1"/>
          <p:cNvSpPr/>
          <p:nvPr/>
        </p:nvSpPr>
        <p:spPr>
          <a:xfrm>
            <a:off x="5113175" y="0"/>
            <a:ext cx="7078824" cy="3429000"/>
          </a:xfrm>
          <a:prstGeom prst="rect">
            <a:avLst/>
          </a:prstGeom>
          <a:solidFill>
            <a:schemeClr val="lt1"/>
          </a:solidFill>
          <a:ln>
            <a:noFill/>
          </a:ln>
          <a:effectLst>
            <a:outerShdw blurRad="317500" dist="190500" dir="5460000" sx="92000" sy="92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1" name="Google Shape;121;p1" descr="Climate change"/>
          <p:cNvPicPr preferRelativeResize="0"/>
          <p:nvPr/>
        </p:nvPicPr>
        <p:blipFill rotWithShape="1">
          <a:blip r:embed="rId3">
            <a:alphaModFix/>
          </a:blip>
          <a:srcRect/>
          <a:stretch/>
        </p:blipFill>
        <p:spPr>
          <a:xfrm>
            <a:off x="4562598" y="3476548"/>
            <a:ext cx="2665008" cy="1495184"/>
          </a:xfrm>
          <a:prstGeom prst="rect">
            <a:avLst/>
          </a:prstGeom>
          <a:noFill/>
          <a:ln>
            <a:noFill/>
          </a:ln>
        </p:spPr>
      </p:pic>
      <p:pic>
        <p:nvPicPr>
          <p:cNvPr id="122" name="Google Shape;122;p1" descr="ICT and Sustainability – Refresh"/>
          <p:cNvPicPr preferRelativeResize="0"/>
          <p:nvPr/>
        </p:nvPicPr>
        <p:blipFill rotWithShape="1">
          <a:blip r:embed="rId4">
            <a:alphaModFix/>
          </a:blip>
          <a:srcRect/>
          <a:stretch/>
        </p:blipFill>
        <p:spPr>
          <a:xfrm>
            <a:off x="7363699" y="3337597"/>
            <a:ext cx="2604281" cy="1634135"/>
          </a:xfrm>
          <a:prstGeom prst="rect">
            <a:avLst/>
          </a:prstGeom>
          <a:noFill/>
          <a:ln>
            <a:noFill/>
          </a:ln>
        </p:spPr>
      </p:pic>
      <p:pic>
        <p:nvPicPr>
          <p:cNvPr id="123" name="Google Shape;123;p1" descr="A factory with smoke coming out of it&#10;&#10;Description automatically generated with medium confidence"/>
          <p:cNvPicPr preferRelativeResize="0"/>
          <p:nvPr/>
        </p:nvPicPr>
        <p:blipFill rotWithShape="1">
          <a:blip r:embed="rId5">
            <a:alphaModFix/>
          </a:blip>
          <a:srcRect t="259" r="-1" b="-1"/>
          <a:stretch/>
        </p:blipFill>
        <p:spPr>
          <a:xfrm>
            <a:off x="1774750" y="3476548"/>
            <a:ext cx="2665008" cy="1495184"/>
          </a:xfrm>
          <a:prstGeom prst="rect">
            <a:avLst/>
          </a:prstGeom>
          <a:noFill/>
          <a:ln>
            <a:noFill/>
          </a:ln>
        </p:spPr>
      </p:pic>
      <p:cxnSp>
        <p:nvCxnSpPr>
          <p:cNvPr id="124" name="Google Shape;124;p1"/>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
        <p:nvSpPr>
          <p:cNvPr id="125" name="Google Shape;125;p1"/>
          <p:cNvSpPr txBox="1">
            <a:spLocks noGrp="1"/>
          </p:cNvSpPr>
          <p:nvPr>
            <p:ph type="ctrTitle"/>
          </p:nvPr>
        </p:nvSpPr>
        <p:spPr>
          <a:xfrm>
            <a:off x="205400" y="728575"/>
            <a:ext cx="11781300" cy="2210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4400"/>
              <a:buFont typeface="Arial"/>
              <a:buNone/>
            </a:pPr>
            <a:r>
              <a:rPr lang="en-US" sz="5000" b="1" dirty="0"/>
              <a:t>Sustainability Awareness Framework</a:t>
            </a:r>
            <a:endParaRPr sz="5000" b="1" dirty="0"/>
          </a:p>
          <a:p>
            <a:pPr marL="0" lvl="0" indent="0" algn="ctr" rtl="0">
              <a:spcBef>
                <a:spcPts val="0"/>
              </a:spcBef>
              <a:spcAft>
                <a:spcPts val="0"/>
              </a:spcAft>
              <a:buClr>
                <a:schemeClr val="dk1"/>
              </a:buClr>
              <a:buSzPts val="4400"/>
              <a:buFont typeface="Arial"/>
              <a:buNone/>
            </a:pPr>
            <a:r>
              <a:rPr lang="en-US" sz="5000" b="1" dirty="0"/>
              <a:t>(</a:t>
            </a:r>
            <a:r>
              <a:rPr lang="en-US" sz="5000" b="1" dirty="0" err="1"/>
              <a:t>SusAF</a:t>
            </a:r>
            <a:r>
              <a:rPr lang="en-US" sz="5000" b="1" dirty="0"/>
              <a:t>)</a:t>
            </a:r>
            <a:endParaRPr sz="5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0"/>
          <p:cNvSpPr txBox="1">
            <a:spLocks noGrp="1"/>
          </p:cNvSpPr>
          <p:nvPr>
            <p:ph type="title"/>
          </p:nvPr>
        </p:nvSpPr>
        <p:spPr>
          <a:xfrm>
            <a:off x="283465" y="858982"/>
            <a:ext cx="10858910" cy="143227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endParaRPr/>
          </a:p>
        </p:txBody>
      </p:sp>
      <p:sp>
        <p:nvSpPr>
          <p:cNvPr id="192" name="Google Shape;192;p10"/>
          <p:cNvSpPr txBox="1">
            <a:spLocks noGrp="1"/>
          </p:cNvSpPr>
          <p:nvPr>
            <p:ph type="body" idx="1"/>
          </p:nvPr>
        </p:nvSpPr>
        <p:spPr>
          <a:xfrm>
            <a:off x="200725" y="2750125"/>
            <a:ext cx="6228600" cy="38847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400"/>
              <a:buNone/>
            </a:pPr>
            <a:r>
              <a:rPr lang="en-US" sz="2400" b="1"/>
              <a:t>Environmental dimension </a:t>
            </a:r>
            <a:r>
              <a:rPr lang="en-US" sz="2400"/>
              <a:t>refers to the  use and maintenance of natural resources. For software engineering (SE), ‘How does </a:t>
            </a:r>
            <a:r>
              <a:rPr lang="en-US"/>
              <a:t>IT products, services or software systems</a:t>
            </a:r>
            <a:r>
              <a:rPr lang="en-US" sz="2400"/>
              <a:t> impact and affect the environment and  energy consumption’. Example:</a:t>
            </a:r>
            <a:endParaRPr sz="2400"/>
          </a:p>
          <a:p>
            <a:pPr marL="914400" lvl="0" indent="-381000" algn="l" rtl="0">
              <a:lnSpc>
                <a:spcPct val="110000"/>
              </a:lnSpc>
              <a:spcBef>
                <a:spcPts val="0"/>
              </a:spcBef>
              <a:spcAft>
                <a:spcPts val="0"/>
              </a:spcAft>
              <a:buSzPts val="2400"/>
              <a:buChar char="●"/>
            </a:pPr>
            <a:r>
              <a:rPr lang="en-US" sz="2400"/>
              <a:t>Material and resource usage </a:t>
            </a:r>
            <a:endParaRPr sz="2400"/>
          </a:p>
          <a:p>
            <a:pPr marL="914400" lvl="0" indent="-381000" algn="l" rtl="0">
              <a:lnSpc>
                <a:spcPct val="110000"/>
              </a:lnSpc>
              <a:spcBef>
                <a:spcPts val="0"/>
              </a:spcBef>
              <a:spcAft>
                <a:spcPts val="0"/>
              </a:spcAft>
              <a:buSzPts val="2400"/>
              <a:buChar char="●"/>
            </a:pPr>
            <a:r>
              <a:rPr lang="en-US" sz="2400"/>
              <a:t>Energy usage </a:t>
            </a:r>
            <a:endParaRPr sz="2400"/>
          </a:p>
          <a:p>
            <a:pPr marL="914400" lvl="0" indent="-381000" algn="l" rtl="0">
              <a:lnSpc>
                <a:spcPct val="110000"/>
              </a:lnSpc>
              <a:spcBef>
                <a:spcPts val="0"/>
              </a:spcBef>
              <a:spcAft>
                <a:spcPts val="0"/>
              </a:spcAft>
              <a:buSzPts val="2400"/>
              <a:buChar char="●"/>
            </a:pPr>
            <a:r>
              <a:rPr lang="en-US" sz="2400"/>
              <a:t>CO2 Emissions</a:t>
            </a:r>
            <a:endParaRPr sz="2400"/>
          </a:p>
          <a:p>
            <a:pPr marL="0" lvl="0" indent="0" algn="l" rtl="0">
              <a:lnSpc>
                <a:spcPct val="110000"/>
              </a:lnSpc>
              <a:spcBef>
                <a:spcPts val="1000"/>
              </a:spcBef>
              <a:spcAft>
                <a:spcPts val="0"/>
              </a:spcAft>
              <a:buClr>
                <a:schemeClr val="dk1"/>
              </a:buClr>
              <a:buSzPts val="2200"/>
              <a:buNone/>
            </a:pPr>
            <a:endParaRPr/>
          </a:p>
        </p:txBody>
      </p:sp>
      <p:pic>
        <p:nvPicPr>
          <p:cNvPr id="193" name="Google Shape;193;p10"/>
          <p:cNvPicPr preferRelativeResize="0"/>
          <p:nvPr/>
        </p:nvPicPr>
        <p:blipFill rotWithShape="1">
          <a:blip r:embed="rId3">
            <a:alphaModFix/>
          </a:blip>
          <a:srcRect/>
          <a:stretch/>
        </p:blipFill>
        <p:spPr>
          <a:xfrm>
            <a:off x="6708112" y="2750125"/>
            <a:ext cx="5331488" cy="3554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a:spLocks noGrp="1"/>
          </p:cNvSpPr>
          <p:nvPr>
            <p:ph type="title"/>
          </p:nvPr>
        </p:nvSpPr>
        <p:spPr>
          <a:xfrm>
            <a:off x="579459" y="1008056"/>
            <a:ext cx="10905066" cy="113573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endParaRPr/>
          </a:p>
        </p:txBody>
      </p:sp>
      <p:sp>
        <p:nvSpPr>
          <p:cNvPr id="205" name="Google Shape;205;p12"/>
          <p:cNvSpPr/>
          <p:nvPr/>
        </p:nvSpPr>
        <p:spPr>
          <a:xfrm>
            <a:off x="5155878" y="1779204"/>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206" name="Google Shape;206;p12"/>
          <p:cNvGraphicFramePr/>
          <p:nvPr/>
        </p:nvGraphicFramePr>
        <p:xfrm>
          <a:off x="201168" y="2642963"/>
          <a:ext cx="11420875" cy="4215000"/>
        </p:xfrm>
        <a:graphic>
          <a:graphicData uri="http://schemas.openxmlformats.org/drawingml/2006/table">
            <a:tbl>
              <a:tblPr>
                <a:noFill/>
                <a:tableStyleId>{0A1E56AC-0288-4E5E-B33D-2131081D11C5}</a:tableStyleId>
              </a:tblPr>
              <a:tblGrid>
                <a:gridCol w="1544925">
                  <a:extLst>
                    <a:ext uri="{9D8B030D-6E8A-4147-A177-3AD203B41FA5}">
                      <a16:colId xmlns:a16="http://schemas.microsoft.com/office/drawing/2014/main" val="20000"/>
                    </a:ext>
                  </a:extLst>
                </a:gridCol>
                <a:gridCol w="9875950">
                  <a:extLst>
                    <a:ext uri="{9D8B030D-6E8A-4147-A177-3AD203B41FA5}">
                      <a16:colId xmlns:a16="http://schemas.microsoft.com/office/drawing/2014/main" val="20001"/>
                    </a:ext>
                  </a:extLst>
                </a:gridCol>
              </a:tblGrid>
              <a:tr h="75840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Social</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715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 Sense of Community; (2) Trust; (3) Inclusiveness and Diversity; (4) Equality; (5) Participation and Communication;</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5840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Individual</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715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 Health; (2) Lifelong learning; (3) Privacy; (4) Safety; (5) Self Awareness and Free will;</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6990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Environment</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715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 Material and Resources; (2) Soil, Atmospheric and Water Pollution; (3) Energy; (4) Biodiversity and Land Use; (5)  Logistics and Transportation;</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6990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Economic</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715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 Value; (2) Customer Relationship Management (CRM); (3) Supply chain; (4) Ecosystem; (5)Governance and Processes; (6) Innovation and R&amp;D;</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5840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Technical</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715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 Maintainability; (2) Usability; (3) Extensibility and Adaptability; (4) Security; (5) Scalability;</a:t>
                      </a:r>
                      <a:endParaRPr sz="1800" u="none" strike="noStrike" cap="none">
                        <a:latin typeface="Arial"/>
                        <a:ea typeface="Arial"/>
                        <a:cs typeface="Arial"/>
                        <a:sym typeface="Arial"/>
                      </a:endParaRPr>
                    </a:p>
                  </a:txBody>
                  <a:tcPr marL="68875" marR="68875" marT="34450" marB="344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title"/>
          </p:nvPr>
        </p:nvSpPr>
        <p:spPr>
          <a:xfrm>
            <a:off x="761801" y="858982"/>
            <a:ext cx="10380573" cy="143227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endParaRPr/>
          </a:p>
        </p:txBody>
      </p:sp>
      <p:sp>
        <p:nvSpPr>
          <p:cNvPr id="199" name="Google Shape;199;p11"/>
          <p:cNvSpPr txBox="1">
            <a:spLocks noGrp="1"/>
          </p:cNvSpPr>
          <p:nvPr>
            <p:ph type="body" idx="1"/>
          </p:nvPr>
        </p:nvSpPr>
        <p:spPr>
          <a:xfrm>
            <a:off x="164414" y="2935224"/>
            <a:ext cx="11073562" cy="3822192"/>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10000"/>
              </a:lnSpc>
              <a:spcBef>
                <a:spcPts val="0"/>
              </a:spcBef>
              <a:spcAft>
                <a:spcPts val="0"/>
              </a:spcAft>
              <a:buClr>
                <a:schemeClr val="dk1"/>
              </a:buClr>
              <a:buSzPct val="100000"/>
              <a:buNone/>
            </a:pPr>
            <a:r>
              <a:rPr lang="en-US" sz="3200"/>
              <a:t>The assessment of sustainability effects on different time scale are classified into three order of impacts:</a:t>
            </a:r>
            <a:endParaRPr/>
          </a:p>
          <a:p>
            <a:pPr marL="514350" lvl="0" indent="-514381" algn="l" rtl="0">
              <a:lnSpc>
                <a:spcPct val="110000"/>
              </a:lnSpc>
              <a:spcBef>
                <a:spcPts val="1000"/>
              </a:spcBef>
              <a:spcAft>
                <a:spcPts val="0"/>
              </a:spcAft>
              <a:buClr>
                <a:schemeClr val="dk1"/>
              </a:buClr>
              <a:buSzPct val="100000"/>
              <a:buFont typeface="Arial"/>
              <a:buAutoNum type="arabicPeriod"/>
            </a:pPr>
            <a:r>
              <a:rPr lang="en-US" sz="2900" b="1"/>
              <a:t>First order (Immediate effects) </a:t>
            </a:r>
            <a:r>
              <a:rPr lang="en-US" sz="2900"/>
              <a:t>are the direct effects of the production, operation, use and disposal of socio-technical systems. This includes the properties and the full lifecycle impacts, such as in the Life-Cycle Assessment (LCA) approach.  Although the timeline for the changes might be rather long (as we look at the lifecycle of the product), these effects are still direct consequences of the product.</a:t>
            </a:r>
            <a:endParaRPr/>
          </a:p>
          <a:p>
            <a:pPr marL="514350" lvl="0" indent="-514381" algn="l" rtl="0">
              <a:lnSpc>
                <a:spcPct val="110000"/>
              </a:lnSpc>
              <a:spcBef>
                <a:spcPts val="1000"/>
              </a:spcBef>
              <a:spcAft>
                <a:spcPts val="0"/>
              </a:spcAft>
              <a:buClr>
                <a:schemeClr val="dk1"/>
              </a:buClr>
              <a:buSzPct val="100000"/>
              <a:buFont typeface="Arial"/>
              <a:buAutoNum type="arabicPeriod"/>
            </a:pPr>
            <a:r>
              <a:rPr lang="en-US" sz="2900" b="1"/>
              <a:t>Second order (Enabling effects) </a:t>
            </a:r>
            <a:r>
              <a:rPr lang="en-US" sz="2900"/>
              <a:t>of operation and use of a system include any change enabled or induced by the system usage. These effects are not tied to the actual product but are side effects when the product is taken into use.</a:t>
            </a:r>
            <a:endParaRPr/>
          </a:p>
          <a:p>
            <a:pPr marL="514350" lvl="0" indent="-514381" algn="l" rtl="0">
              <a:lnSpc>
                <a:spcPct val="110000"/>
              </a:lnSpc>
              <a:spcBef>
                <a:spcPts val="1000"/>
              </a:spcBef>
              <a:spcAft>
                <a:spcPts val="0"/>
              </a:spcAft>
              <a:buClr>
                <a:schemeClr val="dk1"/>
              </a:buClr>
              <a:buSzPct val="100000"/>
              <a:buFont typeface="Arial"/>
              <a:buAutoNum type="arabicPeriod"/>
            </a:pPr>
            <a:r>
              <a:rPr lang="en-US" sz="2900" b="1"/>
              <a:t>Third order (Structural or systemic) </a:t>
            </a:r>
            <a:r>
              <a:rPr lang="en-US" sz="2900"/>
              <a:t>effects represent structural changes caused by the ongoing operation and use of the socio-technical system. These are usually consequences of changed habits due to the use of product and typically take a longer time to evolve. However, these effects are the game changers in sustainable development, effects that can truly make a difference.</a:t>
            </a:r>
            <a:endParaRPr/>
          </a:p>
          <a:p>
            <a:pPr marL="0" lvl="0" indent="0" algn="l" rtl="0">
              <a:lnSpc>
                <a:spcPct val="110000"/>
              </a:lnSpc>
              <a:spcBef>
                <a:spcPts val="1000"/>
              </a:spcBef>
              <a:spcAft>
                <a:spcPts val="0"/>
              </a:spcAft>
              <a:buClr>
                <a:schemeClr val="dk1"/>
              </a:buClr>
              <a:buSzPct val="1000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38f697fd43_0_0"/>
          <p:cNvSpPr txBox="1">
            <a:spLocks noGrp="1"/>
          </p:cNvSpPr>
          <p:nvPr>
            <p:ph type="title"/>
          </p:nvPr>
        </p:nvSpPr>
        <p:spPr>
          <a:xfrm>
            <a:off x="643047" y="0"/>
            <a:ext cx="5080859" cy="795647"/>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SusAF Scoping</a:t>
            </a:r>
            <a:endParaRPr dirty="0"/>
          </a:p>
        </p:txBody>
      </p:sp>
      <p:pic>
        <p:nvPicPr>
          <p:cNvPr id="2" name="Picture 1">
            <a:extLst>
              <a:ext uri="{FF2B5EF4-FFF2-40B4-BE49-F238E27FC236}">
                <a16:creationId xmlns:a16="http://schemas.microsoft.com/office/drawing/2014/main" id="{66E34E28-B767-97DD-4103-32E9D544E23C}"/>
              </a:ext>
            </a:extLst>
          </p:cNvPr>
          <p:cNvPicPr>
            <a:picLocks noChangeAspect="1"/>
          </p:cNvPicPr>
          <p:nvPr/>
        </p:nvPicPr>
        <p:blipFill>
          <a:blip r:embed="rId3"/>
          <a:stretch>
            <a:fillRect/>
          </a:stretch>
        </p:blipFill>
        <p:spPr>
          <a:xfrm>
            <a:off x="1342900" y="894515"/>
            <a:ext cx="8617627" cy="5963485"/>
          </a:xfrm>
          <a:prstGeom prst="rect">
            <a:avLst/>
          </a:prstGeom>
        </p:spPr>
      </p:pic>
    </p:spTree>
    <p:extLst>
      <p:ext uri="{BB962C8B-B14F-4D97-AF65-F5344CB8AC3E}">
        <p14:creationId xmlns:p14="http://schemas.microsoft.com/office/powerpoint/2010/main" val="4213949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D829-3886-0AC6-CA8D-31951498A6AD}"/>
              </a:ext>
            </a:extLst>
          </p:cNvPr>
          <p:cNvSpPr>
            <a:spLocks noGrp="1"/>
          </p:cNvSpPr>
          <p:nvPr>
            <p:ph type="title"/>
          </p:nvPr>
        </p:nvSpPr>
        <p:spPr>
          <a:xfrm>
            <a:off x="774306" y="46822"/>
            <a:ext cx="10380573" cy="736949"/>
          </a:xfrm>
        </p:spPr>
        <p:txBody>
          <a:bodyPr>
            <a:normAutofit fontScale="90000"/>
          </a:bodyPr>
          <a:lstStyle/>
          <a:p>
            <a:r>
              <a:rPr lang="en-US" dirty="0"/>
              <a:t>Key Elements in SusAF</a:t>
            </a:r>
            <a:endParaRPr lang="en-GB" dirty="0"/>
          </a:p>
        </p:txBody>
      </p:sp>
      <p:pic>
        <p:nvPicPr>
          <p:cNvPr id="4" name="Picture 3">
            <a:extLst>
              <a:ext uri="{FF2B5EF4-FFF2-40B4-BE49-F238E27FC236}">
                <a16:creationId xmlns:a16="http://schemas.microsoft.com/office/drawing/2014/main" id="{267A059F-4123-7E11-AC2D-E40A7C4022B7}"/>
              </a:ext>
            </a:extLst>
          </p:cNvPr>
          <p:cNvPicPr>
            <a:picLocks noChangeAspect="1"/>
          </p:cNvPicPr>
          <p:nvPr/>
        </p:nvPicPr>
        <p:blipFill>
          <a:blip r:embed="rId2"/>
          <a:stretch>
            <a:fillRect/>
          </a:stretch>
        </p:blipFill>
        <p:spPr>
          <a:xfrm>
            <a:off x="1734785" y="943760"/>
            <a:ext cx="8513311" cy="5867418"/>
          </a:xfrm>
          <a:prstGeom prst="rect">
            <a:avLst/>
          </a:prstGeom>
        </p:spPr>
      </p:pic>
    </p:spTree>
    <p:extLst>
      <p:ext uri="{BB962C8B-B14F-4D97-AF65-F5344CB8AC3E}">
        <p14:creationId xmlns:p14="http://schemas.microsoft.com/office/powerpoint/2010/main" val="1849679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46D8-B66C-12B1-AF7C-F2B0345F8E2D}"/>
              </a:ext>
            </a:extLst>
          </p:cNvPr>
          <p:cNvSpPr>
            <a:spLocks noGrp="1"/>
          </p:cNvSpPr>
          <p:nvPr>
            <p:ph type="title"/>
          </p:nvPr>
        </p:nvSpPr>
        <p:spPr>
          <a:xfrm>
            <a:off x="619297" y="129948"/>
            <a:ext cx="10380573" cy="760701"/>
          </a:xfrm>
        </p:spPr>
        <p:txBody>
          <a:bodyPr>
            <a:normAutofit fontScale="90000"/>
          </a:bodyPr>
          <a:lstStyle/>
          <a:p>
            <a:r>
              <a:rPr lang="en-US" dirty="0"/>
              <a:t>Key Elements in SusAF</a:t>
            </a:r>
            <a:endParaRPr lang="en-GB" dirty="0"/>
          </a:p>
        </p:txBody>
      </p:sp>
      <p:pic>
        <p:nvPicPr>
          <p:cNvPr id="4" name="Picture 3">
            <a:extLst>
              <a:ext uri="{FF2B5EF4-FFF2-40B4-BE49-F238E27FC236}">
                <a16:creationId xmlns:a16="http://schemas.microsoft.com/office/drawing/2014/main" id="{EC7A2F22-B1A2-376A-E132-240A18D15067}"/>
              </a:ext>
            </a:extLst>
          </p:cNvPr>
          <p:cNvPicPr>
            <a:picLocks noChangeAspect="1"/>
          </p:cNvPicPr>
          <p:nvPr/>
        </p:nvPicPr>
        <p:blipFill>
          <a:blip r:embed="rId2"/>
          <a:stretch>
            <a:fillRect/>
          </a:stretch>
        </p:blipFill>
        <p:spPr>
          <a:xfrm>
            <a:off x="3762753" y="1228134"/>
            <a:ext cx="8429247" cy="5629866"/>
          </a:xfrm>
          <a:prstGeom prst="rect">
            <a:avLst/>
          </a:prstGeom>
        </p:spPr>
      </p:pic>
      <p:sp>
        <p:nvSpPr>
          <p:cNvPr id="5" name="Google Shape;215;p13">
            <a:extLst>
              <a:ext uri="{FF2B5EF4-FFF2-40B4-BE49-F238E27FC236}">
                <a16:creationId xmlns:a16="http://schemas.microsoft.com/office/drawing/2014/main" id="{7FC15E13-E2F7-9877-4ABC-0EA1928E4A26}"/>
              </a:ext>
            </a:extLst>
          </p:cNvPr>
          <p:cNvSpPr txBox="1">
            <a:spLocks noGrp="1"/>
          </p:cNvSpPr>
          <p:nvPr>
            <p:ph type="body" idx="1"/>
          </p:nvPr>
        </p:nvSpPr>
        <p:spPr>
          <a:xfrm>
            <a:off x="0" y="2992400"/>
            <a:ext cx="4037610" cy="3206519"/>
          </a:xfrm>
          <a:prstGeom prst="rect">
            <a:avLst/>
          </a:prstGeom>
          <a:noFill/>
          <a:ln>
            <a:noFill/>
          </a:ln>
        </p:spPr>
        <p:txBody>
          <a:bodyPr spcFirstLastPara="1" wrap="square" lIns="91425" tIns="45700" rIns="91425" bIns="45700" anchor="t" anchorCtr="0">
            <a:normAutofit/>
          </a:bodyPr>
          <a:lstStyle/>
          <a:p>
            <a:pPr marL="342900" lvl="0" indent="-342900" algn="l" rtl="0">
              <a:lnSpc>
                <a:spcPct val="110000"/>
              </a:lnSpc>
              <a:spcBef>
                <a:spcPts val="0"/>
              </a:spcBef>
              <a:spcAft>
                <a:spcPts val="0"/>
              </a:spcAft>
              <a:buClr>
                <a:schemeClr val="dk1"/>
              </a:buClr>
              <a:buSzPts val="2200"/>
              <a:buFont typeface="Arial"/>
              <a:buChar char="•"/>
            </a:pPr>
            <a:r>
              <a:rPr lang="en-US" b="1" dirty="0" err="1"/>
              <a:t>SusAD</a:t>
            </a:r>
            <a:r>
              <a:rPr lang="en-US" dirty="0"/>
              <a:t>: a graphical illustration to visualize these impacts</a:t>
            </a:r>
            <a:endParaRPr dirty="0"/>
          </a:p>
          <a:p>
            <a:pPr marL="342900" lvl="0" indent="-342900" algn="l" rtl="0">
              <a:lnSpc>
                <a:spcPct val="110000"/>
              </a:lnSpc>
              <a:spcBef>
                <a:spcPts val="1000"/>
              </a:spcBef>
              <a:spcAft>
                <a:spcPts val="0"/>
              </a:spcAft>
              <a:buClr>
                <a:schemeClr val="dk1"/>
              </a:buClr>
              <a:buSzPts val="2200"/>
              <a:buFont typeface="Arial"/>
              <a:buChar char="•"/>
            </a:pPr>
            <a:r>
              <a:rPr lang="en-US" dirty="0"/>
              <a:t>Write down effects/impacts of the IT product or service or software system features according to dimension and order of effect.</a:t>
            </a:r>
            <a:endParaRPr dirty="0"/>
          </a:p>
          <a:p>
            <a:pPr marL="0" lvl="0" indent="0" algn="l" rtl="0">
              <a:lnSpc>
                <a:spcPct val="110000"/>
              </a:lnSpc>
              <a:spcBef>
                <a:spcPts val="1000"/>
              </a:spcBef>
              <a:spcAft>
                <a:spcPts val="0"/>
              </a:spcAft>
              <a:buClr>
                <a:schemeClr val="dk1"/>
              </a:buClr>
              <a:buSzPts val="2200"/>
              <a:buNone/>
            </a:pPr>
            <a:endParaRPr dirty="0"/>
          </a:p>
        </p:txBody>
      </p:sp>
    </p:spTree>
    <p:extLst>
      <p:ext uri="{BB962C8B-B14F-4D97-AF65-F5344CB8AC3E}">
        <p14:creationId xmlns:p14="http://schemas.microsoft.com/office/powerpoint/2010/main" val="14814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05B3-C55B-BC9C-DBA2-ABA836A24786}"/>
              </a:ext>
            </a:extLst>
          </p:cNvPr>
          <p:cNvSpPr>
            <a:spLocks noGrp="1"/>
          </p:cNvSpPr>
          <p:nvPr>
            <p:ph type="title"/>
          </p:nvPr>
        </p:nvSpPr>
        <p:spPr>
          <a:xfrm>
            <a:off x="761799" y="129949"/>
            <a:ext cx="10380573" cy="820078"/>
          </a:xfrm>
        </p:spPr>
        <p:txBody>
          <a:bodyPr/>
          <a:lstStyle/>
          <a:p>
            <a:r>
              <a:rPr lang="en-US" dirty="0"/>
              <a:t>Key Elements in SusAF</a:t>
            </a:r>
            <a:endParaRPr lang="en-GB" dirty="0"/>
          </a:p>
        </p:txBody>
      </p:sp>
      <p:pic>
        <p:nvPicPr>
          <p:cNvPr id="5" name="Picture 4">
            <a:extLst>
              <a:ext uri="{FF2B5EF4-FFF2-40B4-BE49-F238E27FC236}">
                <a16:creationId xmlns:a16="http://schemas.microsoft.com/office/drawing/2014/main" id="{BB2BC7F4-82CC-479B-D2F7-EEC306AD68F9}"/>
              </a:ext>
            </a:extLst>
          </p:cNvPr>
          <p:cNvPicPr>
            <a:picLocks noChangeAspect="1"/>
          </p:cNvPicPr>
          <p:nvPr/>
        </p:nvPicPr>
        <p:blipFill>
          <a:blip r:embed="rId2"/>
          <a:stretch>
            <a:fillRect/>
          </a:stretch>
        </p:blipFill>
        <p:spPr>
          <a:xfrm>
            <a:off x="1621380" y="950027"/>
            <a:ext cx="8661409" cy="5784926"/>
          </a:xfrm>
          <a:prstGeom prst="rect">
            <a:avLst/>
          </a:prstGeom>
        </p:spPr>
      </p:pic>
    </p:spTree>
    <p:extLst>
      <p:ext uri="{BB962C8B-B14F-4D97-AF65-F5344CB8AC3E}">
        <p14:creationId xmlns:p14="http://schemas.microsoft.com/office/powerpoint/2010/main" val="232162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14"/>
          <p:cNvSpPr/>
          <p:nvPr/>
        </p:nvSpPr>
        <p:spPr>
          <a:xfrm>
            <a:off x="-1"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 name="Google Shape;225;p14"/>
          <p:cNvSpPr txBox="1">
            <a:spLocks noGrp="1"/>
          </p:cNvSpPr>
          <p:nvPr>
            <p:ph type="title"/>
          </p:nvPr>
        </p:nvSpPr>
        <p:spPr>
          <a:xfrm>
            <a:off x="749926" y="0"/>
            <a:ext cx="9906799" cy="86890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dirty="0"/>
              <a:t>Key Elements in SusAF - Example</a:t>
            </a:r>
            <a:endParaRPr dirty="0"/>
          </a:p>
        </p:txBody>
      </p:sp>
      <p:sp>
        <p:nvSpPr>
          <p:cNvPr id="226" name="Google Shape;226;p14"/>
          <p:cNvSpPr txBox="1">
            <a:spLocks noGrp="1"/>
          </p:cNvSpPr>
          <p:nvPr>
            <p:ph type="body" idx="1"/>
          </p:nvPr>
        </p:nvSpPr>
        <p:spPr>
          <a:xfrm>
            <a:off x="0" y="2951045"/>
            <a:ext cx="4061543" cy="298949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000"/>
              <a:buNone/>
            </a:pPr>
            <a:r>
              <a:rPr lang="en-US" sz="2000" b="1" dirty="0"/>
              <a:t>Analysis: </a:t>
            </a:r>
            <a:r>
              <a:rPr lang="en-US" sz="2000" b="1" dirty="0" err="1"/>
              <a:t>SusAD</a:t>
            </a:r>
            <a:endParaRPr sz="2000" b="1" dirty="0"/>
          </a:p>
          <a:p>
            <a:pPr marL="342900" lvl="0" indent="-342900" algn="l" rtl="0">
              <a:lnSpc>
                <a:spcPct val="100000"/>
              </a:lnSpc>
              <a:spcBef>
                <a:spcPts val="1000"/>
              </a:spcBef>
              <a:spcAft>
                <a:spcPts val="0"/>
              </a:spcAft>
              <a:buClr>
                <a:schemeClr val="dk1"/>
              </a:buClr>
              <a:buSzPts val="2000"/>
              <a:buFont typeface="Arial"/>
              <a:buChar char="•"/>
            </a:pPr>
            <a:r>
              <a:rPr lang="en-US" sz="2000" dirty="0"/>
              <a:t>Draw a relationship between effects that may happen when people use the IT product or services or software system</a:t>
            </a:r>
            <a:endParaRPr dirty="0"/>
          </a:p>
          <a:p>
            <a:pPr marL="0" lvl="0" indent="0" algn="l" rtl="0">
              <a:lnSpc>
                <a:spcPct val="100000"/>
              </a:lnSpc>
              <a:spcBef>
                <a:spcPts val="1000"/>
              </a:spcBef>
              <a:spcAft>
                <a:spcPts val="0"/>
              </a:spcAft>
              <a:buClr>
                <a:schemeClr val="dk1"/>
              </a:buClr>
              <a:buSzPts val="2000"/>
              <a:buNone/>
            </a:pPr>
            <a:endParaRPr sz="2000" dirty="0"/>
          </a:p>
        </p:txBody>
      </p:sp>
      <p:cxnSp>
        <p:nvCxnSpPr>
          <p:cNvPr id="227" name="Google Shape;227;p14"/>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pic>
        <p:nvPicPr>
          <p:cNvPr id="228" name="Google Shape;228;p14"/>
          <p:cNvPicPr preferRelativeResize="0"/>
          <p:nvPr/>
        </p:nvPicPr>
        <p:blipFill rotWithShape="1">
          <a:blip r:embed="rId3">
            <a:alphaModFix/>
          </a:blip>
          <a:srcRect/>
          <a:stretch/>
        </p:blipFill>
        <p:spPr>
          <a:xfrm>
            <a:off x="4201315" y="1098219"/>
            <a:ext cx="6942985" cy="56707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sp>
        <p:nvSpPr>
          <p:cNvPr id="234" name="Google Shape;234;p15"/>
          <p:cNvSpPr/>
          <p:nvPr/>
        </p:nvSpPr>
        <p:spPr>
          <a:xfrm>
            <a:off x="-1"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 name="Google Shape;235;p15"/>
          <p:cNvSpPr txBox="1">
            <a:spLocks noGrp="1"/>
          </p:cNvSpPr>
          <p:nvPr>
            <p:ph type="title"/>
          </p:nvPr>
        </p:nvSpPr>
        <p:spPr>
          <a:xfrm>
            <a:off x="511522" y="156019"/>
            <a:ext cx="7543906" cy="65528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dk1"/>
              </a:buClr>
              <a:buSzPts val="4400"/>
              <a:buFont typeface="Arial"/>
              <a:buNone/>
            </a:pPr>
            <a:r>
              <a:rPr lang="en-US" dirty="0"/>
              <a:t>Key Elements in SusAF</a:t>
            </a:r>
            <a:endParaRPr dirty="0"/>
          </a:p>
        </p:txBody>
      </p:sp>
      <p:sp>
        <p:nvSpPr>
          <p:cNvPr id="236" name="Google Shape;236;p15"/>
          <p:cNvSpPr txBox="1">
            <a:spLocks noGrp="1"/>
          </p:cNvSpPr>
          <p:nvPr>
            <p:ph type="body" idx="1"/>
          </p:nvPr>
        </p:nvSpPr>
        <p:spPr>
          <a:xfrm>
            <a:off x="105573" y="2854179"/>
            <a:ext cx="3979539" cy="2551176"/>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chemeClr val="dk1"/>
              </a:buClr>
              <a:buSzPts val="2200"/>
              <a:buNone/>
            </a:pPr>
            <a:r>
              <a:rPr lang="en-US" dirty="0"/>
              <a:t>Synthesis: Threats, opportunities, actions</a:t>
            </a:r>
            <a:endParaRPr dirty="0"/>
          </a:p>
          <a:p>
            <a:pPr marL="571500" lvl="1" indent="-342900" algn="l" rtl="0">
              <a:lnSpc>
                <a:spcPct val="110000"/>
              </a:lnSpc>
              <a:spcBef>
                <a:spcPts val="500"/>
              </a:spcBef>
              <a:spcAft>
                <a:spcPts val="0"/>
              </a:spcAft>
              <a:buClr>
                <a:schemeClr val="dk1"/>
              </a:buClr>
              <a:buSzPts val="2000"/>
              <a:buFont typeface="Arial"/>
              <a:buChar char="•"/>
            </a:pPr>
            <a:r>
              <a:rPr lang="en-US" dirty="0"/>
              <a:t>A structure to communicate sustainability impacts to diverse stakeholders.</a:t>
            </a:r>
            <a:endParaRPr dirty="0"/>
          </a:p>
        </p:txBody>
      </p:sp>
      <p:cxnSp>
        <p:nvCxnSpPr>
          <p:cNvPr id="239" name="Google Shape;239;p15"/>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pic>
        <p:nvPicPr>
          <p:cNvPr id="2" name="Picture 1">
            <a:extLst>
              <a:ext uri="{FF2B5EF4-FFF2-40B4-BE49-F238E27FC236}">
                <a16:creationId xmlns:a16="http://schemas.microsoft.com/office/drawing/2014/main" id="{EF94ECFE-F58B-3527-6413-702E9AC4348B}"/>
              </a:ext>
            </a:extLst>
          </p:cNvPr>
          <p:cNvPicPr>
            <a:picLocks noChangeAspect="1"/>
          </p:cNvPicPr>
          <p:nvPr/>
        </p:nvPicPr>
        <p:blipFill>
          <a:blip r:embed="rId3"/>
          <a:stretch>
            <a:fillRect/>
          </a:stretch>
        </p:blipFill>
        <p:spPr>
          <a:xfrm>
            <a:off x="4169228" y="1178883"/>
            <a:ext cx="7772400" cy="53250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6"/>
          <p:cNvSpPr txBox="1">
            <a:spLocks noGrp="1"/>
          </p:cNvSpPr>
          <p:nvPr>
            <p:ph type="title"/>
          </p:nvPr>
        </p:nvSpPr>
        <p:spPr>
          <a:xfrm>
            <a:off x="761801" y="858982"/>
            <a:ext cx="10380573" cy="143227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endParaRPr dirty="0"/>
          </a:p>
        </p:txBody>
      </p:sp>
      <p:sp>
        <p:nvSpPr>
          <p:cNvPr id="261" name="Google Shape;261;p16"/>
          <p:cNvSpPr txBox="1">
            <a:spLocks noGrp="1"/>
          </p:cNvSpPr>
          <p:nvPr>
            <p:ph type="body" idx="1"/>
          </p:nvPr>
        </p:nvSpPr>
        <p:spPr>
          <a:xfrm>
            <a:off x="7354697" y="2607532"/>
            <a:ext cx="4629254" cy="2466892"/>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110000"/>
              </a:lnSpc>
              <a:spcBef>
                <a:spcPts val="0"/>
              </a:spcBef>
              <a:spcAft>
                <a:spcPts val="0"/>
              </a:spcAft>
              <a:buClr>
                <a:schemeClr val="dk1"/>
              </a:buClr>
              <a:buSzPct val="100000"/>
              <a:buNone/>
            </a:pPr>
            <a:endParaRPr sz="9600" dirty="0"/>
          </a:p>
          <a:p>
            <a:pPr marL="0" lvl="0" indent="0" algn="ctr" rtl="0">
              <a:lnSpc>
                <a:spcPct val="110000"/>
              </a:lnSpc>
              <a:spcBef>
                <a:spcPts val="1000"/>
              </a:spcBef>
              <a:spcAft>
                <a:spcPts val="0"/>
              </a:spcAft>
              <a:buClr>
                <a:schemeClr val="dk1"/>
              </a:buClr>
              <a:buSzPct val="100000"/>
              <a:buNone/>
            </a:pPr>
            <a:r>
              <a:rPr lang="en-US" sz="9600" dirty="0"/>
              <a:t>Questions ?</a:t>
            </a:r>
            <a:endParaRPr dirty="0"/>
          </a:p>
          <a:p>
            <a:pPr marL="342900" lvl="0" indent="-234632" algn="l" rtl="0">
              <a:lnSpc>
                <a:spcPct val="110000"/>
              </a:lnSpc>
              <a:spcBef>
                <a:spcPts val="1000"/>
              </a:spcBef>
              <a:spcAft>
                <a:spcPts val="0"/>
              </a:spcAft>
              <a:buClr>
                <a:schemeClr val="dk1"/>
              </a:buClr>
              <a:buSzPct val="100000"/>
              <a:buFont typeface="Arial"/>
              <a:buNone/>
            </a:pPr>
            <a:endParaRPr dirty="0"/>
          </a:p>
          <a:p>
            <a:pPr marL="0" lvl="0" indent="0" algn="l" rtl="0">
              <a:lnSpc>
                <a:spcPct val="110000"/>
              </a:lnSpc>
              <a:spcBef>
                <a:spcPts val="1000"/>
              </a:spcBef>
              <a:spcAft>
                <a:spcPts val="0"/>
              </a:spcAft>
              <a:buClr>
                <a:schemeClr val="dk1"/>
              </a:buClr>
              <a:buSzPct val="100000"/>
              <a:buNone/>
            </a:pPr>
            <a:endParaRPr dirty="0"/>
          </a:p>
        </p:txBody>
      </p:sp>
      <p:pic>
        <p:nvPicPr>
          <p:cNvPr id="2" name="Google Shape;228;p14">
            <a:extLst>
              <a:ext uri="{FF2B5EF4-FFF2-40B4-BE49-F238E27FC236}">
                <a16:creationId xmlns:a16="http://schemas.microsoft.com/office/drawing/2014/main" id="{9EAD4768-5D3A-756B-33BA-BAB12108F71C}"/>
              </a:ext>
            </a:extLst>
          </p:cNvPr>
          <p:cNvPicPr preferRelativeResize="0"/>
          <p:nvPr/>
        </p:nvPicPr>
        <p:blipFill rotWithShape="1">
          <a:blip r:embed="rId3">
            <a:alphaModFix/>
          </a:blip>
          <a:srcRect/>
          <a:stretch/>
        </p:blipFill>
        <p:spPr>
          <a:xfrm>
            <a:off x="300647" y="858982"/>
            <a:ext cx="6942985" cy="56707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0B0E-B008-E4CA-4F9F-718A124F016E}"/>
              </a:ext>
            </a:extLst>
          </p:cNvPr>
          <p:cNvSpPr>
            <a:spLocks noGrp="1"/>
          </p:cNvSpPr>
          <p:nvPr>
            <p:ph type="title"/>
          </p:nvPr>
        </p:nvSpPr>
        <p:spPr/>
        <p:txBody>
          <a:bodyPr/>
          <a:lstStyle/>
          <a:p>
            <a:r>
              <a:rPr lang="en-GB" dirty="0"/>
              <a:t>Sustainability Impacts Survey</a:t>
            </a:r>
          </a:p>
        </p:txBody>
      </p:sp>
      <p:pic>
        <p:nvPicPr>
          <p:cNvPr id="4" name="Picture 3">
            <a:extLst>
              <a:ext uri="{FF2B5EF4-FFF2-40B4-BE49-F238E27FC236}">
                <a16:creationId xmlns:a16="http://schemas.microsoft.com/office/drawing/2014/main" id="{EA7F9050-CDA4-2F42-D226-24F193E37087}"/>
              </a:ext>
            </a:extLst>
          </p:cNvPr>
          <p:cNvPicPr>
            <a:picLocks noChangeAspect="1"/>
          </p:cNvPicPr>
          <p:nvPr/>
        </p:nvPicPr>
        <p:blipFill>
          <a:blip r:embed="rId2"/>
          <a:stretch>
            <a:fillRect/>
          </a:stretch>
        </p:blipFill>
        <p:spPr>
          <a:xfrm>
            <a:off x="5118100" y="2750126"/>
            <a:ext cx="4025900" cy="4052042"/>
          </a:xfrm>
          <a:prstGeom prst="rect">
            <a:avLst/>
          </a:prstGeom>
        </p:spPr>
      </p:pic>
      <p:sp>
        <p:nvSpPr>
          <p:cNvPr id="3" name="Text Placeholder 2">
            <a:extLst>
              <a:ext uri="{FF2B5EF4-FFF2-40B4-BE49-F238E27FC236}">
                <a16:creationId xmlns:a16="http://schemas.microsoft.com/office/drawing/2014/main" id="{C7AFAA9A-FC7D-DB99-5A30-1AABC0F4B3DB}"/>
              </a:ext>
            </a:extLst>
          </p:cNvPr>
          <p:cNvSpPr>
            <a:spLocks noGrp="1"/>
          </p:cNvSpPr>
          <p:nvPr>
            <p:ph type="body" idx="1"/>
          </p:nvPr>
        </p:nvSpPr>
        <p:spPr>
          <a:xfrm>
            <a:off x="761801" y="2935851"/>
            <a:ext cx="3613431" cy="3261789"/>
          </a:xfrm>
        </p:spPr>
        <p:txBody>
          <a:bodyPr/>
          <a:lstStyle/>
          <a:p>
            <a:r>
              <a:rPr lang="en-GB" dirty="0">
                <a:hlinkClick r:id="rId3"/>
              </a:rPr>
              <a:t>https://forms.gle/V9vVS1vwaDBtdByUA</a:t>
            </a:r>
            <a:endParaRPr lang="en-GB" dirty="0"/>
          </a:p>
          <a:p>
            <a:endParaRPr lang="en-GB" dirty="0"/>
          </a:p>
          <a:p>
            <a:r>
              <a:rPr lang="en-GB" dirty="0"/>
              <a:t>12 minutes to fill</a:t>
            </a:r>
          </a:p>
          <a:p>
            <a:endParaRPr lang="en-GB" dirty="0"/>
          </a:p>
        </p:txBody>
      </p:sp>
    </p:spTree>
    <p:extLst>
      <p:ext uri="{BB962C8B-B14F-4D97-AF65-F5344CB8AC3E}">
        <p14:creationId xmlns:p14="http://schemas.microsoft.com/office/powerpoint/2010/main" val="62691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4"/>
          <p:cNvSpPr/>
          <p:nvPr/>
        </p:nvSpPr>
        <p:spPr>
          <a:xfrm>
            <a:off x="0" y="30833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p4"/>
          <p:cNvSpPr/>
          <p:nvPr/>
        </p:nvSpPr>
        <p:spPr>
          <a:xfrm>
            <a:off x="0" y="0"/>
            <a:ext cx="12191999" cy="2727729"/>
          </a:xfrm>
          <a:prstGeom prst="rect">
            <a:avLst/>
          </a:prstGeom>
          <a:solidFill>
            <a:schemeClr val="lt1"/>
          </a:solidFill>
          <a:ln>
            <a:noFill/>
          </a:ln>
          <a:effectLst>
            <a:outerShdw blurRad="254000" dist="127000" dir="5460000" sx="92000" sy="92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 name="Google Shape;132;p4"/>
          <p:cNvSpPr txBox="1">
            <a:spLocks noGrp="1"/>
          </p:cNvSpPr>
          <p:nvPr>
            <p:ph type="title"/>
          </p:nvPr>
        </p:nvSpPr>
        <p:spPr>
          <a:xfrm>
            <a:off x="761801" y="858982"/>
            <a:ext cx="10111983" cy="151572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dirty="0"/>
              <a:t>Sustainability Awareness Framework</a:t>
            </a:r>
            <a:br>
              <a:rPr lang="en-US" dirty="0"/>
            </a:br>
            <a:endParaRPr dirty="0"/>
          </a:p>
        </p:txBody>
      </p:sp>
      <p:sp>
        <p:nvSpPr>
          <p:cNvPr id="133" name="Google Shape;133;p4"/>
          <p:cNvSpPr txBox="1">
            <a:spLocks noGrp="1"/>
          </p:cNvSpPr>
          <p:nvPr>
            <p:ph type="body" idx="1"/>
          </p:nvPr>
        </p:nvSpPr>
        <p:spPr>
          <a:xfrm>
            <a:off x="377969" y="2819804"/>
            <a:ext cx="8327342" cy="367243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2200"/>
              <a:buNone/>
            </a:pPr>
            <a:r>
              <a:rPr lang="en-US" dirty="0"/>
              <a:t>A question-based “sustainability Awareness Framework” (SusAF) for raising awareness of the impacts that a software system could have on sustainability</a:t>
            </a:r>
            <a:endParaRPr dirty="0"/>
          </a:p>
          <a:p>
            <a:pPr marL="0" lvl="0" indent="0" algn="l" rtl="0">
              <a:lnSpc>
                <a:spcPct val="100000"/>
              </a:lnSpc>
              <a:spcBef>
                <a:spcPts val="1000"/>
              </a:spcBef>
              <a:spcAft>
                <a:spcPts val="0"/>
              </a:spcAft>
              <a:buClr>
                <a:schemeClr val="dk1"/>
              </a:buClr>
              <a:buSzPts val="2200"/>
              <a:buNone/>
            </a:pPr>
            <a:r>
              <a:rPr lang="en-US" dirty="0" err="1"/>
              <a:t>SusAF</a:t>
            </a:r>
            <a:r>
              <a:rPr lang="en-US" dirty="0"/>
              <a:t> aims to:</a:t>
            </a:r>
            <a:endParaRPr dirty="0"/>
          </a:p>
          <a:p>
            <a:pPr marL="571500" lvl="1" indent="-342900" algn="l" rtl="0">
              <a:lnSpc>
                <a:spcPct val="100000"/>
              </a:lnSpc>
              <a:spcBef>
                <a:spcPts val="500"/>
              </a:spcBef>
              <a:spcAft>
                <a:spcPts val="0"/>
              </a:spcAft>
              <a:buClr>
                <a:schemeClr val="dk1"/>
              </a:buClr>
              <a:buSzPts val="2200"/>
              <a:buFont typeface="Arial"/>
              <a:buChar char="•"/>
            </a:pPr>
            <a:r>
              <a:rPr lang="en-US" sz="2200" dirty="0"/>
              <a:t>Help identify the sustainability impacts and effects of IT products and services on the five dimensions of sustainability (social, individual, environmental, economic, and technical) across three orders of effect (direct, indirect, and systemic)</a:t>
            </a:r>
            <a:endParaRPr dirty="0"/>
          </a:p>
          <a:p>
            <a:pPr marL="571500" lvl="1" indent="-342900" algn="l" rtl="0">
              <a:lnSpc>
                <a:spcPct val="100000"/>
              </a:lnSpc>
              <a:spcBef>
                <a:spcPts val="500"/>
              </a:spcBef>
              <a:spcAft>
                <a:spcPts val="0"/>
              </a:spcAft>
              <a:buClr>
                <a:schemeClr val="dk1"/>
              </a:buClr>
              <a:buSzPts val="2200"/>
              <a:buFont typeface="Arial"/>
              <a:buChar char="•"/>
            </a:pPr>
            <a:r>
              <a:rPr lang="en-US" sz="2200" dirty="0"/>
              <a:t>Support discussion about the anticipated effects of IT products and services</a:t>
            </a:r>
            <a:endParaRPr dirty="0"/>
          </a:p>
          <a:p>
            <a:pPr marL="342900" lvl="0" indent="-215900" algn="l" rtl="0">
              <a:lnSpc>
                <a:spcPct val="100000"/>
              </a:lnSpc>
              <a:spcBef>
                <a:spcPts val="1000"/>
              </a:spcBef>
              <a:spcAft>
                <a:spcPts val="0"/>
              </a:spcAft>
              <a:buClr>
                <a:schemeClr val="dk1"/>
              </a:buClr>
              <a:buSzPts val="2000"/>
              <a:buFont typeface="Arial"/>
              <a:buNone/>
            </a:pPr>
            <a:endParaRPr sz="2000" dirty="0"/>
          </a:p>
        </p:txBody>
      </p:sp>
      <p:cxnSp>
        <p:nvCxnSpPr>
          <p:cNvPr id="134" name="Google Shape;134;p4"/>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
        <p:nvSpPr>
          <p:cNvPr id="135" name="Google Shape;135;p4"/>
          <p:cNvSpPr txBox="1"/>
          <p:nvPr/>
        </p:nvSpPr>
        <p:spPr>
          <a:xfrm>
            <a:off x="7031482" y="6548410"/>
            <a:ext cx="8181473"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100" b="1" dirty="0">
                <a:solidFill>
                  <a:schemeClr val="dk1"/>
                </a:solidFill>
                <a:latin typeface="+mj-lt"/>
                <a:ea typeface="Times New Roman"/>
                <a:cs typeface="Times New Roman"/>
                <a:sym typeface="Times New Roman"/>
              </a:rPr>
              <a:t>Link</a:t>
            </a:r>
            <a:r>
              <a:rPr lang="en-US" sz="1100" i="1" u="none" strike="noStrike" cap="none" dirty="0">
                <a:solidFill>
                  <a:schemeClr val="dk1"/>
                </a:solidFill>
                <a:latin typeface="+mj-lt"/>
                <a:ea typeface="Times New Roman"/>
                <a:cs typeface="Times New Roman"/>
                <a:sym typeface="Times New Roman"/>
              </a:rPr>
              <a:t>: </a:t>
            </a:r>
            <a:r>
              <a:rPr lang="en-US" sz="1100" i="1" u="none" strike="noStrike" cap="none" dirty="0">
                <a:solidFill>
                  <a:schemeClr val="dk1"/>
                </a:solidFill>
                <a:latin typeface="+mj-lt"/>
                <a:ea typeface="Times New Roman"/>
                <a:cs typeface="Times New Roman"/>
                <a:sym typeface="Times New Roman"/>
                <a:hlinkClick r:id="rId3"/>
              </a:rPr>
              <a:t>https://www.suso.academy/en/sustainability-awareness-framework-susaf/</a:t>
            </a:r>
            <a:endParaRPr lang="en-US" sz="1100" dirty="0">
              <a:solidFill>
                <a:schemeClr val="dk1"/>
              </a:solidFill>
              <a:latin typeface="+mj-lt"/>
              <a:ea typeface="Times New Roman"/>
              <a:cs typeface="Times New Roman"/>
              <a:sym typeface="Times New Roman"/>
            </a:endParaRPr>
          </a:p>
        </p:txBody>
      </p:sp>
      <p:pic>
        <p:nvPicPr>
          <p:cNvPr id="2" name="Picture 1">
            <a:extLst>
              <a:ext uri="{FF2B5EF4-FFF2-40B4-BE49-F238E27FC236}">
                <a16:creationId xmlns:a16="http://schemas.microsoft.com/office/drawing/2014/main" id="{E56B577C-1D2A-12DC-C77C-AFA86FC34C65}"/>
              </a:ext>
            </a:extLst>
          </p:cNvPr>
          <p:cNvPicPr>
            <a:picLocks noChangeAspect="1"/>
          </p:cNvPicPr>
          <p:nvPr/>
        </p:nvPicPr>
        <p:blipFill>
          <a:blip r:embed="rId4"/>
          <a:stretch>
            <a:fillRect/>
          </a:stretch>
        </p:blipFill>
        <p:spPr>
          <a:xfrm>
            <a:off x="8945621" y="2866794"/>
            <a:ext cx="2319102" cy="3429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38f697fd43_0_0"/>
          <p:cNvSpPr txBox="1">
            <a:spLocks noGrp="1"/>
          </p:cNvSpPr>
          <p:nvPr>
            <p:ph type="title"/>
          </p:nvPr>
        </p:nvSpPr>
        <p:spPr>
          <a:xfrm>
            <a:off x="654923" y="158338"/>
            <a:ext cx="10380600" cy="143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SusAF Process</a:t>
            </a:r>
            <a:endParaRPr dirty="0"/>
          </a:p>
        </p:txBody>
      </p:sp>
      <p:pic>
        <p:nvPicPr>
          <p:cNvPr id="2" name="Picture 1">
            <a:extLst>
              <a:ext uri="{FF2B5EF4-FFF2-40B4-BE49-F238E27FC236}">
                <a16:creationId xmlns:a16="http://schemas.microsoft.com/office/drawing/2014/main" id="{6B26CA26-D399-BF72-4690-365B18A075A4}"/>
              </a:ext>
            </a:extLst>
          </p:cNvPr>
          <p:cNvPicPr>
            <a:picLocks noChangeAspect="1"/>
          </p:cNvPicPr>
          <p:nvPr/>
        </p:nvPicPr>
        <p:blipFill>
          <a:blip r:embed="rId3"/>
          <a:stretch>
            <a:fillRect/>
          </a:stretch>
        </p:blipFill>
        <p:spPr>
          <a:xfrm>
            <a:off x="2743941" y="1590538"/>
            <a:ext cx="5587074" cy="510912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 name="Google Shape;143;p5"/>
          <p:cNvSpPr/>
          <p:nvPr/>
        </p:nvSpPr>
        <p:spPr>
          <a:xfrm>
            <a:off x="0" y="0"/>
            <a:ext cx="12192000" cy="1932900"/>
          </a:xfrm>
          <a:prstGeom prst="rect">
            <a:avLst/>
          </a:prstGeom>
          <a:solidFill>
            <a:schemeClr val="lt1"/>
          </a:solidFill>
          <a:ln>
            <a:noFill/>
          </a:ln>
          <a:effectLst>
            <a:outerShdw blurRad="254000" dist="127000" dir="5460000" sx="92000" sy="92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 name="Google Shape;144;p5"/>
          <p:cNvSpPr txBox="1">
            <a:spLocks noGrp="1"/>
          </p:cNvSpPr>
          <p:nvPr>
            <p:ph type="title"/>
          </p:nvPr>
        </p:nvSpPr>
        <p:spPr>
          <a:xfrm>
            <a:off x="761801" y="858982"/>
            <a:ext cx="10111983" cy="151572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br>
              <a:rPr lang="en-US"/>
            </a:br>
            <a:endParaRPr/>
          </a:p>
        </p:txBody>
      </p:sp>
      <p:sp>
        <p:nvSpPr>
          <p:cNvPr id="145" name="Google Shape;145;p5"/>
          <p:cNvSpPr txBox="1">
            <a:spLocks noGrp="1"/>
          </p:cNvSpPr>
          <p:nvPr>
            <p:ph type="body" idx="1"/>
          </p:nvPr>
        </p:nvSpPr>
        <p:spPr>
          <a:xfrm>
            <a:off x="81631" y="2331039"/>
            <a:ext cx="8175300" cy="395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900"/>
              <a:buNone/>
            </a:pPr>
            <a:r>
              <a:rPr lang="en-US" sz="1900" b="1"/>
              <a:t>The 5 dimensions of Sustainability :</a:t>
            </a:r>
            <a:endParaRPr/>
          </a:p>
          <a:p>
            <a:pPr marL="342900" lvl="0" indent="-342900" algn="l" rtl="0">
              <a:lnSpc>
                <a:spcPct val="100000"/>
              </a:lnSpc>
              <a:spcBef>
                <a:spcPts val="1000"/>
              </a:spcBef>
              <a:spcAft>
                <a:spcPts val="0"/>
              </a:spcAft>
              <a:buClr>
                <a:schemeClr val="dk1"/>
              </a:buClr>
              <a:buSzPts val="1900"/>
              <a:buFont typeface="Arial"/>
              <a:buAutoNum type="arabicPeriod"/>
            </a:pPr>
            <a:r>
              <a:rPr lang="en-US" sz="1900"/>
              <a:t>The </a:t>
            </a:r>
            <a:r>
              <a:rPr lang="en-US" sz="1900" b="1"/>
              <a:t>environmental dimension </a:t>
            </a:r>
            <a:r>
              <a:rPr lang="en-US" sz="1900"/>
              <a:t>is about conserving natural resources and protect global ecosystems to support health and wellbeing, now and in the future</a:t>
            </a:r>
            <a:endParaRPr/>
          </a:p>
          <a:p>
            <a:pPr marL="342900" lvl="0" indent="-342900" algn="l" rtl="0">
              <a:lnSpc>
                <a:spcPct val="100000"/>
              </a:lnSpc>
              <a:spcBef>
                <a:spcPts val="1000"/>
              </a:spcBef>
              <a:spcAft>
                <a:spcPts val="0"/>
              </a:spcAft>
              <a:buClr>
                <a:schemeClr val="dk1"/>
              </a:buClr>
              <a:buSzPts val="1900"/>
              <a:buFont typeface="Arial"/>
              <a:buAutoNum type="arabicPeriod"/>
            </a:pPr>
            <a:r>
              <a:rPr lang="en-US" sz="1900"/>
              <a:t>The </a:t>
            </a:r>
            <a:r>
              <a:rPr lang="en-US" sz="1900" b="1"/>
              <a:t>economic dimension  </a:t>
            </a:r>
            <a:r>
              <a:rPr lang="en-US" sz="1900"/>
              <a:t>is concerned with  finance, profit, investment</a:t>
            </a:r>
            <a:endParaRPr/>
          </a:p>
          <a:p>
            <a:pPr marL="342900" lvl="0" indent="-342900" algn="l" rtl="0">
              <a:lnSpc>
                <a:spcPct val="100000"/>
              </a:lnSpc>
              <a:spcBef>
                <a:spcPts val="1000"/>
              </a:spcBef>
              <a:spcAft>
                <a:spcPts val="0"/>
              </a:spcAft>
              <a:buClr>
                <a:schemeClr val="dk1"/>
              </a:buClr>
              <a:buSzPts val="1900"/>
              <a:buFont typeface="Arial"/>
              <a:buAutoNum type="arabicPeriod"/>
            </a:pPr>
            <a:r>
              <a:rPr lang="en-US" sz="1900"/>
              <a:t>The </a:t>
            </a:r>
            <a:r>
              <a:rPr lang="en-US" sz="1900" b="1"/>
              <a:t>social dimension   </a:t>
            </a:r>
            <a:r>
              <a:rPr lang="en-US" sz="1900"/>
              <a:t>covers   relationships   between individuals  and  groups. </a:t>
            </a:r>
            <a:endParaRPr/>
          </a:p>
          <a:p>
            <a:pPr marL="342900" lvl="0" indent="-342900" algn="l" rtl="0">
              <a:lnSpc>
                <a:spcPct val="100000"/>
              </a:lnSpc>
              <a:spcBef>
                <a:spcPts val="1000"/>
              </a:spcBef>
              <a:spcAft>
                <a:spcPts val="0"/>
              </a:spcAft>
              <a:buClr>
                <a:schemeClr val="dk1"/>
              </a:buClr>
              <a:buSzPts val="1900"/>
              <a:buFont typeface="Arial"/>
              <a:buAutoNum type="arabicPeriod"/>
            </a:pPr>
            <a:r>
              <a:rPr lang="en-US" sz="1900"/>
              <a:t>The </a:t>
            </a:r>
            <a:r>
              <a:rPr lang="en-US" sz="1900" b="1"/>
              <a:t>individual dimension </a:t>
            </a:r>
            <a:r>
              <a:rPr lang="en-US" sz="1900"/>
              <a:t>focus on o the maintenance of individual human capital</a:t>
            </a:r>
            <a:endParaRPr/>
          </a:p>
          <a:p>
            <a:pPr marL="342900" lvl="0" indent="-342900" algn="l" rtl="0">
              <a:lnSpc>
                <a:spcPct val="100000"/>
              </a:lnSpc>
              <a:spcBef>
                <a:spcPts val="1000"/>
              </a:spcBef>
              <a:spcAft>
                <a:spcPts val="0"/>
              </a:spcAft>
              <a:buClr>
                <a:schemeClr val="dk1"/>
              </a:buClr>
              <a:buSzPts val="1900"/>
              <a:buFont typeface="Arial"/>
              <a:buAutoNum type="arabicPeriod"/>
            </a:pPr>
            <a:r>
              <a:rPr lang="en-US" sz="1900"/>
              <a:t>The </a:t>
            </a:r>
            <a:r>
              <a:rPr lang="en-US" sz="1900" b="1"/>
              <a:t>technical dimension </a:t>
            </a:r>
            <a:r>
              <a:rPr lang="en-US" sz="1900"/>
              <a:t>refers to maintenance and evolution, resilience of IT products, services or software systems </a:t>
            </a:r>
            <a:endParaRPr/>
          </a:p>
        </p:txBody>
      </p:sp>
      <p:cxnSp>
        <p:nvCxnSpPr>
          <p:cNvPr id="146" name="Google Shape;146;p5"/>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pic>
        <p:nvPicPr>
          <p:cNvPr id="147" name="Google Shape;147;p5"/>
          <p:cNvPicPr preferRelativeResize="0"/>
          <p:nvPr/>
        </p:nvPicPr>
        <p:blipFill rotWithShape="1">
          <a:blip r:embed="rId3">
            <a:alphaModFix/>
          </a:blip>
          <a:srcRect/>
          <a:stretch/>
        </p:blipFill>
        <p:spPr>
          <a:xfrm>
            <a:off x="8140625" y="550658"/>
            <a:ext cx="4051375" cy="3162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3" name="Google Shape;153;p6"/>
          <p:cNvSpPr/>
          <p:nvPr/>
        </p:nvSpPr>
        <p:spPr>
          <a:xfrm>
            <a:off x="0" y="0"/>
            <a:ext cx="12191999" cy="2727729"/>
          </a:xfrm>
          <a:prstGeom prst="rect">
            <a:avLst/>
          </a:prstGeom>
          <a:solidFill>
            <a:schemeClr val="lt1"/>
          </a:solidFill>
          <a:ln>
            <a:noFill/>
          </a:ln>
          <a:effectLst>
            <a:outerShdw blurRad="254000" dist="127000" dir="5460000" sx="92000" sy="92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4" name="Google Shape;154;p6"/>
          <p:cNvSpPr txBox="1">
            <a:spLocks noGrp="1"/>
          </p:cNvSpPr>
          <p:nvPr>
            <p:ph type="title"/>
          </p:nvPr>
        </p:nvSpPr>
        <p:spPr>
          <a:xfrm>
            <a:off x="761801" y="858982"/>
            <a:ext cx="10111983" cy="151572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endParaRPr/>
          </a:p>
        </p:txBody>
      </p:sp>
      <p:sp>
        <p:nvSpPr>
          <p:cNvPr id="155" name="Google Shape;155;p6"/>
          <p:cNvSpPr txBox="1">
            <a:spLocks noGrp="1"/>
          </p:cNvSpPr>
          <p:nvPr>
            <p:ph type="body" idx="1"/>
          </p:nvPr>
        </p:nvSpPr>
        <p:spPr>
          <a:xfrm>
            <a:off x="761801" y="2980525"/>
            <a:ext cx="5287663" cy="303139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200"/>
              <a:buNone/>
            </a:pPr>
            <a:r>
              <a:rPr lang="en-US" b="1"/>
              <a:t>Economic Dimension: </a:t>
            </a:r>
            <a:r>
              <a:rPr lang="en-US"/>
              <a:t>maintaining financial capital</a:t>
            </a:r>
            <a:endParaRPr/>
          </a:p>
          <a:p>
            <a:pPr marL="571500" lvl="1" indent="-342900" algn="l" rtl="0">
              <a:lnSpc>
                <a:spcPct val="100000"/>
              </a:lnSpc>
              <a:spcBef>
                <a:spcPts val="500"/>
              </a:spcBef>
              <a:spcAft>
                <a:spcPts val="0"/>
              </a:spcAft>
              <a:buClr>
                <a:schemeClr val="dk1"/>
              </a:buClr>
              <a:buSzPts val="2000"/>
              <a:buFont typeface="Arial"/>
              <a:buChar char="•"/>
            </a:pPr>
            <a:r>
              <a:rPr lang="en-US"/>
              <a:t>Assets</a:t>
            </a:r>
            <a:endParaRPr/>
          </a:p>
          <a:p>
            <a:pPr marL="571500" lvl="1" indent="-342900" algn="l" rtl="0">
              <a:lnSpc>
                <a:spcPct val="100000"/>
              </a:lnSpc>
              <a:spcBef>
                <a:spcPts val="500"/>
              </a:spcBef>
              <a:spcAft>
                <a:spcPts val="0"/>
              </a:spcAft>
              <a:buClr>
                <a:schemeClr val="dk1"/>
              </a:buClr>
              <a:buSzPts val="2000"/>
              <a:buFont typeface="Arial"/>
              <a:buChar char="•"/>
            </a:pPr>
            <a:r>
              <a:rPr lang="en-US"/>
              <a:t>Capital</a:t>
            </a:r>
            <a:endParaRPr/>
          </a:p>
          <a:p>
            <a:pPr marL="571500" lvl="1" indent="-342900" algn="l" rtl="0">
              <a:lnSpc>
                <a:spcPct val="100000"/>
              </a:lnSpc>
              <a:spcBef>
                <a:spcPts val="500"/>
              </a:spcBef>
              <a:spcAft>
                <a:spcPts val="0"/>
              </a:spcAft>
              <a:buClr>
                <a:schemeClr val="dk1"/>
              </a:buClr>
              <a:buSzPts val="2000"/>
              <a:buFont typeface="Arial"/>
              <a:buChar char="•"/>
            </a:pPr>
            <a:r>
              <a:rPr lang="en-US"/>
              <a:t>Added Value</a:t>
            </a:r>
            <a:endParaRPr/>
          </a:p>
          <a:p>
            <a:pPr marL="0" lvl="0" indent="0" algn="l" rtl="0">
              <a:lnSpc>
                <a:spcPct val="100000"/>
              </a:lnSpc>
              <a:spcBef>
                <a:spcPts val="1000"/>
              </a:spcBef>
              <a:spcAft>
                <a:spcPts val="0"/>
              </a:spcAft>
              <a:buClr>
                <a:schemeClr val="dk1"/>
              </a:buClr>
              <a:buSzPts val="2200"/>
              <a:buNone/>
            </a:pPr>
            <a:r>
              <a:rPr lang="en-US"/>
              <a:t>The focus is on how to design and develop IT products, services or software systems in a cost-effective manner. </a:t>
            </a:r>
            <a:endParaRPr/>
          </a:p>
          <a:p>
            <a:pPr marL="0" lvl="0" indent="0" algn="l" rtl="0">
              <a:lnSpc>
                <a:spcPct val="100000"/>
              </a:lnSpc>
              <a:spcBef>
                <a:spcPts val="1000"/>
              </a:spcBef>
              <a:spcAft>
                <a:spcPts val="0"/>
              </a:spcAft>
              <a:buClr>
                <a:schemeClr val="dk1"/>
              </a:buClr>
              <a:buSzPts val="2200"/>
              <a:buNone/>
            </a:pPr>
            <a:endParaRPr/>
          </a:p>
        </p:txBody>
      </p:sp>
      <p:pic>
        <p:nvPicPr>
          <p:cNvPr id="156" name="Google Shape;156;p6" descr="Economic Sustainability - SDL"/>
          <p:cNvPicPr preferRelativeResize="0"/>
          <p:nvPr/>
        </p:nvPicPr>
        <p:blipFill rotWithShape="1">
          <a:blip r:embed="rId3">
            <a:alphaModFix/>
          </a:blip>
          <a:srcRect t="9283" r="-3" b="-2"/>
          <a:stretch/>
        </p:blipFill>
        <p:spPr>
          <a:xfrm>
            <a:off x="6403945" y="2934157"/>
            <a:ext cx="4909730" cy="3006387"/>
          </a:xfrm>
          <a:prstGeom prst="rect">
            <a:avLst/>
          </a:prstGeom>
          <a:noFill/>
          <a:ln>
            <a:noFill/>
          </a:ln>
        </p:spPr>
      </p:pic>
      <p:cxnSp>
        <p:nvCxnSpPr>
          <p:cNvPr id="157" name="Google Shape;157;p6"/>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 name="Google Shape;163;p7"/>
          <p:cNvSpPr/>
          <p:nvPr/>
        </p:nvSpPr>
        <p:spPr>
          <a:xfrm>
            <a:off x="0" y="0"/>
            <a:ext cx="12191999" cy="2727729"/>
          </a:xfrm>
          <a:prstGeom prst="rect">
            <a:avLst/>
          </a:prstGeom>
          <a:solidFill>
            <a:schemeClr val="lt1"/>
          </a:solidFill>
          <a:ln>
            <a:noFill/>
          </a:ln>
          <a:effectLst>
            <a:outerShdw blurRad="254000" dist="127000" dir="5460000" sx="92000" sy="92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 name="Google Shape;164;p7"/>
          <p:cNvSpPr txBox="1">
            <a:spLocks noGrp="1"/>
          </p:cNvSpPr>
          <p:nvPr>
            <p:ph type="title"/>
          </p:nvPr>
        </p:nvSpPr>
        <p:spPr>
          <a:xfrm>
            <a:off x="761801" y="858982"/>
            <a:ext cx="10111983" cy="151572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endParaRPr/>
          </a:p>
        </p:txBody>
      </p:sp>
      <p:sp>
        <p:nvSpPr>
          <p:cNvPr id="165" name="Google Shape;165;p7"/>
          <p:cNvSpPr txBox="1">
            <a:spLocks noGrp="1"/>
          </p:cNvSpPr>
          <p:nvPr>
            <p:ph type="body" idx="1"/>
          </p:nvPr>
        </p:nvSpPr>
        <p:spPr>
          <a:xfrm>
            <a:off x="223027" y="2905538"/>
            <a:ext cx="7756801" cy="387747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900"/>
              <a:buNone/>
            </a:pPr>
            <a:r>
              <a:rPr lang="en-US" sz="1900" b="1"/>
              <a:t>Technical Dimension</a:t>
            </a:r>
            <a:r>
              <a:rPr lang="en-US" sz="1900"/>
              <a:t>: the ease of system transitions and evolution with changing requirements and condition. </a:t>
            </a:r>
            <a:endParaRPr sz="1900"/>
          </a:p>
          <a:p>
            <a:pPr marL="0" lvl="0" indent="0" algn="l" rtl="0">
              <a:lnSpc>
                <a:spcPct val="100000"/>
              </a:lnSpc>
              <a:spcBef>
                <a:spcPts val="1000"/>
              </a:spcBef>
              <a:spcAft>
                <a:spcPts val="0"/>
              </a:spcAft>
              <a:buClr>
                <a:schemeClr val="dk1"/>
              </a:buClr>
              <a:buSzPts val="1900"/>
              <a:buNone/>
            </a:pPr>
            <a:r>
              <a:rPr lang="en-US" sz="1900"/>
              <a:t>‘How can IT products, services or software systems be designed and developed for easy evolution, maintainability, adaptability to changes in the future’?</a:t>
            </a:r>
            <a:endParaRPr/>
          </a:p>
          <a:p>
            <a:pPr marL="0" lvl="0" indent="0" algn="l" rtl="0">
              <a:lnSpc>
                <a:spcPct val="100000"/>
              </a:lnSpc>
              <a:spcBef>
                <a:spcPts val="1000"/>
              </a:spcBef>
              <a:spcAft>
                <a:spcPts val="0"/>
              </a:spcAft>
              <a:buClr>
                <a:schemeClr val="dk1"/>
              </a:buClr>
              <a:buSzPts val="1900"/>
              <a:buNone/>
            </a:pPr>
            <a:r>
              <a:rPr lang="en-US" sz="1900"/>
              <a:t>Some factors:</a:t>
            </a:r>
            <a:endParaRPr/>
          </a:p>
          <a:p>
            <a:pPr marL="342900" lvl="0" indent="-342900" algn="l" rtl="0">
              <a:lnSpc>
                <a:spcPct val="100000"/>
              </a:lnSpc>
              <a:spcBef>
                <a:spcPts val="1000"/>
              </a:spcBef>
              <a:spcAft>
                <a:spcPts val="0"/>
              </a:spcAft>
              <a:buClr>
                <a:schemeClr val="dk1"/>
              </a:buClr>
              <a:buSzPts val="1900"/>
              <a:buFont typeface="Arial"/>
              <a:buChar char="•"/>
            </a:pPr>
            <a:r>
              <a:rPr lang="en-US" sz="1900"/>
              <a:t>Technical debt</a:t>
            </a:r>
            <a:endParaRPr/>
          </a:p>
          <a:p>
            <a:pPr marL="342900" lvl="0" indent="-342900" algn="l" rtl="0">
              <a:lnSpc>
                <a:spcPct val="100000"/>
              </a:lnSpc>
              <a:spcBef>
                <a:spcPts val="1000"/>
              </a:spcBef>
              <a:spcAft>
                <a:spcPts val="0"/>
              </a:spcAft>
              <a:buClr>
                <a:schemeClr val="dk1"/>
              </a:buClr>
              <a:buSzPts val="1900"/>
              <a:buFont typeface="Arial"/>
              <a:buChar char="•"/>
            </a:pPr>
            <a:r>
              <a:rPr lang="en-US" sz="1900"/>
              <a:t>Scalability</a:t>
            </a:r>
            <a:endParaRPr/>
          </a:p>
          <a:p>
            <a:pPr marL="342900" lvl="0" indent="-342900" algn="l" rtl="0">
              <a:lnSpc>
                <a:spcPct val="100000"/>
              </a:lnSpc>
              <a:spcBef>
                <a:spcPts val="1000"/>
              </a:spcBef>
              <a:spcAft>
                <a:spcPts val="0"/>
              </a:spcAft>
              <a:buClr>
                <a:schemeClr val="dk1"/>
              </a:buClr>
              <a:buSzPts val="1900"/>
              <a:buFont typeface="Arial"/>
              <a:buChar char="•"/>
            </a:pPr>
            <a:r>
              <a:rPr lang="en-US" sz="1900"/>
              <a:t>Data integrity</a:t>
            </a:r>
            <a:endParaRPr/>
          </a:p>
          <a:p>
            <a:pPr marL="342900" lvl="0" indent="-342900" algn="l" rtl="0">
              <a:lnSpc>
                <a:spcPct val="100000"/>
              </a:lnSpc>
              <a:spcBef>
                <a:spcPts val="1000"/>
              </a:spcBef>
              <a:spcAft>
                <a:spcPts val="0"/>
              </a:spcAft>
              <a:buClr>
                <a:schemeClr val="dk1"/>
              </a:buClr>
              <a:buSzPts val="1900"/>
              <a:buFont typeface="Arial"/>
              <a:buChar char="•"/>
            </a:pPr>
            <a:r>
              <a:rPr lang="en-US" sz="1900"/>
              <a:t>Software Testing </a:t>
            </a:r>
            <a:endParaRPr/>
          </a:p>
        </p:txBody>
      </p:sp>
      <p:pic>
        <p:nvPicPr>
          <p:cNvPr id="166" name="Google Shape;166;p7" descr="Sustainability in the tech industry: The hidden problem and how to tackle  it | IDG Connect"/>
          <p:cNvPicPr preferRelativeResize="0"/>
          <p:nvPr/>
        </p:nvPicPr>
        <p:blipFill rotWithShape="1">
          <a:blip r:embed="rId3">
            <a:alphaModFix/>
          </a:blip>
          <a:srcRect t="8265" r="-3" b="-3"/>
          <a:stretch/>
        </p:blipFill>
        <p:spPr>
          <a:xfrm>
            <a:off x="8155027" y="4739091"/>
            <a:ext cx="3337930" cy="2043923"/>
          </a:xfrm>
          <a:prstGeom prst="rect">
            <a:avLst/>
          </a:prstGeom>
          <a:noFill/>
          <a:ln>
            <a:noFill/>
          </a:ln>
        </p:spPr>
      </p:pic>
      <p:cxnSp>
        <p:nvCxnSpPr>
          <p:cNvPr id="167" name="Google Shape;167;p7"/>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pic>
        <p:nvPicPr>
          <p:cNvPr id="168" name="Google Shape;168;p7" descr="Coding for Kids | Why Young Students Should Learn Programing"/>
          <p:cNvPicPr preferRelativeResize="0"/>
          <p:nvPr/>
        </p:nvPicPr>
        <p:blipFill rotWithShape="1">
          <a:blip r:embed="rId4">
            <a:alphaModFix/>
          </a:blip>
          <a:srcRect/>
          <a:stretch/>
        </p:blipFill>
        <p:spPr>
          <a:xfrm>
            <a:off x="8155026" y="2727729"/>
            <a:ext cx="3337931" cy="20356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 name="Google Shape;174;p8"/>
          <p:cNvSpPr/>
          <p:nvPr/>
        </p:nvSpPr>
        <p:spPr>
          <a:xfrm>
            <a:off x="0" y="0"/>
            <a:ext cx="12191999" cy="2727729"/>
          </a:xfrm>
          <a:prstGeom prst="rect">
            <a:avLst/>
          </a:prstGeom>
          <a:solidFill>
            <a:schemeClr val="lt1"/>
          </a:solidFill>
          <a:ln>
            <a:noFill/>
          </a:ln>
          <a:effectLst>
            <a:outerShdw blurRad="254000" dist="127000" dir="5460000" sx="92000" sy="92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 name="Google Shape;175;p8"/>
          <p:cNvSpPr txBox="1">
            <a:spLocks noGrp="1"/>
          </p:cNvSpPr>
          <p:nvPr>
            <p:ph type="title"/>
          </p:nvPr>
        </p:nvSpPr>
        <p:spPr>
          <a:xfrm>
            <a:off x="761801" y="858982"/>
            <a:ext cx="10111983" cy="151572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endParaRPr/>
          </a:p>
        </p:txBody>
      </p:sp>
      <p:sp>
        <p:nvSpPr>
          <p:cNvPr id="176" name="Google Shape;176;p8"/>
          <p:cNvSpPr txBox="1">
            <a:spLocks noGrp="1"/>
          </p:cNvSpPr>
          <p:nvPr>
            <p:ph type="body" idx="1"/>
          </p:nvPr>
        </p:nvSpPr>
        <p:spPr>
          <a:xfrm>
            <a:off x="122668" y="2810107"/>
            <a:ext cx="7455514" cy="39475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US" sz="1800" b="1"/>
              <a:t>Individual dimension: </a:t>
            </a:r>
            <a:r>
              <a:rPr lang="en-US" sz="1800"/>
              <a:t>Well-being of individuals and equal access to services.  It includes   the   ability   of individuals (end users) to  thrive and exercise  their  rights. </a:t>
            </a:r>
            <a:endParaRPr/>
          </a:p>
          <a:p>
            <a:pPr marL="0" lvl="0" indent="0" algn="l" rtl="0">
              <a:lnSpc>
                <a:spcPct val="100000"/>
              </a:lnSpc>
              <a:spcBef>
                <a:spcPts val="1000"/>
              </a:spcBef>
              <a:spcAft>
                <a:spcPts val="0"/>
              </a:spcAft>
              <a:buClr>
                <a:schemeClr val="dk1"/>
              </a:buClr>
              <a:buSzPts val="1800"/>
              <a:buNone/>
            </a:pPr>
            <a:r>
              <a:rPr lang="en-US" sz="1800"/>
              <a:t>How does IT products, services or software systems support the individual endeavor towards the goals of that person (end user)?”</a:t>
            </a:r>
            <a:endParaRPr/>
          </a:p>
          <a:p>
            <a:pPr marL="342900" lvl="0" indent="-342900" algn="l" rtl="0">
              <a:lnSpc>
                <a:spcPct val="100000"/>
              </a:lnSpc>
              <a:spcBef>
                <a:spcPts val="1000"/>
              </a:spcBef>
              <a:spcAft>
                <a:spcPts val="0"/>
              </a:spcAft>
              <a:buClr>
                <a:schemeClr val="dk1"/>
              </a:buClr>
              <a:buSzPts val="1800"/>
              <a:buFont typeface="Arial"/>
              <a:buChar char="•"/>
            </a:pPr>
            <a:r>
              <a:rPr lang="en-US" sz="1800"/>
              <a:t>Support adaptation </a:t>
            </a:r>
            <a:endParaRPr/>
          </a:p>
          <a:p>
            <a:pPr marL="342900" lvl="0" indent="-342900" algn="l" rtl="0">
              <a:lnSpc>
                <a:spcPct val="100000"/>
              </a:lnSpc>
              <a:spcBef>
                <a:spcPts val="1000"/>
              </a:spcBef>
              <a:spcAft>
                <a:spcPts val="0"/>
              </a:spcAft>
              <a:buClr>
                <a:schemeClr val="dk1"/>
              </a:buClr>
              <a:buSzPts val="1800"/>
              <a:buFont typeface="Arial"/>
              <a:buChar char="•"/>
            </a:pPr>
            <a:r>
              <a:rPr lang="en-US" sz="1800"/>
              <a:t>Personalization (end user). </a:t>
            </a:r>
            <a:endParaRPr/>
          </a:p>
          <a:p>
            <a:pPr marL="342900" lvl="0" indent="-342900" algn="l" rtl="0">
              <a:lnSpc>
                <a:spcPct val="100000"/>
              </a:lnSpc>
              <a:spcBef>
                <a:spcPts val="1000"/>
              </a:spcBef>
              <a:spcAft>
                <a:spcPts val="0"/>
              </a:spcAft>
              <a:buClr>
                <a:schemeClr val="dk1"/>
              </a:buClr>
              <a:buSzPts val="1800"/>
              <a:buFont typeface="Arial"/>
              <a:buChar char="•"/>
            </a:pPr>
            <a:r>
              <a:rPr lang="en-US" sz="1800"/>
              <a:t>Mental and physical well-being</a:t>
            </a:r>
            <a:endParaRPr/>
          </a:p>
          <a:p>
            <a:pPr marL="342900" lvl="0" indent="-342900" algn="l" rtl="0">
              <a:lnSpc>
                <a:spcPct val="100000"/>
              </a:lnSpc>
              <a:spcBef>
                <a:spcPts val="1000"/>
              </a:spcBef>
              <a:spcAft>
                <a:spcPts val="0"/>
              </a:spcAft>
              <a:buClr>
                <a:schemeClr val="dk1"/>
              </a:buClr>
              <a:buSzPts val="1800"/>
              <a:buFont typeface="Arial"/>
              <a:buChar char="•"/>
            </a:pPr>
            <a:r>
              <a:rPr lang="en-US" sz="1800"/>
              <a:t>Self-respect</a:t>
            </a:r>
            <a:endParaRPr/>
          </a:p>
          <a:p>
            <a:pPr marL="0" lvl="0" indent="0" algn="l" rtl="0">
              <a:lnSpc>
                <a:spcPct val="100000"/>
              </a:lnSpc>
              <a:spcBef>
                <a:spcPts val="1000"/>
              </a:spcBef>
              <a:spcAft>
                <a:spcPts val="0"/>
              </a:spcAft>
              <a:buClr>
                <a:schemeClr val="dk1"/>
              </a:buClr>
              <a:buSzPts val="1800"/>
              <a:buNone/>
            </a:pPr>
            <a:r>
              <a:rPr lang="en-US" sz="1800"/>
              <a:t>For software developers this individual sustainability may also mean their own satisfaction of their product.</a:t>
            </a:r>
            <a:endParaRPr/>
          </a:p>
        </p:txBody>
      </p:sp>
      <p:pic>
        <p:nvPicPr>
          <p:cNvPr id="177" name="Google Shape;177;p8" descr="Are You A Happy Person? What Do They Look Like? - Monty Winters Coach"/>
          <p:cNvPicPr preferRelativeResize="0"/>
          <p:nvPr/>
        </p:nvPicPr>
        <p:blipFill rotWithShape="1">
          <a:blip r:embed="rId3">
            <a:alphaModFix/>
          </a:blip>
          <a:srcRect t="2846" r="-3" b="5414"/>
          <a:stretch/>
        </p:blipFill>
        <p:spPr>
          <a:xfrm>
            <a:off x="7578187" y="3227768"/>
            <a:ext cx="4089968" cy="2504420"/>
          </a:xfrm>
          <a:prstGeom prst="rect">
            <a:avLst/>
          </a:prstGeom>
          <a:noFill/>
          <a:ln>
            <a:noFill/>
          </a:ln>
        </p:spPr>
      </p:pic>
      <p:cxnSp>
        <p:nvCxnSpPr>
          <p:cNvPr id="178" name="Google Shape;178;p8"/>
          <p:cNvCxnSpPr/>
          <p:nvPr/>
        </p:nvCxnSpPr>
        <p:spPr>
          <a:xfrm>
            <a:off x="11668155" y="5641010"/>
            <a:ext cx="0" cy="599069"/>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283465" y="858982"/>
            <a:ext cx="10858910" cy="143227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Arial"/>
              <a:buNone/>
            </a:pPr>
            <a:r>
              <a:rPr lang="en-US"/>
              <a:t>Key Elements in SusAF</a:t>
            </a:r>
            <a:endParaRPr/>
          </a:p>
        </p:txBody>
      </p:sp>
      <p:sp>
        <p:nvSpPr>
          <p:cNvPr id="184" name="Google Shape;184;p9"/>
          <p:cNvSpPr txBox="1">
            <a:spLocks noGrp="1"/>
          </p:cNvSpPr>
          <p:nvPr>
            <p:ph type="body" idx="1"/>
          </p:nvPr>
        </p:nvSpPr>
        <p:spPr>
          <a:xfrm>
            <a:off x="133815" y="2750126"/>
            <a:ext cx="7587924" cy="402557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200"/>
              <a:buNone/>
            </a:pPr>
            <a:r>
              <a:rPr lang="en-US" b="1"/>
              <a:t>Social dimension: </a:t>
            </a:r>
            <a:r>
              <a:rPr lang="en-US"/>
              <a:t>The factors that affect interaction between group of people or communities such as </a:t>
            </a:r>
            <a:r>
              <a:rPr lang="en-US" b="0" i="0" u="none" strike="noStrike">
                <a:solidFill>
                  <a:srgbClr val="000000"/>
                </a:solidFill>
                <a:latin typeface="Arial"/>
                <a:ea typeface="Arial"/>
                <a:cs typeface="Arial"/>
                <a:sym typeface="Arial"/>
              </a:rPr>
              <a:t>trust, equality.</a:t>
            </a:r>
            <a:endParaRPr/>
          </a:p>
          <a:p>
            <a:pPr marL="0" lvl="0" indent="0" algn="l" rtl="0">
              <a:lnSpc>
                <a:spcPct val="110000"/>
              </a:lnSpc>
              <a:spcBef>
                <a:spcPts val="1000"/>
              </a:spcBef>
              <a:spcAft>
                <a:spcPts val="0"/>
              </a:spcAft>
              <a:buClr>
                <a:schemeClr val="dk1"/>
              </a:buClr>
              <a:buSzPts val="2200"/>
              <a:buNone/>
            </a:pPr>
            <a:r>
              <a:rPr lang="en-US"/>
              <a:t>‘What are the impacts of IT products, services or software systems on the society?’ Example: </a:t>
            </a:r>
            <a:endParaRPr/>
          </a:p>
          <a:p>
            <a:pPr marL="571500" lvl="1" indent="-342900" algn="l" rtl="0">
              <a:lnSpc>
                <a:spcPct val="110000"/>
              </a:lnSpc>
              <a:spcBef>
                <a:spcPts val="500"/>
              </a:spcBef>
              <a:spcAft>
                <a:spcPts val="0"/>
              </a:spcAft>
              <a:buClr>
                <a:schemeClr val="dk1"/>
              </a:buClr>
              <a:buSzPts val="2000"/>
              <a:buFont typeface="Arial"/>
              <a:buChar char="•"/>
            </a:pPr>
            <a:r>
              <a:rPr lang="en-US"/>
              <a:t>Communication</a:t>
            </a:r>
            <a:endParaRPr/>
          </a:p>
          <a:p>
            <a:pPr marL="571500" lvl="1" indent="-342900" algn="l" rtl="0">
              <a:lnSpc>
                <a:spcPct val="110000"/>
              </a:lnSpc>
              <a:spcBef>
                <a:spcPts val="500"/>
              </a:spcBef>
              <a:spcAft>
                <a:spcPts val="0"/>
              </a:spcAft>
              <a:buClr>
                <a:schemeClr val="dk1"/>
              </a:buClr>
              <a:buSzPts val="2000"/>
              <a:buFont typeface="Arial"/>
              <a:buChar char="•"/>
            </a:pPr>
            <a:r>
              <a:rPr lang="en-US"/>
              <a:t> sense of belonging, </a:t>
            </a:r>
            <a:endParaRPr/>
          </a:p>
          <a:p>
            <a:pPr marL="571500" lvl="1" indent="-342900" algn="l" rtl="0">
              <a:lnSpc>
                <a:spcPct val="110000"/>
              </a:lnSpc>
              <a:spcBef>
                <a:spcPts val="500"/>
              </a:spcBef>
              <a:spcAft>
                <a:spcPts val="0"/>
              </a:spcAft>
              <a:buClr>
                <a:schemeClr val="dk1"/>
              </a:buClr>
              <a:buSzPts val="2000"/>
              <a:buFont typeface="Arial"/>
              <a:buChar char="•"/>
            </a:pPr>
            <a:r>
              <a:rPr lang="en-US"/>
              <a:t>interaction and social equity</a:t>
            </a:r>
            <a:endParaRPr/>
          </a:p>
          <a:p>
            <a:pPr marL="0" lvl="0" indent="0" algn="l" rtl="0">
              <a:lnSpc>
                <a:spcPct val="110000"/>
              </a:lnSpc>
              <a:spcBef>
                <a:spcPts val="1000"/>
              </a:spcBef>
              <a:spcAft>
                <a:spcPts val="0"/>
              </a:spcAft>
              <a:buClr>
                <a:schemeClr val="dk1"/>
              </a:buClr>
              <a:buSzPts val="2200"/>
              <a:buNone/>
            </a:pPr>
            <a:endParaRPr/>
          </a:p>
        </p:txBody>
      </p:sp>
      <p:pic>
        <p:nvPicPr>
          <p:cNvPr id="185" name="Google Shape;185;p9" descr="Social Sustainability"/>
          <p:cNvPicPr preferRelativeResize="0"/>
          <p:nvPr/>
        </p:nvPicPr>
        <p:blipFill rotWithShape="1">
          <a:blip r:embed="rId3">
            <a:alphaModFix/>
          </a:blip>
          <a:srcRect/>
          <a:stretch/>
        </p:blipFill>
        <p:spPr>
          <a:xfrm>
            <a:off x="7928516" y="4762915"/>
            <a:ext cx="3420635" cy="1924107"/>
          </a:xfrm>
          <a:prstGeom prst="rect">
            <a:avLst/>
          </a:prstGeom>
          <a:noFill/>
          <a:ln>
            <a:noFill/>
          </a:ln>
        </p:spPr>
      </p:pic>
      <p:pic>
        <p:nvPicPr>
          <p:cNvPr id="186" name="Google Shape;186;p9" descr="Driving Social Sustainability Through Volunteerism"/>
          <p:cNvPicPr preferRelativeResize="0"/>
          <p:nvPr/>
        </p:nvPicPr>
        <p:blipFill rotWithShape="1">
          <a:blip r:embed="rId4">
            <a:alphaModFix/>
          </a:blip>
          <a:srcRect/>
          <a:stretch/>
        </p:blipFill>
        <p:spPr>
          <a:xfrm>
            <a:off x="7721739" y="2581273"/>
            <a:ext cx="3420636" cy="2185786"/>
          </a:xfrm>
          <a:prstGeom prst="rect">
            <a:avLst/>
          </a:prstGeom>
          <a:noFill/>
          <a:ln>
            <a:noFill/>
          </a:ln>
        </p:spPr>
      </p:pic>
    </p:spTree>
  </p:cSld>
  <p:clrMapOvr>
    <a:masterClrMapping/>
  </p:clrMapOvr>
</p:sld>
</file>

<file path=ppt/theme/theme1.xml><?xml version="1.0" encoding="utf-8"?>
<a:theme xmlns:a="http://schemas.openxmlformats.org/drawingml/2006/main" name="BevelVTI">
  <a:themeElements>
    <a:clrScheme name="Custom 148">
      <a:dk1>
        <a:srgbClr val="262626"/>
      </a:dk1>
      <a:lt1>
        <a:srgbClr val="FFFFFF"/>
      </a:lt1>
      <a:dk2>
        <a:srgbClr val="2F333D"/>
      </a:dk2>
      <a:lt2>
        <a:srgbClr val="ECF0F0"/>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1366</TotalTime>
  <Words>977</Words>
  <Application>Microsoft Macintosh PowerPoint</Application>
  <PresentationFormat>Widescreen</PresentationFormat>
  <Paragraphs>89</Paragraphs>
  <Slides>19</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BevelVTI</vt:lpstr>
      <vt:lpstr>Sustainability Awareness Framework (SusAF)</vt:lpstr>
      <vt:lpstr>Sustainability Impacts Survey</vt:lpstr>
      <vt:lpstr>Sustainability Awareness Framework </vt:lpstr>
      <vt:lpstr>SusAF Process</vt:lpstr>
      <vt:lpstr>Key Elements in SusAF </vt:lpstr>
      <vt:lpstr>Key Elements in SusAF</vt:lpstr>
      <vt:lpstr>Key Elements in SusAF</vt:lpstr>
      <vt:lpstr>Key Elements in SusAF</vt:lpstr>
      <vt:lpstr>Key Elements in SusAF</vt:lpstr>
      <vt:lpstr>Key Elements in SusAF</vt:lpstr>
      <vt:lpstr>Key Elements in SusAF</vt:lpstr>
      <vt:lpstr>Key Elements in SusAF</vt:lpstr>
      <vt:lpstr>SusAF Scoping</vt:lpstr>
      <vt:lpstr>Key Elements in SusAF</vt:lpstr>
      <vt:lpstr>Key Elements in SusAF</vt:lpstr>
      <vt:lpstr>Key Elements in SusAF</vt:lpstr>
      <vt:lpstr>Key Elements in SusAF - Example</vt:lpstr>
      <vt:lpstr>Key Elements in SusAF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Awareness Framework (SusAF)</dc:title>
  <dc:creator>Shola Oyedeji</dc:creator>
  <cp:lastModifiedBy>Shola Oyedeji</cp:lastModifiedBy>
  <cp:revision>7</cp:revision>
  <dcterms:created xsi:type="dcterms:W3CDTF">2022-08-12T11:34:03Z</dcterms:created>
  <dcterms:modified xsi:type="dcterms:W3CDTF">2024-08-23T02:03:59Z</dcterms:modified>
</cp:coreProperties>
</file>