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sldIdLst>
    <p:sldId id="256" r:id="rId5"/>
    <p:sldId id="264" r:id="rId6"/>
    <p:sldId id="257" r:id="rId7"/>
    <p:sldId id="258" r:id="rId8"/>
    <p:sldId id="259" r:id="rId9"/>
    <p:sldId id="260" r:id="rId10"/>
    <p:sldId id="261" r:id="rId11"/>
    <p:sldId id="262" r:id="rId12"/>
    <p:sldId id="263" r:id="rId13"/>
    <p:sldId id="265" r:id="rId14"/>
    <p:sldId id="266"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2"/>
  </p:normalViewPr>
  <p:slideViewPr>
    <p:cSldViewPr snapToGrid="0">
      <p:cViewPr varScale="1">
        <p:scale>
          <a:sx n="90" d="100"/>
          <a:sy n="90" d="100"/>
        </p:scale>
        <p:origin x="232"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965A7A7B-B71A-428D-833F-0F3507A6DB13}" type="datetimeFigureOut">
              <a:rPr lang="en-US" dirty="0"/>
              <a:t>5/15/2025</a:t>
            </a:fld>
            <a:endParaRPr lang="en-US"/>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A65A5C87-DF58-40C8-B092-1DE63DB4547E}" type="slidenum">
              <a:rPr lang="en-US" dirty="0"/>
              <a:t>‹#›</a:t>
            </a:fld>
            <a:endParaRPr lang="en-US"/>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949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F248F9EB-9D34-4B41-B66C-5FAF50876D2D}" type="datetimeFigureOut">
              <a:rPr lang="en-US" dirty="0"/>
              <a:t>5/15/2025</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4241090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34489A26-CAA1-4690-8C1F-1641B1B97745}" type="datetimeFigureOut">
              <a:rPr lang="en-US" dirty="0"/>
              <a:t>5/15/2025</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145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5CF65307-640F-4AE7-B0BE-50C709AD86C5}" type="datetimeFigureOut">
              <a:rPr lang="en-US" dirty="0"/>
              <a:t>5/15/2025</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1167054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F77EA1F9-1F0F-4C65-8F6E-9729B924AAAC}" type="datetimeFigureOut">
              <a:rPr lang="en-US" dirty="0"/>
              <a:t>5/15/2025</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111390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202278E8-5F4B-47D5-A617-8CCDF75D6A33}" type="datetimeFigureOut">
              <a:rPr lang="en-US" dirty="0"/>
              <a:t>5/15/2025</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169793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16AAFA52-7A21-407F-8339-40DF182D7460}" type="datetimeFigureOut">
              <a:rPr lang="en-US" dirty="0"/>
              <a:t>5/15/2025</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1513790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96770335-1C1A-4243-9BDD-9630C417D284}" type="datetimeFigureOut">
              <a:rPr lang="en-US" dirty="0"/>
              <a:t>5/15/2025</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272092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141513F-8EBD-4612-96F4-CC3E309609AF}" type="datetimeFigureOut">
              <a:rPr lang="en-US" dirty="0"/>
              <a:t>5/15/2025</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237619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6E6483A1-31A8-47A2-AB0A-53A7803D5EBF}" type="datetimeFigureOut">
              <a:rPr lang="en-US" dirty="0"/>
              <a:t>5/15/2025</a:t>
            </a:fld>
            <a:endParaRPr lang="en-US"/>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85664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noChangeAspect="1"/>
          </p:cNvSpPr>
          <p:nvPr>
            <p:ph type="pic" idx="1"/>
          </p:nvPr>
        </p:nvSpPr>
        <p:spPr>
          <a:xfrm>
            <a:off x="4965192" y="1161288"/>
            <a:ext cx="6729984" cy="4645152"/>
          </a:xfrm>
        </p:spPr>
        <p:txBody>
          <a:bodyPr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6D8810B9-2C7C-4CAF-99E2-617AE20BA331}" type="datetimeFigureOut">
              <a:rPr lang="en-US" dirty="0"/>
              <a:t>5/15/2025</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A65A5C87-DF58-40C8-B092-1DE63DB4547E}" type="slidenum">
              <a:rPr lang="en-US" dirty="0"/>
              <a:t>‹#›</a:t>
            </a:fld>
            <a:endParaRPr lang="en-US"/>
          </a:p>
        </p:txBody>
      </p:sp>
    </p:spTree>
    <p:extLst>
      <p:ext uri="{BB962C8B-B14F-4D97-AF65-F5344CB8AC3E}">
        <p14:creationId xmlns:p14="http://schemas.microsoft.com/office/powerpoint/2010/main" val="281909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93E0A-5177-400C-87C9-C93AF466EC49}" type="datetimeFigureOut">
              <a:rPr lang="en-US" dirty="0"/>
              <a:t>5/15/2025</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17615-2DB4-4DAA-9DE3-B2B689A846E0}" type="slidenum">
              <a:rPr lang="en-US" dirty="0"/>
              <a:t>‹#›</a:t>
            </a:fld>
            <a:endParaRPr lang="en-US"/>
          </a:p>
        </p:txBody>
      </p:sp>
    </p:spTree>
    <p:extLst>
      <p:ext uri="{BB962C8B-B14F-4D97-AF65-F5344CB8AC3E}">
        <p14:creationId xmlns:p14="http://schemas.microsoft.com/office/powerpoint/2010/main" val="315477909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8117A-D52B-7E9B-095B-8510B32460CB}"/>
              </a:ext>
            </a:extLst>
          </p:cNvPr>
          <p:cNvSpPr>
            <a:spLocks noGrp="1"/>
          </p:cNvSpPr>
          <p:nvPr>
            <p:ph type="ctrTitle"/>
          </p:nvPr>
        </p:nvSpPr>
        <p:spPr/>
        <p:txBody>
          <a:bodyPr/>
          <a:lstStyle/>
          <a:p>
            <a:pPr algn="ctr"/>
            <a:r>
              <a:rPr lang="en-GB" dirty="0" err="1"/>
              <a:t>Sustainablity</a:t>
            </a:r>
            <a:r>
              <a:rPr lang="en-GB" dirty="0"/>
              <a:t> IoT Hackathon</a:t>
            </a:r>
          </a:p>
        </p:txBody>
      </p:sp>
      <p:sp>
        <p:nvSpPr>
          <p:cNvPr id="3" name="Subtitle 2">
            <a:extLst>
              <a:ext uri="{FF2B5EF4-FFF2-40B4-BE49-F238E27FC236}">
                <a16:creationId xmlns:a16="http://schemas.microsoft.com/office/drawing/2014/main" id="{4EFD4875-D0AF-8F92-F0F9-A1D2D6FC0B3F}"/>
              </a:ext>
            </a:extLst>
          </p:cNvPr>
          <p:cNvSpPr>
            <a:spLocks noGrp="1"/>
          </p:cNvSpPr>
          <p:nvPr>
            <p:ph type="subTitle" idx="1"/>
          </p:nvPr>
        </p:nvSpPr>
        <p:spPr/>
        <p:txBody>
          <a:bodyPr vert="horz" lIns="91440" tIns="45720" rIns="91440" bIns="45720" rtlCol="0" anchor="t">
            <a:normAutofit/>
          </a:bodyPr>
          <a:lstStyle/>
          <a:p>
            <a:r>
              <a:rPr lang="en-GB" u="sng" dirty="0"/>
              <a:t>Team Members</a:t>
            </a:r>
            <a:r>
              <a:rPr lang="en-GB" dirty="0"/>
              <a:t>: </a:t>
            </a:r>
            <a:r>
              <a:rPr lang="en-GB" b="0" i="0" u="none" strike="noStrike" dirty="0">
                <a:solidFill>
                  <a:srgbClr val="000000"/>
                </a:solidFill>
                <a:effectLst/>
                <a:latin typeface="Avenir Next LT Pro" panose="020B0504020202020204" pitchFamily="34" charset="0"/>
              </a:rPr>
              <a:t>Petri, </a:t>
            </a:r>
            <a:r>
              <a:rPr lang="en-GB" b="0" i="0" u="none" strike="noStrike" dirty="0" err="1">
                <a:solidFill>
                  <a:srgbClr val="000000"/>
                </a:solidFill>
                <a:effectLst/>
                <a:latin typeface="Avenir Next LT Pro" panose="020B0504020202020204" pitchFamily="34" charset="0"/>
              </a:rPr>
              <a:t>Saara</a:t>
            </a:r>
            <a:r>
              <a:rPr lang="en-GB" b="0" i="0" u="none" strike="noStrike" dirty="0">
                <a:solidFill>
                  <a:srgbClr val="000000"/>
                </a:solidFill>
                <a:effectLst/>
                <a:latin typeface="Avenir Next LT Pro" panose="020B0504020202020204" pitchFamily="34" charset="0"/>
              </a:rPr>
              <a:t>, </a:t>
            </a:r>
            <a:r>
              <a:rPr lang="en-GB" b="0" i="0" u="none" strike="noStrike" dirty="0" err="1">
                <a:solidFill>
                  <a:srgbClr val="000000"/>
                </a:solidFill>
                <a:effectLst/>
                <a:latin typeface="Avenir Next LT Pro" panose="020B0504020202020204" pitchFamily="34" charset="0"/>
              </a:rPr>
              <a:t>Ilmari</a:t>
            </a:r>
            <a:r>
              <a:rPr lang="en-GB" b="0" i="0" u="none" strike="noStrike" dirty="0">
                <a:solidFill>
                  <a:srgbClr val="000000"/>
                </a:solidFill>
                <a:effectLst/>
                <a:latin typeface="Avenir Next LT Pro" panose="020B0504020202020204" pitchFamily="34" charset="0"/>
              </a:rPr>
              <a:t>, Felix, </a:t>
            </a:r>
            <a:r>
              <a:rPr lang="en-GB" b="0" i="0" u="none" strike="noStrike" dirty="0" err="1">
                <a:solidFill>
                  <a:srgbClr val="000000"/>
                </a:solidFill>
                <a:effectLst/>
                <a:latin typeface="Avenir Next LT Pro" panose="020B0504020202020204" pitchFamily="34" charset="0"/>
              </a:rPr>
              <a:t>Patrik</a:t>
            </a:r>
            <a:r>
              <a:rPr lang="en-GB" b="0" i="0" u="none" strike="noStrike" dirty="0">
                <a:solidFill>
                  <a:srgbClr val="000000"/>
                </a:solidFill>
                <a:effectLst/>
                <a:latin typeface="Avenir Next LT Pro" panose="020B0504020202020204" pitchFamily="34" charset="0"/>
              </a:rPr>
              <a:t>, Olli, </a:t>
            </a:r>
            <a:r>
              <a:rPr lang="en-GB" b="0" i="0" u="none" strike="noStrike" dirty="0" err="1">
                <a:solidFill>
                  <a:srgbClr val="000000"/>
                </a:solidFill>
                <a:effectLst/>
                <a:latin typeface="Avenir Next LT Pro" panose="020B0504020202020204" pitchFamily="34" charset="0"/>
              </a:rPr>
              <a:t>Leevi</a:t>
            </a:r>
            <a:r>
              <a:rPr lang="en-GB" b="0" i="0" u="none" strike="noStrike" dirty="0">
                <a:solidFill>
                  <a:srgbClr val="000000"/>
                </a:solidFill>
                <a:effectLst/>
                <a:latin typeface="Avenir Next LT Pro" panose="020B0504020202020204" pitchFamily="34" charset="0"/>
              </a:rPr>
              <a:t> </a:t>
            </a:r>
            <a:br>
              <a:rPr lang="en-GB" dirty="0"/>
            </a:br>
            <a:r>
              <a:rPr lang="en-GB" u="sng" dirty="0"/>
              <a:t>Roles:</a:t>
            </a:r>
            <a:r>
              <a:rPr lang="en-GB" dirty="0"/>
              <a:t> The Code Whisperers</a:t>
            </a:r>
          </a:p>
        </p:txBody>
      </p:sp>
    </p:spTree>
    <p:extLst>
      <p:ext uri="{BB962C8B-B14F-4D97-AF65-F5344CB8AC3E}">
        <p14:creationId xmlns:p14="http://schemas.microsoft.com/office/powerpoint/2010/main" val="728814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9F5C4-9B88-71E3-942B-95E2E79B65E4}"/>
              </a:ext>
            </a:extLst>
          </p:cNvPr>
          <p:cNvSpPr>
            <a:spLocks noGrp="1"/>
          </p:cNvSpPr>
          <p:nvPr>
            <p:ph type="title"/>
          </p:nvPr>
        </p:nvSpPr>
        <p:spPr/>
        <p:txBody>
          <a:bodyPr/>
          <a:lstStyle/>
          <a:p>
            <a:r>
              <a:rPr lang="en-GB" dirty="0"/>
              <a:t>Takeaways</a:t>
            </a:r>
            <a:endParaRPr lang="en-FI" dirty="0"/>
          </a:p>
        </p:txBody>
      </p:sp>
      <p:sp>
        <p:nvSpPr>
          <p:cNvPr id="3" name="Content Placeholder 2">
            <a:extLst>
              <a:ext uri="{FF2B5EF4-FFF2-40B4-BE49-F238E27FC236}">
                <a16:creationId xmlns:a16="http://schemas.microsoft.com/office/drawing/2014/main" id="{C13A671C-431F-EE29-BF0D-EC675AF6444B}"/>
              </a:ext>
            </a:extLst>
          </p:cNvPr>
          <p:cNvSpPr>
            <a:spLocks noGrp="1"/>
          </p:cNvSpPr>
          <p:nvPr>
            <p:ph idx="1"/>
          </p:nvPr>
        </p:nvSpPr>
        <p:spPr>
          <a:xfrm>
            <a:off x="326571" y="2478024"/>
            <a:ext cx="11430000" cy="3694176"/>
          </a:xfrm>
        </p:spPr>
        <p:txBody>
          <a:bodyPr>
            <a:normAutofit lnSpcReduction="10000"/>
          </a:bodyPr>
          <a:lstStyle/>
          <a:p>
            <a:pPr lvl="1" algn="just" fontAlgn="base">
              <a:spcBef>
                <a:spcPts val="1000"/>
              </a:spcBef>
            </a:pPr>
            <a:r>
              <a:rPr lang="fi-FI" b="1" dirty="0"/>
              <a:t>Scalability: </a:t>
            </a:r>
            <a:r>
              <a:rPr lang="fi-FI" dirty="0"/>
              <a:t>The system can be expanded to include more sensors or smart devices.​</a:t>
            </a:r>
          </a:p>
          <a:p>
            <a:pPr lvl="1" algn="just" fontAlgn="base">
              <a:spcBef>
                <a:spcPts val="1000"/>
              </a:spcBef>
            </a:pPr>
            <a:r>
              <a:rPr lang="fi-FI" b="1" dirty="0"/>
              <a:t>Integration: </a:t>
            </a:r>
            <a:r>
              <a:rPr lang="fi-FI" dirty="0"/>
              <a:t>Possible future integration with solar power systems and battery storage.</a:t>
            </a:r>
            <a:r>
              <a:rPr lang="en-US" dirty="0"/>
              <a:t>​</a:t>
            </a:r>
          </a:p>
          <a:p>
            <a:pPr lvl="1" fontAlgn="base">
              <a:spcBef>
                <a:spcPts val="1000"/>
              </a:spcBef>
            </a:pPr>
            <a:r>
              <a:rPr lang="fi-FI" b="1" dirty="0"/>
              <a:t>Data-Driven Decisions:  </a:t>
            </a:r>
          </a:p>
          <a:p>
            <a:pPr marL="457200" lvl="1" indent="0" fontAlgn="base">
              <a:spcBef>
                <a:spcPts val="1000"/>
              </a:spcBef>
              <a:buNone/>
            </a:pPr>
            <a:r>
              <a:rPr lang="fi-FI" dirty="0"/>
              <a:t>Real-time  data allows for smarter, more efficient home automation.</a:t>
            </a:r>
            <a:r>
              <a:rPr lang="en-US" dirty="0"/>
              <a:t>​</a:t>
            </a:r>
          </a:p>
          <a:p>
            <a:pPr lvl="1" algn="just" fontAlgn="base">
              <a:spcBef>
                <a:spcPts val="1000"/>
              </a:spcBef>
            </a:pPr>
            <a:r>
              <a:rPr lang="fi-FI" b="1" dirty="0"/>
              <a:t>User-Centric Design: </a:t>
            </a:r>
            <a:r>
              <a:rPr lang="fi-FI" dirty="0"/>
              <a:t>Customizable profiles for different energy usage needs</a:t>
            </a:r>
            <a:endParaRPr lang="en-US" dirty="0"/>
          </a:p>
        </p:txBody>
      </p:sp>
      <p:sp>
        <p:nvSpPr>
          <p:cNvPr id="4" name="Date Placeholder 3">
            <a:extLst>
              <a:ext uri="{FF2B5EF4-FFF2-40B4-BE49-F238E27FC236}">
                <a16:creationId xmlns:a16="http://schemas.microsoft.com/office/drawing/2014/main" id="{F39BC04A-1447-137D-D014-FF039912A528}"/>
              </a:ext>
            </a:extLst>
          </p:cNvPr>
          <p:cNvSpPr>
            <a:spLocks noGrp="1"/>
          </p:cNvSpPr>
          <p:nvPr>
            <p:ph type="dt" sz="half" idx="10"/>
          </p:nvPr>
        </p:nvSpPr>
        <p:spPr/>
        <p:txBody>
          <a:bodyPr/>
          <a:lstStyle/>
          <a:p>
            <a:fld id="{9849646D-2147-40A4-885B-C24404838196}" type="datetime1">
              <a:rPr lang="en-US" smtClean="0"/>
              <a:t>5/15/2025</a:t>
            </a:fld>
            <a:endParaRPr lang="en-US"/>
          </a:p>
        </p:txBody>
      </p:sp>
      <p:sp>
        <p:nvSpPr>
          <p:cNvPr id="5" name="Footer Placeholder 4">
            <a:extLst>
              <a:ext uri="{FF2B5EF4-FFF2-40B4-BE49-F238E27FC236}">
                <a16:creationId xmlns:a16="http://schemas.microsoft.com/office/drawing/2014/main" id="{B9E68010-7A4C-CCDE-5861-94FE023787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E15F3-A6C6-9D21-6941-29180DBF53DF}"/>
              </a:ext>
            </a:extLst>
          </p:cNvPr>
          <p:cNvSpPr>
            <a:spLocks noGrp="1"/>
          </p:cNvSpPr>
          <p:nvPr>
            <p:ph type="sldNum" sz="quarter" idx="12"/>
          </p:nvPr>
        </p:nvSpPr>
        <p:spPr/>
        <p:txBody>
          <a:bodyPr/>
          <a:lstStyle/>
          <a:p>
            <a:fld id="{A65A5C87-DF58-40C8-B092-1DE63DB4547E}" type="slidenum">
              <a:rPr lang="en-US" smtClean="0"/>
              <a:t>10</a:t>
            </a:fld>
            <a:endParaRPr lang="en-US"/>
          </a:p>
        </p:txBody>
      </p:sp>
    </p:spTree>
    <p:extLst>
      <p:ext uri="{BB962C8B-B14F-4D97-AF65-F5344CB8AC3E}">
        <p14:creationId xmlns:p14="http://schemas.microsoft.com/office/powerpoint/2010/main" val="229917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F7D6A-98CC-1C15-A3E1-4C9993A231D3}"/>
              </a:ext>
            </a:extLst>
          </p:cNvPr>
          <p:cNvSpPr>
            <a:spLocks noGrp="1"/>
          </p:cNvSpPr>
          <p:nvPr>
            <p:ph type="title"/>
          </p:nvPr>
        </p:nvSpPr>
        <p:spPr/>
        <p:txBody>
          <a:bodyPr/>
          <a:lstStyle/>
          <a:p>
            <a:r>
              <a:rPr lang="en-GB" dirty="0"/>
              <a:t>Future Ideas</a:t>
            </a:r>
            <a:endParaRPr lang="en-FI" dirty="0"/>
          </a:p>
        </p:txBody>
      </p:sp>
      <p:sp>
        <p:nvSpPr>
          <p:cNvPr id="4" name="Date Placeholder 3">
            <a:extLst>
              <a:ext uri="{FF2B5EF4-FFF2-40B4-BE49-F238E27FC236}">
                <a16:creationId xmlns:a16="http://schemas.microsoft.com/office/drawing/2014/main" id="{727F123C-FC95-E532-C56E-7990374D2B87}"/>
              </a:ext>
            </a:extLst>
          </p:cNvPr>
          <p:cNvSpPr>
            <a:spLocks noGrp="1"/>
          </p:cNvSpPr>
          <p:nvPr>
            <p:ph type="dt" sz="half" idx="10"/>
          </p:nvPr>
        </p:nvSpPr>
        <p:spPr/>
        <p:txBody>
          <a:bodyPr/>
          <a:lstStyle/>
          <a:p>
            <a:fld id="{93A6108E-8D90-4822-8BA7-2FA3B80F4735}" type="datetime1">
              <a:rPr lang="en-US" smtClean="0"/>
              <a:t>5/15/2025</a:t>
            </a:fld>
            <a:endParaRPr lang="en-US"/>
          </a:p>
        </p:txBody>
      </p:sp>
      <p:sp>
        <p:nvSpPr>
          <p:cNvPr id="5" name="Footer Placeholder 4">
            <a:extLst>
              <a:ext uri="{FF2B5EF4-FFF2-40B4-BE49-F238E27FC236}">
                <a16:creationId xmlns:a16="http://schemas.microsoft.com/office/drawing/2014/main" id="{BDBE0D0F-E419-6250-ABFF-65BC3FCF99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964847-9007-3A25-1D5D-4472AA226A33}"/>
              </a:ext>
            </a:extLst>
          </p:cNvPr>
          <p:cNvSpPr>
            <a:spLocks noGrp="1"/>
          </p:cNvSpPr>
          <p:nvPr>
            <p:ph type="sldNum" sz="quarter" idx="12"/>
          </p:nvPr>
        </p:nvSpPr>
        <p:spPr/>
        <p:txBody>
          <a:bodyPr/>
          <a:lstStyle/>
          <a:p>
            <a:fld id="{A65A5C87-DF58-40C8-B092-1DE63DB4547E}" type="slidenum">
              <a:rPr lang="en-US" smtClean="0"/>
              <a:t>11</a:t>
            </a:fld>
            <a:endParaRPr lang="en-US"/>
          </a:p>
        </p:txBody>
      </p:sp>
      <p:sp>
        <p:nvSpPr>
          <p:cNvPr id="9" name="Rectangle 1">
            <a:extLst>
              <a:ext uri="{FF2B5EF4-FFF2-40B4-BE49-F238E27FC236}">
                <a16:creationId xmlns:a16="http://schemas.microsoft.com/office/drawing/2014/main" id="{BDD90FB1-9C25-56BD-968B-B846FE1672F1}"/>
              </a:ext>
            </a:extLst>
          </p:cNvPr>
          <p:cNvSpPr>
            <a:spLocks noChangeArrowheads="1"/>
          </p:cNvSpPr>
          <p:nvPr/>
        </p:nvSpPr>
        <p:spPr bwMode="auto">
          <a:xfrm>
            <a:off x="87086" y="1963892"/>
            <a:ext cx="11756572" cy="488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2" anchor="ctr" anchorCtr="0" compatLnSpc="1">
            <a:prstTxWarp prst="textNoShape">
              <a:avLst/>
            </a:prstTxWarp>
            <a:spAutoFit/>
          </a:bodyPr>
          <a:lstStyle/>
          <a:p>
            <a:pPr marL="0" marR="0" lvl="1" indent="-37800" algn="just" fontAlgn="base">
              <a:lnSpc>
                <a:spcPct val="110000"/>
              </a:lnSpc>
              <a:spcAft>
                <a:spcPct val="0"/>
              </a:spcAft>
              <a:buClrTx/>
              <a:buSzTx/>
              <a:tabLst/>
            </a:pPr>
            <a:r>
              <a:rPr lang="en-FI" altLang="en-FI" b="1" dirty="0"/>
              <a:t>Ad-Hoc Sensor Networks for </a:t>
            </a:r>
            <a:r>
              <a:rPr lang="en-FI" altLang="en-FI" b="1" dirty="0" err="1"/>
              <a:t>Neighborhood</a:t>
            </a:r>
            <a:r>
              <a:rPr lang="en-FI" altLang="en-FI" b="1" dirty="0"/>
              <a:t> Safety:</a:t>
            </a:r>
          </a:p>
          <a:p>
            <a:pPr marL="800100" lvl="1" indent="-342900" fontAlgn="base">
              <a:lnSpc>
                <a:spcPct val="115000"/>
              </a:lnSpc>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Emergency Alerts</a:t>
            </a:r>
            <a:r>
              <a:rPr lang="en-FI" altLang="en-FI" kern="100" dirty="0">
                <a:latin typeface="Aptos" panose="020B0004020202020204" pitchFamily="34" charset="0"/>
                <a:cs typeface="Times New Roman" panose="02020603050405020304" pitchFamily="18" charset="0"/>
              </a:rPr>
              <a:t>: Nearby homes can communicate to share data about fire, smoke, gas leaks, or intrusions.</a:t>
            </a:r>
          </a:p>
          <a:p>
            <a:pPr marL="800100" lvl="1" indent="-342900" fontAlgn="base">
              <a:lnSpc>
                <a:spcPct val="115000"/>
              </a:lnSpc>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Collective Security</a:t>
            </a:r>
            <a:r>
              <a:rPr lang="en-FI" altLang="en-FI" kern="100" dirty="0">
                <a:latin typeface="Aptos" panose="020B0004020202020204" pitchFamily="34" charset="0"/>
                <a:cs typeface="Times New Roman" panose="02020603050405020304" pitchFamily="18" charset="0"/>
              </a:rPr>
              <a:t>: Use mesh networks to create a </a:t>
            </a:r>
            <a:r>
              <a:rPr lang="en-FI" altLang="en-FI" kern="100" dirty="0" err="1">
                <a:latin typeface="Aptos" panose="020B0004020202020204" pitchFamily="34" charset="0"/>
                <a:cs typeface="Times New Roman" panose="02020603050405020304" pitchFamily="18" charset="0"/>
              </a:rPr>
              <a:t>neighborhood</a:t>
            </a:r>
            <a:r>
              <a:rPr lang="en-FI" altLang="en-FI" kern="100" dirty="0">
                <a:latin typeface="Aptos" panose="020B0004020202020204" pitchFamily="34" charset="0"/>
                <a:cs typeface="Times New Roman" panose="02020603050405020304" pitchFamily="18" charset="0"/>
              </a:rPr>
              <a:t>-wide alarm system for better safety.</a:t>
            </a:r>
          </a:p>
          <a:p>
            <a:pPr marL="0" lvl="1" indent="-37800" algn="just" fontAlgn="base">
              <a:lnSpc>
                <a:spcPct val="110000"/>
              </a:lnSpc>
              <a:spcAft>
                <a:spcPct val="0"/>
              </a:spcAft>
            </a:pPr>
            <a:r>
              <a:rPr lang="en-FI" altLang="en-FI" b="1" dirty="0"/>
              <a:t>Predictive Maintenance and Analytics:</a:t>
            </a:r>
          </a:p>
          <a:p>
            <a:pPr marL="800100" lvl="1" indent="-342900" fontAlgn="base">
              <a:lnSpc>
                <a:spcPct val="115000"/>
              </a:lnSpc>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AI-Based Predictions</a:t>
            </a:r>
            <a:r>
              <a:rPr lang="en-FI" altLang="en-FI" kern="100" dirty="0">
                <a:latin typeface="Aptos" panose="020B0004020202020204" pitchFamily="34" charset="0"/>
                <a:cs typeface="Times New Roman" panose="02020603050405020304" pitchFamily="18" charset="0"/>
              </a:rPr>
              <a:t>: Use machine learning to predict appliance failures and optimize maintenance schedules.</a:t>
            </a:r>
          </a:p>
          <a:p>
            <a:pPr marL="800100" lvl="1" indent="-342900" fontAlgn="base">
              <a:lnSpc>
                <a:spcPct val="115000"/>
              </a:lnSpc>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Usage Analytics</a:t>
            </a:r>
            <a:r>
              <a:rPr lang="en-FI" altLang="en-FI" kern="100" dirty="0">
                <a:latin typeface="Aptos" panose="020B0004020202020204" pitchFamily="34" charset="0"/>
                <a:cs typeface="Times New Roman" panose="02020603050405020304" pitchFamily="18" charset="0"/>
              </a:rPr>
              <a:t>: Provide insights on energy usage to promote more sustainable habits.</a:t>
            </a:r>
            <a:endParaRPr lang="en-GB" altLang="en-FI" kern="100" dirty="0">
              <a:latin typeface="Aptos" panose="020B0004020202020204" pitchFamily="34" charset="0"/>
              <a:cs typeface="Times New Roman" panose="02020603050405020304" pitchFamily="18" charset="0"/>
            </a:endParaRPr>
          </a:p>
          <a:p>
            <a:pPr marL="419400" lvl="1" algn="just" fontAlgn="base">
              <a:lnSpc>
                <a:spcPct val="110000"/>
              </a:lnSpc>
              <a:spcAft>
                <a:spcPct val="0"/>
              </a:spcAft>
            </a:pPr>
            <a:endParaRPr lang="en-GB" altLang="en-FI" dirty="0"/>
          </a:p>
          <a:p>
            <a:pPr marL="419400" lvl="1" algn="just" fontAlgn="base">
              <a:lnSpc>
                <a:spcPct val="110000"/>
              </a:lnSpc>
              <a:spcAft>
                <a:spcPct val="0"/>
              </a:spcAft>
            </a:pPr>
            <a:endParaRPr lang="en-FI" altLang="en-FI" dirty="0"/>
          </a:p>
          <a:p>
            <a:pPr marL="0" lvl="1" indent="-37800" algn="just" fontAlgn="base">
              <a:lnSpc>
                <a:spcPct val="110000"/>
              </a:lnSpc>
              <a:spcBef>
                <a:spcPct val="0"/>
              </a:spcBef>
              <a:spcAft>
                <a:spcPct val="0"/>
              </a:spcAft>
            </a:pPr>
            <a:r>
              <a:rPr lang="en-FI" altLang="en-FI" b="1" dirty="0"/>
              <a:t>Renewable Energy Integration:</a:t>
            </a:r>
          </a:p>
          <a:p>
            <a:pPr marL="800100" lvl="1" indent="-342900" fontAlgn="base">
              <a:lnSpc>
                <a:spcPct val="115000"/>
              </a:lnSpc>
              <a:spcBef>
                <a:spcPct val="0"/>
              </a:spcBef>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Solar and Battery Integration</a:t>
            </a:r>
            <a:r>
              <a:rPr lang="en-FI" altLang="en-FI" kern="100" dirty="0">
                <a:latin typeface="Aptos" panose="020B0004020202020204" pitchFamily="34" charset="0"/>
                <a:cs typeface="Times New Roman" panose="02020603050405020304" pitchFamily="18" charset="0"/>
              </a:rPr>
              <a:t>: Smart control for charging and discharging based on real-time energy prices.</a:t>
            </a:r>
          </a:p>
          <a:p>
            <a:pPr marL="800100" lvl="1" indent="-342900" fontAlgn="base">
              <a:lnSpc>
                <a:spcPct val="115000"/>
              </a:lnSpc>
              <a:spcBef>
                <a:spcPct val="0"/>
              </a:spcBef>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Electric Vehicle (EV) Charging Management:</a:t>
            </a:r>
            <a:r>
              <a:rPr lang="en-FI" altLang="en-FI" kern="100" dirty="0">
                <a:latin typeface="Aptos" panose="020B0004020202020204" pitchFamily="34" charset="0"/>
                <a:cs typeface="Times New Roman" panose="02020603050405020304" pitchFamily="18" charset="0"/>
              </a:rPr>
              <a:t> Coordinate EV charging when electricity is cheapest.</a:t>
            </a:r>
          </a:p>
          <a:p>
            <a:pPr marL="0" lvl="1" indent="-37800" algn="just" fontAlgn="base">
              <a:lnSpc>
                <a:spcPct val="110000"/>
              </a:lnSpc>
              <a:spcBef>
                <a:spcPct val="0"/>
              </a:spcBef>
              <a:spcAft>
                <a:spcPct val="0"/>
              </a:spcAft>
            </a:pPr>
            <a:r>
              <a:rPr lang="en-FI" altLang="en-FI" b="1" dirty="0"/>
              <a:t>Waste and Water Management:</a:t>
            </a:r>
          </a:p>
          <a:p>
            <a:pPr marL="800100" lvl="1" indent="-342900" fontAlgn="base">
              <a:lnSpc>
                <a:spcPct val="115000"/>
              </a:lnSpc>
              <a:spcBef>
                <a:spcPct val="0"/>
              </a:spcBef>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Smart Water Meters</a:t>
            </a:r>
            <a:r>
              <a:rPr lang="en-FI" altLang="en-FI" kern="100" dirty="0">
                <a:latin typeface="Aptos" panose="020B0004020202020204" pitchFamily="34" charset="0"/>
                <a:cs typeface="Times New Roman" panose="02020603050405020304" pitchFamily="18" charset="0"/>
              </a:rPr>
              <a:t>: Detect leaks and optimize water usage.</a:t>
            </a:r>
          </a:p>
          <a:p>
            <a:pPr marL="800100" lvl="1" indent="-342900" fontAlgn="base">
              <a:lnSpc>
                <a:spcPct val="115000"/>
              </a:lnSpc>
              <a:spcBef>
                <a:spcPct val="0"/>
              </a:spcBef>
              <a:spcAft>
                <a:spcPts val="800"/>
              </a:spcAft>
              <a:buSzPts val="1000"/>
              <a:buFont typeface="Symbol" panose="05050102010706020507" pitchFamily="18" charset="2"/>
              <a:buChar char=""/>
              <a:tabLst>
                <a:tab pos="457200" algn="l"/>
              </a:tabLst>
            </a:pPr>
            <a:r>
              <a:rPr lang="en-FI" altLang="en-FI" b="1" kern="100" dirty="0">
                <a:latin typeface="Aptos" panose="020B0004020202020204" pitchFamily="34" charset="0"/>
                <a:cs typeface="Times New Roman" panose="02020603050405020304" pitchFamily="18" charset="0"/>
              </a:rPr>
              <a:t>Compost and Recycling </a:t>
            </a:r>
            <a:r>
              <a:rPr lang="en-FI" altLang="en-FI" kern="100" dirty="0">
                <a:latin typeface="Aptos" panose="020B0004020202020204" pitchFamily="34" charset="0"/>
                <a:cs typeface="Times New Roman" panose="02020603050405020304" pitchFamily="18" charset="0"/>
              </a:rPr>
              <a:t>Guidance: Use sensors to assist in proper waste segregation.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FI" altLang="en-FI"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80675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F44C7-D2FB-D6E0-6E49-E9DAC88ABA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28C4AE-72A5-67B1-7F2E-ADAC8B8A2464}"/>
              </a:ext>
            </a:extLst>
          </p:cNvPr>
          <p:cNvSpPr>
            <a:spLocks noGrp="1"/>
          </p:cNvSpPr>
          <p:nvPr>
            <p:ph type="title"/>
          </p:nvPr>
        </p:nvSpPr>
        <p:spPr/>
        <p:txBody>
          <a:bodyPr/>
          <a:lstStyle/>
          <a:p>
            <a:r>
              <a:rPr lang="en-GB" dirty="0"/>
              <a:t>Future Ideas</a:t>
            </a:r>
            <a:endParaRPr lang="en-FI" dirty="0"/>
          </a:p>
        </p:txBody>
      </p:sp>
      <p:sp>
        <p:nvSpPr>
          <p:cNvPr id="4" name="Date Placeholder 3">
            <a:extLst>
              <a:ext uri="{FF2B5EF4-FFF2-40B4-BE49-F238E27FC236}">
                <a16:creationId xmlns:a16="http://schemas.microsoft.com/office/drawing/2014/main" id="{A88DEA8B-C7D8-8B44-80E7-D4965B09B297}"/>
              </a:ext>
            </a:extLst>
          </p:cNvPr>
          <p:cNvSpPr>
            <a:spLocks noGrp="1"/>
          </p:cNvSpPr>
          <p:nvPr>
            <p:ph type="dt" sz="half" idx="10"/>
          </p:nvPr>
        </p:nvSpPr>
        <p:spPr/>
        <p:txBody>
          <a:bodyPr/>
          <a:lstStyle/>
          <a:p>
            <a:fld id="{93A6108E-8D90-4822-8BA7-2FA3B80F4735}" type="datetime1">
              <a:rPr lang="en-US" smtClean="0"/>
              <a:t>5/15/2025</a:t>
            </a:fld>
            <a:endParaRPr lang="en-US"/>
          </a:p>
        </p:txBody>
      </p:sp>
      <p:sp>
        <p:nvSpPr>
          <p:cNvPr id="5" name="Footer Placeholder 4">
            <a:extLst>
              <a:ext uri="{FF2B5EF4-FFF2-40B4-BE49-F238E27FC236}">
                <a16:creationId xmlns:a16="http://schemas.microsoft.com/office/drawing/2014/main" id="{19BAB2FB-F406-879F-4E8E-0A2AE32E3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1E561A-31EC-6474-4625-82C507788AF1}"/>
              </a:ext>
            </a:extLst>
          </p:cNvPr>
          <p:cNvSpPr>
            <a:spLocks noGrp="1"/>
          </p:cNvSpPr>
          <p:nvPr>
            <p:ph type="sldNum" sz="quarter" idx="12"/>
          </p:nvPr>
        </p:nvSpPr>
        <p:spPr/>
        <p:txBody>
          <a:bodyPr/>
          <a:lstStyle/>
          <a:p>
            <a:fld id="{A65A5C87-DF58-40C8-B092-1DE63DB4547E}" type="slidenum">
              <a:rPr lang="en-US" smtClean="0"/>
              <a:t>12</a:t>
            </a:fld>
            <a:endParaRPr lang="en-US"/>
          </a:p>
        </p:txBody>
      </p:sp>
      <p:sp>
        <p:nvSpPr>
          <p:cNvPr id="9" name="Rectangle 1">
            <a:extLst>
              <a:ext uri="{FF2B5EF4-FFF2-40B4-BE49-F238E27FC236}">
                <a16:creationId xmlns:a16="http://schemas.microsoft.com/office/drawing/2014/main" id="{323EB296-F08D-0D0F-1574-FB97692948E2}"/>
              </a:ext>
            </a:extLst>
          </p:cNvPr>
          <p:cNvSpPr>
            <a:spLocks noChangeArrowheads="1"/>
          </p:cNvSpPr>
          <p:nvPr/>
        </p:nvSpPr>
        <p:spPr bwMode="auto">
          <a:xfrm>
            <a:off x="359229" y="2084919"/>
            <a:ext cx="11484429" cy="464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2" anchor="ctr" anchorCtr="0" compatLnSpc="1">
            <a:prstTxWarp prst="textNoShape">
              <a:avLst/>
            </a:prstTxWarp>
            <a:spAutoFit/>
          </a:bodyPr>
          <a:lstStyle/>
          <a:p>
            <a:pPr indent="-37800" algn="just" fontAlgn="base">
              <a:lnSpc>
                <a:spcPct val="110000"/>
              </a:lnSpc>
              <a:spcAft>
                <a:spcPct val="0"/>
              </a:spcAft>
            </a:pPr>
            <a:r>
              <a:rPr lang="en-GB" b="1" dirty="0"/>
              <a:t>Advanced Air Quality Monitoring:</a:t>
            </a:r>
          </a:p>
          <a:p>
            <a:pPr marL="800100" lvl="1" indent="-342900">
              <a:lnSpc>
                <a:spcPct val="115000"/>
              </a:lnSpc>
              <a:spcAft>
                <a:spcPts val="800"/>
              </a:spcAft>
              <a:buSzPts val="1000"/>
              <a:buFont typeface="Symbol" panose="05050102010706020507" pitchFamily="18" charset="2"/>
              <a:buChar char=""/>
              <a:tabLst>
                <a:tab pos="457200" algn="l"/>
              </a:tabLst>
            </a:pPr>
            <a:r>
              <a:rPr lang="en-FI" b="1" kern="100" dirty="0">
                <a:effectLst/>
                <a:latin typeface="Aptos" panose="020B0004020202020204" pitchFamily="34" charset="0"/>
                <a:ea typeface="Aptos" panose="020B0004020202020204" pitchFamily="34" charset="0"/>
                <a:cs typeface="Times New Roman" panose="02020603050405020304" pitchFamily="18" charset="0"/>
              </a:rPr>
              <a:t>External Pollution Alerts:</a:t>
            </a:r>
            <a:r>
              <a:rPr lang="en-FI" kern="100" dirty="0">
                <a:effectLst/>
                <a:latin typeface="Aptos" panose="020B0004020202020204" pitchFamily="34" charset="0"/>
                <a:ea typeface="Aptos" panose="020B0004020202020204" pitchFamily="34" charset="0"/>
                <a:cs typeface="Times New Roman" panose="02020603050405020304" pitchFamily="18" charset="0"/>
              </a:rPr>
              <a:t> Automatically close windows if outdoor air quality is poor.</a:t>
            </a:r>
          </a:p>
          <a:p>
            <a:pPr marL="800100" lvl="1" indent="-342900">
              <a:lnSpc>
                <a:spcPct val="115000"/>
              </a:lnSpc>
              <a:spcAft>
                <a:spcPts val="800"/>
              </a:spcAft>
              <a:buSzPts val="1000"/>
              <a:buFont typeface="Symbol" panose="05050102010706020507" pitchFamily="18" charset="2"/>
              <a:buChar char=""/>
              <a:tabLst>
                <a:tab pos="457200" algn="l"/>
              </a:tabLst>
            </a:pPr>
            <a:r>
              <a:rPr lang="en-FI" b="1" kern="100" dirty="0">
                <a:effectLst/>
                <a:latin typeface="Aptos" panose="020B0004020202020204" pitchFamily="34" charset="0"/>
                <a:ea typeface="Aptos" panose="020B0004020202020204" pitchFamily="34" charset="0"/>
                <a:cs typeface="Times New Roman" panose="02020603050405020304" pitchFamily="18" charset="0"/>
              </a:rPr>
              <a:t>Indoor Air Purification:</a:t>
            </a:r>
            <a:r>
              <a:rPr lang="en-FI" kern="100" dirty="0">
                <a:effectLst/>
                <a:latin typeface="Aptos" panose="020B0004020202020204" pitchFamily="34" charset="0"/>
                <a:ea typeface="Aptos" panose="020B0004020202020204" pitchFamily="34" charset="0"/>
                <a:cs typeface="Times New Roman" panose="02020603050405020304" pitchFamily="18" charset="0"/>
              </a:rPr>
              <a:t> Smart control of air purifiers based on real-time data.</a:t>
            </a:r>
          </a:p>
          <a:p>
            <a:pPr>
              <a:lnSpc>
                <a:spcPct val="115000"/>
              </a:lnSpc>
              <a:spcAft>
                <a:spcPts val="800"/>
              </a:spcAft>
            </a:pPr>
            <a:r>
              <a:rPr lang="en-FI" sz="1800" b="1" kern="100" dirty="0">
                <a:effectLst/>
                <a:latin typeface="Aptos" panose="020B0004020202020204" pitchFamily="34" charset="0"/>
                <a:ea typeface="Aptos" panose="020B0004020202020204" pitchFamily="34" charset="0"/>
                <a:cs typeface="Times New Roman" panose="02020603050405020304" pitchFamily="18" charset="0"/>
              </a:rPr>
              <a:t>User-Centric Personalization:</a:t>
            </a:r>
            <a:endParaRPr lang="en-FI" sz="1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15000"/>
              </a:lnSpc>
              <a:spcAft>
                <a:spcPts val="800"/>
              </a:spcAft>
              <a:buSzPts val="1000"/>
              <a:buFont typeface="Symbol" panose="05050102010706020507" pitchFamily="18" charset="2"/>
              <a:buChar char=""/>
              <a:tabLst>
                <a:tab pos="457200" algn="l"/>
              </a:tabLst>
            </a:pPr>
            <a:r>
              <a:rPr lang="en-FI" b="1" kern="100" dirty="0">
                <a:effectLst/>
                <a:latin typeface="Aptos" panose="020B0004020202020204" pitchFamily="34" charset="0"/>
                <a:ea typeface="Aptos" panose="020B0004020202020204" pitchFamily="34" charset="0"/>
                <a:cs typeface="Times New Roman" panose="02020603050405020304" pitchFamily="18" charset="0"/>
              </a:rPr>
              <a:t>Learning-Based Automation:</a:t>
            </a:r>
            <a:r>
              <a:rPr lang="en-FI" kern="100" dirty="0">
                <a:effectLst/>
                <a:latin typeface="Aptos" panose="020B0004020202020204" pitchFamily="34" charset="0"/>
                <a:ea typeface="Aptos" panose="020B0004020202020204" pitchFamily="34" charset="0"/>
                <a:cs typeface="Times New Roman" panose="02020603050405020304" pitchFamily="18" charset="0"/>
              </a:rPr>
              <a:t> Use AI to adjust settings based on user habits.</a:t>
            </a:r>
          </a:p>
          <a:p>
            <a:pPr marL="800100" lvl="1" indent="-342900">
              <a:lnSpc>
                <a:spcPct val="115000"/>
              </a:lnSpc>
              <a:spcAft>
                <a:spcPts val="800"/>
              </a:spcAft>
              <a:buSzPts val="1000"/>
              <a:buFont typeface="Symbol" panose="05050102010706020507" pitchFamily="18" charset="2"/>
              <a:buChar char=""/>
              <a:tabLst>
                <a:tab pos="457200" algn="l"/>
              </a:tabLst>
            </a:pPr>
            <a:r>
              <a:rPr lang="en-FI" b="1" kern="100" dirty="0">
                <a:effectLst/>
                <a:latin typeface="Aptos" panose="020B0004020202020204" pitchFamily="34" charset="0"/>
                <a:ea typeface="Aptos" panose="020B0004020202020204" pitchFamily="34" charset="0"/>
                <a:cs typeface="Times New Roman" panose="02020603050405020304" pitchFamily="18" charset="0"/>
              </a:rPr>
              <a:t>Voice and Gesture Control:</a:t>
            </a:r>
            <a:r>
              <a:rPr lang="en-FI" kern="100" dirty="0">
                <a:effectLst/>
                <a:latin typeface="Aptos" panose="020B0004020202020204" pitchFamily="34" charset="0"/>
                <a:ea typeface="Aptos" panose="020B0004020202020204" pitchFamily="34" charset="0"/>
                <a:cs typeface="Times New Roman" panose="02020603050405020304" pitchFamily="18" charset="0"/>
              </a:rPr>
              <a:t> Integrate with smart assistants like Alexa or Google Home.</a:t>
            </a:r>
            <a:endParaRPr lang="en-GB"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1800" b="1"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b="1"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FI" sz="1800" b="1" kern="100" dirty="0">
                <a:effectLst/>
                <a:latin typeface="Aptos" panose="020B0004020202020204" pitchFamily="34" charset="0"/>
                <a:ea typeface="Aptos" panose="020B0004020202020204" pitchFamily="34" charset="0"/>
                <a:cs typeface="Times New Roman" panose="02020603050405020304" pitchFamily="18" charset="0"/>
              </a:rPr>
              <a:t>Extended Device Compatibility:</a:t>
            </a:r>
            <a:endParaRPr lang="en-FI" sz="1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15000"/>
              </a:lnSpc>
              <a:spcAft>
                <a:spcPts val="800"/>
              </a:spcAft>
              <a:buSzPts val="1000"/>
              <a:buFont typeface="Symbol" panose="05050102010706020507" pitchFamily="18" charset="2"/>
              <a:buChar char=""/>
              <a:tabLst>
                <a:tab pos="457200" algn="l"/>
              </a:tabLst>
            </a:pPr>
            <a:r>
              <a:rPr lang="en-FI" b="1" kern="100" dirty="0">
                <a:effectLst/>
                <a:latin typeface="Aptos" panose="020B0004020202020204" pitchFamily="34" charset="0"/>
                <a:ea typeface="Aptos" panose="020B0004020202020204" pitchFamily="34" charset="0"/>
                <a:cs typeface="Times New Roman" panose="02020603050405020304" pitchFamily="18" charset="0"/>
              </a:rPr>
              <a:t>Matter Protocol Support:</a:t>
            </a:r>
            <a:r>
              <a:rPr lang="en-FI" kern="100" dirty="0">
                <a:effectLst/>
                <a:latin typeface="Aptos" panose="020B0004020202020204" pitchFamily="34" charset="0"/>
                <a:ea typeface="Aptos" panose="020B0004020202020204" pitchFamily="34" charset="0"/>
                <a:cs typeface="Times New Roman" panose="02020603050405020304" pitchFamily="18" charset="0"/>
              </a:rPr>
              <a:t> Ensure future compatibility with a wide range of IoT devices.</a:t>
            </a:r>
          </a:p>
          <a:p>
            <a:pPr marL="800100" lvl="1" indent="-342900">
              <a:lnSpc>
                <a:spcPct val="115000"/>
              </a:lnSpc>
              <a:spcAft>
                <a:spcPts val="800"/>
              </a:spcAft>
              <a:buSzPts val="1000"/>
              <a:buFont typeface="Symbol" panose="05050102010706020507" pitchFamily="18" charset="2"/>
              <a:buChar char=""/>
              <a:tabLst>
                <a:tab pos="457200" algn="l"/>
              </a:tabLst>
            </a:pPr>
            <a:r>
              <a:rPr lang="en-FI" b="1" kern="100" dirty="0">
                <a:effectLst/>
                <a:latin typeface="Aptos" panose="020B0004020202020204" pitchFamily="34" charset="0"/>
                <a:ea typeface="Aptos" panose="020B0004020202020204" pitchFamily="34" charset="0"/>
                <a:cs typeface="Times New Roman" panose="02020603050405020304" pitchFamily="18" charset="0"/>
              </a:rPr>
              <a:t>Integration with Smart City Infrastructure:</a:t>
            </a:r>
            <a:r>
              <a:rPr lang="en-FI" kern="100" dirty="0">
                <a:effectLst/>
                <a:latin typeface="Aptos" panose="020B0004020202020204" pitchFamily="34" charset="0"/>
                <a:ea typeface="Aptos" panose="020B0004020202020204" pitchFamily="34" charset="0"/>
                <a:cs typeface="Times New Roman" panose="02020603050405020304" pitchFamily="18" charset="0"/>
              </a:rPr>
              <a:t> Seamlessly connect to city services like smart grids and public safety networks.</a:t>
            </a:r>
          </a:p>
        </p:txBody>
      </p:sp>
    </p:spTree>
    <p:extLst>
      <p:ext uri="{BB962C8B-B14F-4D97-AF65-F5344CB8AC3E}">
        <p14:creationId xmlns:p14="http://schemas.microsoft.com/office/powerpoint/2010/main" val="415877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GreenGuard Smart Home System</a:t>
            </a:r>
          </a:p>
        </p:txBody>
      </p:sp>
      <p:sp>
        <p:nvSpPr>
          <p:cNvPr id="3" name="Content Placeholder 2"/>
          <p:cNvSpPr>
            <a:spLocks noGrp="1"/>
          </p:cNvSpPr>
          <p:nvPr>
            <p:ph idx="1"/>
          </p:nvPr>
        </p:nvSpPr>
        <p:spPr/>
        <p:txBody>
          <a:bodyPr>
            <a:normAutofit/>
          </a:bodyPr>
          <a:lstStyle/>
          <a:p>
            <a:pPr marL="0" indent="0" algn="just">
              <a:buNone/>
            </a:pPr>
            <a:r>
              <a:rPr dirty="0"/>
              <a:t>The </a:t>
            </a:r>
            <a:r>
              <a:rPr i="1" dirty="0" err="1">
                <a:solidFill>
                  <a:srgbClr val="00B050"/>
                </a:solidFill>
              </a:rPr>
              <a:t>GreenGuard</a:t>
            </a:r>
            <a:r>
              <a:rPr dirty="0"/>
              <a:t> Smart Home System is an innovative, sustainable IoT solution designed to enhance energy efficiency, safety, and comfort in residential environments. It leverages various sensors, including temperature, humidity, gas, and motion detectors, to optimize energy consumption and reduce environmental impact.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838A5-B7DE-C8D9-31AD-0545F0167F80}"/>
              </a:ext>
            </a:extLst>
          </p:cNvPr>
          <p:cNvSpPr>
            <a:spLocks noGrp="1"/>
          </p:cNvSpPr>
          <p:nvPr>
            <p:ph type="title"/>
          </p:nvPr>
        </p:nvSpPr>
        <p:spPr/>
        <p:txBody>
          <a:bodyPr/>
          <a:lstStyle/>
          <a:p>
            <a:r>
              <a:rPr lang="en-GB"/>
              <a:t>Problem Statement</a:t>
            </a:r>
          </a:p>
        </p:txBody>
      </p:sp>
      <p:sp>
        <p:nvSpPr>
          <p:cNvPr id="3" name="Content Placeholder 2">
            <a:extLst>
              <a:ext uri="{FF2B5EF4-FFF2-40B4-BE49-F238E27FC236}">
                <a16:creationId xmlns:a16="http://schemas.microsoft.com/office/drawing/2014/main" id="{7120F06A-3DDF-F5DB-35E9-1E4623163741}"/>
              </a:ext>
            </a:extLst>
          </p:cNvPr>
          <p:cNvSpPr>
            <a:spLocks noGrp="1"/>
          </p:cNvSpPr>
          <p:nvPr>
            <p:ph idx="1"/>
          </p:nvPr>
        </p:nvSpPr>
        <p:spPr/>
        <p:txBody>
          <a:bodyPr vert="horz" lIns="91440" tIns="45720" rIns="91440" bIns="45720" rtlCol="0" anchor="t">
            <a:normAutofit/>
          </a:bodyPr>
          <a:lstStyle/>
          <a:p>
            <a:endParaRPr lang="en-US"/>
          </a:p>
          <a:p>
            <a:endParaRPr lang="en-GB"/>
          </a:p>
        </p:txBody>
      </p:sp>
      <p:sp>
        <p:nvSpPr>
          <p:cNvPr id="7" name="TextBox 6">
            <a:extLst>
              <a:ext uri="{FF2B5EF4-FFF2-40B4-BE49-F238E27FC236}">
                <a16:creationId xmlns:a16="http://schemas.microsoft.com/office/drawing/2014/main" id="{CEA463C2-0888-2FA3-87CC-2B646D4F9E99}"/>
              </a:ext>
            </a:extLst>
          </p:cNvPr>
          <p:cNvSpPr txBox="1"/>
          <p:nvPr/>
        </p:nvSpPr>
        <p:spPr>
          <a:xfrm>
            <a:off x="576943" y="2393308"/>
            <a:ext cx="11353800" cy="4035272"/>
          </a:xfrm>
          <a:prstGeom prst="rect">
            <a:avLst/>
          </a:prstGeom>
          <a:noFill/>
        </p:spPr>
        <p:txBody>
          <a:bodyPr wrap="square">
            <a:spAutoFit/>
          </a:bodyPr>
          <a:lstStyle/>
          <a:p>
            <a:pPr algn="just" fontAlgn="base">
              <a:lnSpc>
                <a:spcPct val="110000"/>
              </a:lnSpc>
              <a:spcBef>
                <a:spcPts val="1000"/>
              </a:spcBef>
            </a:pPr>
            <a:r>
              <a:rPr lang="en-GB" sz="2000" b="1" dirty="0"/>
              <a:t>Energy Cost and Carbon Footprint:​</a:t>
            </a:r>
          </a:p>
          <a:p>
            <a:pPr marL="685800" lvl="1" indent="-228600" algn="just" fontAlgn="base">
              <a:lnSpc>
                <a:spcPct val="110000"/>
              </a:lnSpc>
              <a:spcBef>
                <a:spcPts val="1000"/>
              </a:spcBef>
              <a:buFont typeface="Arial" panose="020B0604020202020204" pitchFamily="34" charset="0"/>
              <a:buChar char="•"/>
            </a:pPr>
            <a:r>
              <a:rPr lang="en-GB" sz="2000" dirty="0"/>
              <a:t>High electricity costs and fluctuating energy prices make it challenging for homeowners to optimize energy use.</a:t>
            </a:r>
            <a:r>
              <a:rPr lang="fi-FI" sz="2000" dirty="0"/>
              <a:t>​</a:t>
            </a:r>
          </a:p>
          <a:p>
            <a:pPr marL="685800" lvl="1" indent="-228600" algn="just" fontAlgn="base">
              <a:lnSpc>
                <a:spcPct val="110000"/>
              </a:lnSpc>
              <a:spcBef>
                <a:spcPts val="1000"/>
              </a:spcBef>
              <a:buFont typeface="Arial" panose="020B0604020202020204" pitchFamily="34" charset="0"/>
              <a:buChar char="•"/>
            </a:pPr>
            <a:r>
              <a:rPr lang="en-GB" sz="2000" dirty="0"/>
              <a:t>High demand periods can increase the carbon footprint if fossil fuels are used for power generation.</a:t>
            </a:r>
            <a:r>
              <a:rPr lang="en-US" sz="2000" dirty="0"/>
              <a:t>​</a:t>
            </a:r>
          </a:p>
          <a:p>
            <a:pPr algn="just" fontAlgn="base">
              <a:lnSpc>
                <a:spcPct val="110000"/>
              </a:lnSpc>
              <a:spcBef>
                <a:spcPts val="1000"/>
              </a:spcBef>
            </a:pPr>
            <a:r>
              <a:rPr lang="en-GB" sz="2000" b="1" dirty="0"/>
              <a:t>Thermal Comfort and Air Quality:</a:t>
            </a:r>
            <a:r>
              <a:rPr lang="en-US" sz="2000" b="1" dirty="0"/>
              <a:t>​</a:t>
            </a:r>
          </a:p>
          <a:p>
            <a:pPr marL="685800" lvl="1" indent="-228600" algn="just" fontAlgn="base">
              <a:buFont typeface="Arial" panose="020B0604020202020204" pitchFamily="34" charset="0"/>
              <a:buChar char="•"/>
            </a:pPr>
            <a:r>
              <a:rPr lang="en-GB" sz="2000" dirty="0"/>
              <a:t>Homes can become too hot or too cold without proper ventilation.</a:t>
            </a:r>
            <a:r>
              <a:rPr lang="en-US" sz="2000" dirty="0"/>
              <a:t>​</a:t>
            </a:r>
          </a:p>
          <a:p>
            <a:pPr marL="685800" lvl="1" indent="-228600" algn="just" fontAlgn="base">
              <a:buFont typeface="Arial" panose="020B0604020202020204" pitchFamily="34" charset="0"/>
              <a:buChar char="•"/>
            </a:pPr>
            <a:r>
              <a:rPr lang="en-GB" sz="2000" dirty="0"/>
              <a:t>Poor air quality can affect health and comfort, but is often overlooked.</a:t>
            </a:r>
            <a:r>
              <a:rPr lang="en-US" sz="2000" dirty="0"/>
              <a:t>​</a:t>
            </a:r>
          </a:p>
          <a:p>
            <a:pPr algn="just" fontAlgn="base">
              <a:lnSpc>
                <a:spcPct val="110000"/>
              </a:lnSpc>
              <a:spcBef>
                <a:spcPts val="1000"/>
              </a:spcBef>
            </a:pPr>
            <a:r>
              <a:rPr lang="en-GB" sz="2000" b="1" dirty="0"/>
              <a:t>Water Damage and Resource Wastage:</a:t>
            </a:r>
            <a:r>
              <a:rPr lang="en-US" sz="2000" b="1" dirty="0"/>
              <a:t>​</a:t>
            </a:r>
          </a:p>
          <a:p>
            <a:pPr marL="685800" lvl="1" indent="-228600" algn="just" fontAlgn="base">
              <a:lnSpc>
                <a:spcPct val="110000"/>
              </a:lnSpc>
              <a:spcBef>
                <a:spcPts val="1000"/>
              </a:spcBef>
              <a:buFont typeface="Arial" panose="020B0604020202020204" pitchFamily="34" charset="0"/>
              <a:buChar char="•"/>
            </a:pPr>
            <a:r>
              <a:rPr lang="en-GB" sz="2000" dirty="0"/>
              <a:t>Undetected water leaks can cause significant damage and waste resources.</a:t>
            </a:r>
            <a:r>
              <a:rPr lang="en-US" sz="2000" dirty="0"/>
              <a:t>​</a:t>
            </a:r>
          </a:p>
        </p:txBody>
      </p:sp>
    </p:spTree>
    <p:extLst>
      <p:ext uri="{BB962C8B-B14F-4D97-AF65-F5344CB8AC3E}">
        <p14:creationId xmlns:p14="http://schemas.microsoft.com/office/powerpoint/2010/main" val="2131660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1C2DD-53BF-2839-017E-E298701E67BB}"/>
              </a:ext>
            </a:extLst>
          </p:cNvPr>
          <p:cNvSpPr>
            <a:spLocks noGrp="1"/>
          </p:cNvSpPr>
          <p:nvPr>
            <p:ph type="title"/>
          </p:nvPr>
        </p:nvSpPr>
        <p:spPr/>
        <p:txBody>
          <a:bodyPr/>
          <a:lstStyle/>
          <a:p>
            <a:r>
              <a:rPr lang="en-US"/>
              <a:t>Solution Overview</a:t>
            </a:r>
          </a:p>
        </p:txBody>
      </p:sp>
      <p:sp>
        <p:nvSpPr>
          <p:cNvPr id="3" name="Content Placeholder 2">
            <a:extLst>
              <a:ext uri="{FF2B5EF4-FFF2-40B4-BE49-F238E27FC236}">
                <a16:creationId xmlns:a16="http://schemas.microsoft.com/office/drawing/2014/main" id="{1CF13A35-FD36-2D47-1C29-32360FF207E6}"/>
              </a:ext>
            </a:extLst>
          </p:cNvPr>
          <p:cNvSpPr>
            <a:spLocks noGrp="1"/>
          </p:cNvSpPr>
          <p:nvPr>
            <p:ph idx="1"/>
          </p:nvPr>
        </p:nvSpPr>
        <p:spPr>
          <a:xfrm>
            <a:off x="407998" y="2144486"/>
            <a:ext cx="5219918" cy="4016828"/>
          </a:xfrm>
        </p:spPr>
        <p:txBody>
          <a:bodyPr>
            <a:normAutofit fontScale="55000" lnSpcReduction="20000"/>
          </a:bodyPr>
          <a:lstStyle/>
          <a:p>
            <a:pPr marL="0" indent="0">
              <a:buNone/>
            </a:pPr>
            <a:r>
              <a:rPr lang="en-GB" b="1" u="sng" dirty="0"/>
              <a:t>1. Energy Efficiency:</a:t>
            </a:r>
          </a:p>
          <a:p>
            <a:pPr marL="0" indent="0">
              <a:buNone/>
            </a:pPr>
            <a:r>
              <a:rPr lang="en-GB" dirty="0"/>
              <a:t>   - Automated window control based on temperature and humidity.</a:t>
            </a:r>
          </a:p>
          <a:p>
            <a:pPr marL="0" indent="0">
              <a:buNone/>
            </a:pPr>
            <a:r>
              <a:rPr lang="en-GB" dirty="0"/>
              <a:t>   - Smart fan management for optimal air circulation.</a:t>
            </a:r>
          </a:p>
          <a:p>
            <a:pPr marL="0" indent="0">
              <a:buNone/>
            </a:pPr>
            <a:r>
              <a:rPr lang="en-GB" dirty="0"/>
              <a:t>   - Adaptive lighting based on motion and ambient temperature.</a:t>
            </a:r>
          </a:p>
          <a:p>
            <a:pPr marL="0" indent="0">
              <a:buNone/>
            </a:pPr>
            <a:r>
              <a:rPr lang="en-GB" dirty="0"/>
              <a:t>   - Automated energy usage control based on real-time electricity pricing.</a:t>
            </a:r>
          </a:p>
          <a:p>
            <a:endParaRPr lang="en-GB" dirty="0"/>
          </a:p>
          <a:p>
            <a:pPr marL="0" indent="0">
              <a:buNone/>
            </a:pPr>
            <a:r>
              <a:rPr lang="en-GB" b="1" u="sng" dirty="0"/>
              <a:t>2. Safety and Security:</a:t>
            </a:r>
          </a:p>
          <a:p>
            <a:pPr marL="0" indent="0">
              <a:buNone/>
            </a:pPr>
            <a:r>
              <a:rPr lang="en-GB" dirty="0"/>
              <a:t>  - Gas and steam sensors for air quality monitoring.</a:t>
            </a:r>
          </a:p>
          <a:p>
            <a:pPr marL="0" indent="0">
              <a:buNone/>
            </a:pPr>
            <a:r>
              <a:rPr lang="en-GB" dirty="0"/>
              <a:t>  - Motion-activated door control for enhanced security.</a:t>
            </a:r>
          </a:p>
          <a:p>
            <a:pPr marL="0" indent="0">
              <a:buNone/>
            </a:pPr>
            <a:r>
              <a:rPr lang="en-GB" dirty="0"/>
              <a:t>  - RFID-enabled silent mode to avoid unnecessary alerts.</a:t>
            </a:r>
          </a:p>
        </p:txBody>
      </p:sp>
      <p:sp>
        <p:nvSpPr>
          <p:cNvPr id="4" name="Date Placeholder 3">
            <a:extLst>
              <a:ext uri="{FF2B5EF4-FFF2-40B4-BE49-F238E27FC236}">
                <a16:creationId xmlns:a16="http://schemas.microsoft.com/office/drawing/2014/main" id="{10151407-B466-F040-62D9-0B0BAE2DA377}"/>
              </a:ext>
            </a:extLst>
          </p:cNvPr>
          <p:cNvSpPr>
            <a:spLocks noGrp="1"/>
          </p:cNvSpPr>
          <p:nvPr>
            <p:ph type="dt" sz="half" idx="10"/>
          </p:nvPr>
        </p:nvSpPr>
        <p:spPr/>
        <p:txBody>
          <a:bodyPr/>
          <a:lstStyle/>
          <a:p>
            <a:fld id="{C8D1D7E6-489F-4AB2-8420-F4FA4E373FCF}" type="datetime1">
              <a:rPr lang="en-FI"/>
              <a:t>05/15/2025</a:t>
            </a:fld>
            <a:endParaRPr lang="en-US"/>
          </a:p>
        </p:txBody>
      </p:sp>
      <p:sp>
        <p:nvSpPr>
          <p:cNvPr id="5" name="Footer Placeholder 4">
            <a:extLst>
              <a:ext uri="{FF2B5EF4-FFF2-40B4-BE49-F238E27FC236}">
                <a16:creationId xmlns:a16="http://schemas.microsoft.com/office/drawing/2014/main" id="{5E6D4687-2D0F-A9DB-C81C-10CAF245F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7F6C8-FC79-2232-94D7-BA502D35CFD3}"/>
              </a:ext>
            </a:extLst>
          </p:cNvPr>
          <p:cNvSpPr>
            <a:spLocks noGrp="1"/>
          </p:cNvSpPr>
          <p:nvPr>
            <p:ph type="sldNum" sz="quarter" idx="12"/>
          </p:nvPr>
        </p:nvSpPr>
        <p:spPr/>
        <p:txBody>
          <a:bodyPr/>
          <a:lstStyle/>
          <a:p>
            <a:fld id="{A65A5C87-DF58-40C8-B092-1DE63DB4547E}" type="slidenum">
              <a:rPr lang="en-US" dirty="0"/>
              <a:t>4</a:t>
            </a:fld>
            <a:endParaRPr lang="en-US"/>
          </a:p>
        </p:txBody>
      </p:sp>
      <p:sp>
        <p:nvSpPr>
          <p:cNvPr id="8" name="TextBox 7">
            <a:extLst>
              <a:ext uri="{FF2B5EF4-FFF2-40B4-BE49-F238E27FC236}">
                <a16:creationId xmlns:a16="http://schemas.microsoft.com/office/drawing/2014/main" id="{0FEA58B0-E98D-E4A9-ED2F-4BFE6991868C}"/>
              </a:ext>
            </a:extLst>
          </p:cNvPr>
          <p:cNvSpPr txBox="1"/>
          <p:nvPr/>
        </p:nvSpPr>
        <p:spPr>
          <a:xfrm>
            <a:off x="5862611" y="2144486"/>
            <a:ext cx="6096000" cy="3693319"/>
          </a:xfrm>
          <a:prstGeom prst="rect">
            <a:avLst/>
          </a:prstGeom>
          <a:noFill/>
        </p:spPr>
        <p:txBody>
          <a:bodyPr wrap="square">
            <a:spAutoFit/>
          </a:bodyPr>
          <a:lstStyle/>
          <a:p>
            <a:r>
              <a:rPr lang="en-GB" b="1" u="sng" dirty="0"/>
              <a:t>3. User Comfort and Convenience:</a:t>
            </a:r>
          </a:p>
          <a:p>
            <a:r>
              <a:rPr lang="en-GB" dirty="0"/>
              <a:t>   - Live environmental data display on an LCD screen.</a:t>
            </a:r>
          </a:p>
          <a:p>
            <a:r>
              <a:rPr lang="en-GB" dirty="0"/>
              <a:t>   - Intuitive control using physical buttons for easy operation.</a:t>
            </a:r>
          </a:p>
          <a:p>
            <a:r>
              <a:rPr lang="en-GB" dirty="0"/>
              <a:t>   - Modular design for easy integration with future smart city technologies.</a:t>
            </a:r>
          </a:p>
          <a:p>
            <a:endParaRPr lang="en-GB" dirty="0"/>
          </a:p>
          <a:p>
            <a:r>
              <a:rPr lang="en-GB" b="1" u="sng" dirty="0"/>
              <a:t>4. Sustainability:</a:t>
            </a:r>
          </a:p>
          <a:p>
            <a:r>
              <a:rPr lang="en-GB" dirty="0"/>
              <a:t>   - Reduces carbon footprint by optimizing energy consumption.</a:t>
            </a:r>
          </a:p>
          <a:p>
            <a:r>
              <a:rPr lang="en-GB" dirty="0"/>
              <a:t>   - Promotes responsible resource management for a greener future.</a:t>
            </a:r>
          </a:p>
          <a:p>
            <a:endParaRPr lang="en-GB" dirty="0"/>
          </a:p>
        </p:txBody>
      </p:sp>
    </p:spTree>
    <p:extLst>
      <p:ext uri="{BB962C8B-B14F-4D97-AF65-F5344CB8AC3E}">
        <p14:creationId xmlns:p14="http://schemas.microsoft.com/office/powerpoint/2010/main" val="2934616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2CC93-C6E0-4820-0E96-9FDBC10E0BAE}"/>
              </a:ext>
            </a:extLst>
          </p:cNvPr>
          <p:cNvSpPr>
            <a:spLocks noGrp="1"/>
          </p:cNvSpPr>
          <p:nvPr>
            <p:ph type="title"/>
          </p:nvPr>
        </p:nvSpPr>
        <p:spPr/>
        <p:txBody>
          <a:bodyPr/>
          <a:lstStyle/>
          <a:p>
            <a:r>
              <a:rPr lang="en-US"/>
              <a:t>Impact of Solution</a:t>
            </a:r>
          </a:p>
        </p:txBody>
      </p:sp>
      <p:sp>
        <p:nvSpPr>
          <p:cNvPr id="3" name="Content Placeholder 2">
            <a:extLst>
              <a:ext uri="{FF2B5EF4-FFF2-40B4-BE49-F238E27FC236}">
                <a16:creationId xmlns:a16="http://schemas.microsoft.com/office/drawing/2014/main" id="{9A5097F7-B0F0-0554-DB75-62302DBA97D7}"/>
              </a:ext>
            </a:extLst>
          </p:cNvPr>
          <p:cNvSpPr>
            <a:spLocks noGrp="1"/>
          </p:cNvSpPr>
          <p:nvPr>
            <p:ph idx="1"/>
          </p:nvPr>
        </p:nvSpPr>
        <p:spPr>
          <a:xfrm>
            <a:off x="555171" y="2253343"/>
            <a:ext cx="11059886" cy="3918857"/>
          </a:xfrm>
        </p:spPr>
        <p:txBody>
          <a:bodyPr vert="horz" lIns="91440" tIns="45720" rIns="91440" bIns="45720" numCol="2" rtlCol="0" anchor="t">
            <a:normAutofit/>
          </a:bodyPr>
          <a:lstStyle/>
          <a:p>
            <a:pPr>
              <a:buNone/>
            </a:pPr>
            <a:r>
              <a:rPr lang="en-GB" sz="1800" b="1" dirty="0">
                <a:solidFill>
                  <a:schemeClr val="accent3"/>
                </a:solidFill>
              </a:rPr>
              <a:t>1. Contribution to Smart Cities:</a:t>
            </a:r>
            <a:endParaRPr lang="en-GB" sz="1800" dirty="0">
              <a:solidFill>
                <a:schemeClr val="accent3"/>
              </a:solidFill>
            </a:endParaRPr>
          </a:p>
          <a:p>
            <a:pPr>
              <a:buFont typeface="Arial" panose="020B0604020202020204" pitchFamily="34" charset="0"/>
              <a:buChar char="•"/>
            </a:pPr>
            <a:r>
              <a:rPr lang="en-GB" sz="1600" b="1" dirty="0"/>
              <a:t>Energy Efficiency:</a:t>
            </a:r>
            <a:r>
              <a:rPr lang="en-GB" sz="1600" dirty="0"/>
              <a:t> Optimizes energy consumption based on real-time electricity prices.</a:t>
            </a:r>
          </a:p>
          <a:p>
            <a:pPr>
              <a:buFont typeface="Arial" panose="020B0604020202020204" pitchFamily="34" charset="0"/>
              <a:buChar char="•"/>
            </a:pPr>
            <a:r>
              <a:rPr lang="en-GB" sz="1600" b="1" dirty="0"/>
              <a:t>Resource Management:</a:t>
            </a:r>
            <a:r>
              <a:rPr lang="en-GB" sz="1600" dirty="0"/>
              <a:t> Uses sensors to control ventilation, heating, and lighting based on occupancy and environmental conditions.</a:t>
            </a:r>
          </a:p>
          <a:p>
            <a:pPr>
              <a:buFont typeface="Arial" panose="020B0604020202020204" pitchFamily="34" charset="0"/>
              <a:buChar char="•"/>
            </a:pPr>
            <a:r>
              <a:rPr lang="en-GB" sz="1600" b="1" dirty="0"/>
              <a:t>Data-Driven Decisions:</a:t>
            </a:r>
            <a:r>
              <a:rPr lang="en-GB" sz="1600" dirty="0"/>
              <a:t> Integrates real-time data (temperature, gas levels, electricity prices) for smarter home management.</a:t>
            </a:r>
          </a:p>
          <a:p>
            <a:pPr>
              <a:buFont typeface="Arial" panose="020B0604020202020204" pitchFamily="34" charset="0"/>
              <a:buChar char="•"/>
            </a:pPr>
            <a:r>
              <a:rPr lang="en-GB" sz="1600" b="1" dirty="0"/>
              <a:t>Improved Safety:</a:t>
            </a:r>
            <a:r>
              <a:rPr lang="en-GB" sz="1600" dirty="0"/>
              <a:t> Detects gas leaks, high humidity, and motion for enhanced home security.</a:t>
            </a:r>
          </a:p>
          <a:p>
            <a:endParaRPr lang="en-GB" sz="1600" dirty="0">
              <a:solidFill>
                <a:srgbClr val="000000"/>
              </a:solidFill>
            </a:endParaRPr>
          </a:p>
          <a:p>
            <a:pPr>
              <a:buNone/>
            </a:pPr>
            <a:r>
              <a:rPr lang="en-GB" sz="1800" b="1" dirty="0">
                <a:solidFill>
                  <a:schemeClr val="accent3"/>
                </a:solidFill>
              </a:rPr>
              <a:t>2. Sustainability Impact:</a:t>
            </a:r>
            <a:endParaRPr lang="en-GB" sz="1800" dirty="0">
              <a:solidFill>
                <a:schemeClr val="accent3"/>
              </a:solidFill>
            </a:endParaRPr>
          </a:p>
          <a:p>
            <a:pPr>
              <a:buFont typeface="Arial" panose="020B0604020202020204" pitchFamily="34" charset="0"/>
              <a:buChar char="•"/>
            </a:pPr>
            <a:r>
              <a:rPr lang="en-GB" sz="1600" b="1" dirty="0"/>
              <a:t>Reduced Carbon Footprint:</a:t>
            </a:r>
            <a:r>
              <a:rPr lang="en-GB" sz="1600" dirty="0"/>
              <a:t> Minimizes unnecessary energy use by automating appliances and lights based on occupancy and conditions.</a:t>
            </a:r>
          </a:p>
          <a:p>
            <a:pPr>
              <a:buFont typeface="Arial" panose="020B0604020202020204" pitchFamily="34" charset="0"/>
              <a:buChar char="•"/>
            </a:pPr>
            <a:r>
              <a:rPr lang="en-GB" sz="1600" b="1" dirty="0"/>
              <a:t>Lower Energy Bills:</a:t>
            </a:r>
            <a:r>
              <a:rPr lang="en-GB" sz="1600" dirty="0"/>
              <a:t> Reduces costs by using appliances during low-price periods.</a:t>
            </a:r>
          </a:p>
          <a:p>
            <a:pPr>
              <a:buFont typeface="Arial" panose="020B0604020202020204" pitchFamily="34" charset="0"/>
              <a:buChar char="•"/>
            </a:pPr>
            <a:r>
              <a:rPr lang="en-GB" sz="1600" b="1" dirty="0"/>
              <a:t>Waste Reduction:</a:t>
            </a:r>
            <a:r>
              <a:rPr lang="en-GB" sz="1600" dirty="0"/>
              <a:t> Uses RFID to minimize false alarms, reducing unnecessary power use.</a:t>
            </a:r>
          </a:p>
          <a:p>
            <a:pPr>
              <a:buFont typeface="Arial" panose="020B0604020202020204" pitchFamily="34" charset="0"/>
              <a:buChar char="•"/>
            </a:pPr>
            <a:r>
              <a:rPr lang="en-GB" sz="1600" b="1" dirty="0"/>
              <a:t>Scalable and Modular:</a:t>
            </a:r>
            <a:r>
              <a:rPr lang="en-GB" sz="1600" dirty="0"/>
              <a:t> Easily adaptable to future smart city infrastructure with added IoT components.</a:t>
            </a:r>
          </a:p>
        </p:txBody>
      </p:sp>
      <p:sp>
        <p:nvSpPr>
          <p:cNvPr id="4" name="Date Placeholder 3">
            <a:extLst>
              <a:ext uri="{FF2B5EF4-FFF2-40B4-BE49-F238E27FC236}">
                <a16:creationId xmlns:a16="http://schemas.microsoft.com/office/drawing/2014/main" id="{2AB07A24-3E14-ED3E-5EA5-24D5C56342FA}"/>
              </a:ext>
            </a:extLst>
          </p:cNvPr>
          <p:cNvSpPr>
            <a:spLocks noGrp="1"/>
          </p:cNvSpPr>
          <p:nvPr>
            <p:ph type="dt" sz="half" idx="10"/>
          </p:nvPr>
        </p:nvSpPr>
        <p:spPr/>
        <p:txBody>
          <a:bodyPr/>
          <a:lstStyle/>
          <a:p>
            <a:fld id="{3B41B0B0-EE96-4ED6-908F-A16207DE3B5C}" type="datetime1">
              <a:rPr lang="en-FI"/>
              <a:t>05/15/2025</a:t>
            </a:fld>
            <a:endParaRPr lang="en-US"/>
          </a:p>
        </p:txBody>
      </p:sp>
      <p:sp>
        <p:nvSpPr>
          <p:cNvPr id="5" name="Footer Placeholder 4">
            <a:extLst>
              <a:ext uri="{FF2B5EF4-FFF2-40B4-BE49-F238E27FC236}">
                <a16:creationId xmlns:a16="http://schemas.microsoft.com/office/drawing/2014/main" id="{6F0462A3-F583-6BB6-DE48-4FD56EB2E4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9E99E2-CEB7-1192-8393-B8F4782DA2A3}"/>
              </a:ext>
            </a:extLst>
          </p:cNvPr>
          <p:cNvSpPr>
            <a:spLocks noGrp="1"/>
          </p:cNvSpPr>
          <p:nvPr>
            <p:ph type="sldNum" sz="quarter" idx="12"/>
          </p:nvPr>
        </p:nvSpPr>
        <p:spPr/>
        <p:txBody>
          <a:bodyPr/>
          <a:lstStyle/>
          <a:p>
            <a:fld id="{A65A5C87-DF58-40C8-B092-1DE63DB4547E}" type="slidenum">
              <a:rPr lang="en-US" dirty="0"/>
              <a:t>5</a:t>
            </a:fld>
            <a:endParaRPr lang="en-US"/>
          </a:p>
        </p:txBody>
      </p:sp>
    </p:spTree>
    <p:extLst>
      <p:ext uri="{BB962C8B-B14F-4D97-AF65-F5344CB8AC3E}">
        <p14:creationId xmlns:p14="http://schemas.microsoft.com/office/powerpoint/2010/main" val="1875203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270A-9933-9022-0CC5-647DA5E20ECC}"/>
              </a:ext>
            </a:extLst>
          </p:cNvPr>
          <p:cNvSpPr>
            <a:spLocks noGrp="1"/>
          </p:cNvSpPr>
          <p:nvPr>
            <p:ph type="title"/>
          </p:nvPr>
        </p:nvSpPr>
        <p:spPr>
          <a:xfrm>
            <a:off x="868680" y="1709928"/>
            <a:ext cx="3099816" cy="405293"/>
          </a:xfrm>
        </p:spPr>
        <p:txBody>
          <a:bodyPr anchor="t">
            <a:normAutofit fontScale="90000"/>
          </a:bodyPr>
          <a:lstStyle/>
          <a:p>
            <a:r>
              <a:rPr lang="en-US" dirty="0"/>
              <a:t>SUSAF Analysis</a:t>
            </a:r>
          </a:p>
        </p:txBody>
      </p:sp>
      <p:pic>
        <p:nvPicPr>
          <p:cNvPr id="7" name="Kuva 6">
            <a:extLst>
              <a:ext uri="{FF2B5EF4-FFF2-40B4-BE49-F238E27FC236}">
                <a16:creationId xmlns:a16="http://schemas.microsoft.com/office/drawing/2014/main" id="{5E201D26-3D6E-8B88-4F44-0F2B90C76FC4}"/>
              </a:ext>
            </a:extLst>
          </p:cNvPr>
          <p:cNvPicPr>
            <a:picLocks noChangeAspect="1"/>
          </p:cNvPicPr>
          <p:nvPr/>
        </p:nvPicPr>
        <p:blipFill>
          <a:blip r:embed="rId2"/>
          <a:stretch>
            <a:fillRect/>
          </a:stretch>
        </p:blipFill>
        <p:spPr>
          <a:xfrm>
            <a:off x="5935776" y="1161288"/>
            <a:ext cx="4788816" cy="4645152"/>
          </a:xfrm>
          <a:prstGeom prst="rect">
            <a:avLst/>
          </a:prstGeom>
          <a:noFill/>
        </p:spPr>
      </p:pic>
      <p:sp>
        <p:nvSpPr>
          <p:cNvPr id="12" name="Text Placeholder 3">
            <a:extLst>
              <a:ext uri="{FF2B5EF4-FFF2-40B4-BE49-F238E27FC236}">
                <a16:creationId xmlns:a16="http://schemas.microsoft.com/office/drawing/2014/main" id="{DE0957DA-DB32-7579-F7AE-F8E7E9CBC346}"/>
              </a:ext>
            </a:extLst>
          </p:cNvPr>
          <p:cNvSpPr>
            <a:spLocks noGrp="1"/>
          </p:cNvSpPr>
          <p:nvPr>
            <p:ph type="body" sz="half" idx="2"/>
          </p:nvPr>
        </p:nvSpPr>
        <p:spPr>
          <a:xfrm>
            <a:off x="660862" y="2722326"/>
            <a:ext cx="3503906" cy="2773218"/>
          </a:xfrm>
        </p:spPr>
        <p:txBody>
          <a:bodyPr vert="horz" lIns="91440" tIns="45720" rIns="91440" bIns="45720" rtlCol="0" anchor="t">
            <a:normAutofit/>
          </a:bodyPr>
          <a:lstStyle/>
          <a:p>
            <a:pPr marL="285750" indent="-285750">
              <a:buChar char="•"/>
            </a:pPr>
            <a:r>
              <a:rPr lang="en-US" b="1" dirty="0"/>
              <a:t>Key Insights from Analysis</a:t>
            </a:r>
            <a:endParaRPr lang="fi-FI"/>
          </a:p>
          <a:p>
            <a:pPr marL="742950" lvl="1" indent="-285750">
              <a:buChar char="•"/>
            </a:pPr>
            <a:r>
              <a:rPr lang="en-US" dirty="0"/>
              <a:t>The smart home system shows strong positive impacts in environmental and economic dimensions through energy efficiency.</a:t>
            </a:r>
            <a:endParaRPr lang="en-US" b="1" dirty="0"/>
          </a:p>
          <a:p>
            <a:pPr marL="742950" lvl="1" indent="-285750">
              <a:buChar char="•"/>
            </a:pPr>
            <a:r>
              <a:rPr lang="en-US" dirty="0"/>
              <a:t>Technology plays a key role in driving individual benefits.</a:t>
            </a:r>
          </a:p>
          <a:p>
            <a:pPr marL="742950" lvl="1" indent="-285750">
              <a:buChar char="•"/>
            </a:pPr>
            <a:endParaRPr lang="en-US" dirty="0"/>
          </a:p>
        </p:txBody>
      </p:sp>
      <p:sp>
        <p:nvSpPr>
          <p:cNvPr id="4" name="Date Placeholder 3">
            <a:extLst>
              <a:ext uri="{FF2B5EF4-FFF2-40B4-BE49-F238E27FC236}">
                <a16:creationId xmlns:a16="http://schemas.microsoft.com/office/drawing/2014/main" id="{113E067F-9C55-1A1E-CCCA-A039470BDA43}"/>
              </a:ext>
            </a:extLst>
          </p:cNvPr>
          <p:cNvSpPr>
            <a:spLocks noGrp="1"/>
          </p:cNvSpPr>
          <p:nvPr>
            <p:ph type="dt" sz="half" idx="10"/>
          </p:nvPr>
        </p:nvSpPr>
        <p:spPr>
          <a:xfrm>
            <a:off x="868680" y="6356350"/>
            <a:ext cx="2743200" cy="365125"/>
          </a:xfrm>
        </p:spPr>
        <p:txBody>
          <a:bodyPr anchor="ctr">
            <a:normAutofit/>
          </a:bodyPr>
          <a:lstStyle/>
          <a:p>
            <a:pPr>
              <a:spcAft>
                <a:spcPts val="600"/>
              </a:spcAft>
            </a:pPr>
            <a:fld id="{9DD52AA3-2608-4111-AFC1-6770BE6F4896}" type="datetime1">
              <a:rPr lang="en-FI" smtClean="0"/>
              <a:pPr>
                <a:spcAft>
                  <a:spcPts val="600"/>
                </a:spcAft>
              </a:pPr>
              <a:t>05/15/2025</a:t>
            </a:fld>
            <a:endParaRPr lang="en-US"/>
          </a:p>
        </p:txBody>
      </p:sp>
      <p:sp>
        <p:nvSpPr>
          <p:cNvPr id="14" name="Footer Placeholder 5">
            <a:extLst>
              <a:ext uri="{FF2B5EF4-FFF2-40B4-BE49-F238E27FC236}">
                <a16:creationId xmlns:a16="http://schemas.microsoft.com/office/drawing/2014/main" id="{65A21005-0DF2-54F2-2132-ADD0F526BB04}"/>
              </a:ext>
            </a:extLst>
          </p:cNvPr>
          <p:cNvSpPr>
            <a:spLocks noGrp="1"/>
          </p:cNvSpPr>
          <p:nvPr>
            <p:ph type="ftr" sz="quarter" idx="11"/>
          </p:nvPr>
        </p:nvSpPr>
        <p:spPr>
          <a:xfrm>
            <a:off x="4038600" y="6356350"/>
            <a:ext cx="4114800" cy="365125"/>
          </a:xfrm>
        </p:spPr>
        <p:txBody>
          <a:bodyPr/>
          <a:lstStyle/>
          <a:p>
            <a:endParaRPr lang="en-US"/>
          </a:p>
        </p:txBody>
      </p:sp>
      <p:sp>
        <p:nvSpPr>
          <p:cNvPr id="6" name="Slide Number Placeholder 5">
            <a:extLst>
              <a:ext uri="{FF2B5EF4-FFF2-40B4-BE49-F238E27FC236}">
                <a16:creationId xmlns:a16="http://schemas.microsoft.com/office/drawing/2014/main" id="{49D27C1A-1448-6593-FC58-8C50A7B644EC}"/>
              </a:ext>
            </a:extLst>
          </p:cNvPr>
          <p:cNvSpPr>
            <a:spLocks noGrp="1"/>
          </p:cNvSpPr>
          <p:nvPr>
            <p:ph type="sldNum" sz="quarter" idx="12"/>
          </p:nvPr>
        </p:nvSpPr>
        <p:spPr>
          <a:xfrm>
            <a:off x="8610600" y="6356350"/>
            <a:ext cx="2743200" cy="365125"/>
          </a:xfrm>
        </p:spPr>
        <p:txBody>
          <a:bodyPr anchor="ctr">
            <a:normAutofit/>
          </a:bodyPr>
          <a:lstStyle/>
          <a:p>
            <a:pPr>
              <a:spcAft>
                <a:spcPts val="600"/>
              </a:spcAft>
            </a:pPr>
            <a:fld id="{A65A5C87-DF58-40C8-B092-1DE63DB4547E}" type="slidenum">
              <a:rPr lang="en-US" smtClean="0"/>
              <a:pPr>
                <a:spcAft>
                  <a:spcPts val="600"/>
                </a:spcAft>
              </a:pPr>
              <a:t>6</a:t>
            </a:fld>
            <a:endParaRPr lang="en-US"/>
          </a:p>
        </p:txBody>
      </p:sp>
    </p:spTree>
    <p:extLst>
      <p:ext uri="{BB962C8B-B14F-4D97-AF65-F5344CB8AC3E}">
        <p14:creationId xmlns:p14="http://schemas.microsoft.com/office/powerpoint/2010/main" val="237154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2876C-601D-0407-4AAA-945621FE3B9C}"/>
              </a:ext>
            </a:extLst>
          </p:cNvPr>
          <p:cNvSpPr>
            <a:spLocks noGrp="1"/>
          </p:cNvSpPr>
          <p:nvPr>
            <p:ph type="title"/>
          </p:nvPr>
        </p:nvSpPr>
        <p:spPr/>
        <p:txBody>
          <a:bodyPr/>
          <a:lstStyle/>
          <a:p>
            <a:r>
              <a:rPr lang="en-US" dirty="0"/>
              <a:t>Power Measurements Analysis</a:t>
            </a:r>
          </a:p>
        </p:txBody>
      </p:sp>
      <p:pic>
        <p:nvPicPr>
          <p:cNvPr id="7" name="Picture 7" descr="result_graph.png">
            <a:extLst>
              <a:ext uri="{FF2B5EF4-FFF2-40B4-BE49-F238E27FC236}">
                <a16:creationId xmlns:a16="http://schemas.microsoft.com/office/drawing/2014/main" id="{01F9C122-5631-476A-9AF4-214494B5FEB9}"/>
              </a:ext>
            </a:extLst>
          </p:cNvPr>
          <p:cNvPicPr>
            <a:picLocks noGrp="1" noChangeAspect="1"/>
          </p:cNvPicPr>
          <p:nvPr>
            <p:ph idx="1"/>
          </p:nvPr>
        </p:nvPicPr>
        <p:blipFill>
          <a:blip r:embed="rId2"/>
          <a:stretch>
            <a:fillRect/>
          </a:stretch>
        </p:blipFill>
        <p:spPr>
          <a:xfrm>
            <a:off x="5395124" y="2123605"/>
            <a:ext cx="6624040" cy="3694176"/>
          </a:xfrm>
          <a:prstGeom prst="rect">
            <a:avLst/>
          </a:prstGeom>
        </p:spPr>
      </p:pic>
      <p:sp>
        <p:nvSpPr>
          <p:cNvPr id="4" name="Date Placeholder 3">
            <a:extLst>
              <a:ext uri="{FF2B5EF4-FFF2-40B4-BE49-F238E27FC236}">
                <a16:creationId xmlns:a16="http://schemas.microsoft.com/office/drawing/2014/main" id="{DDAFC14A-D1E7-A842-E4E9-F480E4B9793E}"/>
              </a:ext>
            </a:extLst>
          </p:cNvPr>
          <p:cNvSpPr>
            <a:spLocks noGrp="1"/>
          </p:cNvSpPr>
          <p:nvPr>
            <p:ph type="dt" sz="half" idx="10"/>
          </p:nvPr>
        </p:nvSpPr>
        <p:spPr/>
        <p:txBody>
          <a:bodyPr/>
          <a:lstStyle/>
          <a:p>
            <a:fld id="{1E0F4008-B5ED-4AEE-A69F-AB8A5921BB3C}" type="datetime1">
              <a:rPr lang="en-FI"/>
              <a:t>05/15/2025</a:t>
            </a:fld>
            <a:endParaRPr lang="en-US"/>
          </a:p>
        </p:txBody>
      </p:sp>
      <p:sp>
        <p:nvSpPr>
          <p:cNvPr id="5" name="Footer Placeholder 4">
            <a:extLst>
              <a:ext uri="{FF2B5EF4-FFF2-40B4-BE49-F238E27FC236}">
                <a16:creationId xmlns:a16="http://schemas.microsoft.com/office/drawing/2014/main" id="{FAA37B50-CEC6-D2D1-C794-654C18D6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3FAC87-669F-4014-59A5-9A2FD6403F07}"/>
              </a:ext>
            </a:extLst>
          </p:cNvPr>
          <p:cNvSpPr>
            <a:spLocks noGrp="1"/>
          </p:cNvSpPr>
          <p:nvPr>
            <p:ph type="sldNum" sz="quarter" idx="12"/>
          </p:nvPr>
        </p:nvSpPr>
        <p:spPr/>
        <p:txBody>
          <a:bodyPr/>
          <a:lstStyle/>
          <a:p>
            <a:fld id="{A65A5C87-DF58-40C8-B092-1DE63DB4547E}" type="slidenum">
              <a:rPr lang="en-US" dirty="0"/>
              <a:t>7</a:t>
            </a:fld>
            <a:endParaRPr lang="en-US"/>
          </a:p>
        </p:txBody>
      </p:sp>
      <p:pic>
        <p:nvPicPr>
          <p:cNvPr id="9" name="Picture 9" descr="result_data.png">
            <a:extLst>
              <a:ext uri="{FF2B5EF4-FFF2-40B4-BE49-F238E27FC236}">
                <a16:creationId xmlns:a16="http://schemas.microsoft.com/office/drawing/2014/main" id="{53AD9028-844E-4BD3-A82A-A2D7F21422AC}"/>
              </a:ext>
            </a:extLst>
          </p:cNvPr>
          <p:cNvPicPr>
            <a:picLocks noChangeAspect="1"/>
          </p:cNvPicPr>
          <p:nvPr/>
        </p:nvPicPr>
        <p:blipFill>
          <a:blip r:embed="rId3"/>
          <a:stretch>
            <a:fillRect/>
          </a:stretch>
        </p:blipFill>
        <p:spPr>
          <a:xfrm>
            <a:off x="143540" y="2431299"/>
            <a:ext cx="5330455" cy="1437191"/>
          </a:xfrm>
          <a:prstGeom prst="rect">
            <a:avLst/>
          </a:prstGeom>
        </p:spPr>
      </p:pic>
    </p:spTree>
    <p:extLst>
      <p:ext uri="{BB962C8B-B14F-4D97-AF65-F5344CB8AC3E}">
        <p14:creationId xmlns:p14="http://schemas.microsoft.com/office/powerpoint/2010/main" val="272925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66F0F-03A3-285D-9779-EC315BC864AF}"/>
              </a:ext>
            </a:extLst>
          </p:cNvPr>
          <p:cNvSpPr>
            <a:spLocks noGrp="1"/>
          </p:cNvSpPr>
          <p:nvPr>
            <p:ph type="title"/>
          </p:nvPr>
        </p:nvSpPr>
        <p:spPr/>
        <p:txBody>
          <a:bodyPr/>
          <a:lstStyle/>
          <a:p>
            <a:r>
              <a:rPr lang="en-US" dirty="0"/>
              <a:t>Possible Improvements</a:t>
            </a:r>
          </a:p>
        </p:txBody>
      </p:sp>
      <p:sp>
        <p:nvSpPr>
          <p:cNvPr id="3" name="Content Placeholder 2">
            <a:extLst>
              <a:ext uri="{FF2B5EF4-FFF2-40B4-BE49-F238E27FC236}">
                <a16:creationId xmlns:a16="http://schemas.microsoft.com/office/drawing/2014/main" id="{CF191F2A-FDE3-C5D2-D1C8-41AFFB5C3E20}"/>
              </a:ext>
            </a:extLst>
          </p:cNvPr>
          <p:cNvSpPr>
            <a:spLocks noGrp="1"/>
          </p:cNvSpPr>
          <p:nvPr>
            <p:ph idx="1"/>
          </p:nvPr>
        </p:nvSpPr>
        <p:spPr/>
        <p:txBody>
          <a:bodyPr vert="horz" lIns="91440" tIns="45720" rIns="91440" bIns="45720" rtlCol="0" anchor="t">
            <a:normAutofit/>
          </a:bodyPr>
          <a:lstStyle/>
          <a:p>
            <a:r>
              <a:rPr lang="en-US" dirty="0"/>
              <a:t>Only use WIFI when needed</a:t>
            </a:r>
          </a:p>
          <a:p>
            <a:r>
              <a:rPr lang="en-US" dirty="0"/>
              <a:t>Less API calls</a:t>
            </a:r>
          </a:p>
          <a:p>
            <a:r>
              <a:rPr lang="en-US" dirty="0"/>
              <a:t>Lower the LEDs brightness </a:t>
            </a:r>
          </a:p>
          <a:p>
            <a:r>
              <a:rPr lang="en-US" dirty="0"/>
              <a:t>Make a low power mode to the code</a:t>
            </a:r>
          </a:p>
          <a:p>
            <a:endParaRPr lang="en-US" dirty="0"/>
          </a:p>
        </p:txBody>
      </p:sp>
      <p:sp>
        <p:nvSpPr>
          <p:cNvPr id="4" name="Date Placeholder 3">
            <a:extLst>
              <a:ext uri="{FF2B5EF4-FFF2-40B4-BE49-F238E27FC236}">
                <a16:creationId xmlns:a16="http://schemas.microsoft.com/office/drawing/2014/main" id="{5FA51E14-A512-DA0D-B00C-7238866D4167}"/>
              </a:ext>
            </a:extLst>
          </p:cNvPr>
          <p:cNvSpPr>
            <a:spLocks noGrp="1"/>
          </p:cNvSpPr>
          <p:nvPr>
            <p:ph type="dt" sz="half" idx="10"/>
          </p:nvPr>
        </p:nvSpPr>
        <p:spPr/>
        <p:txBody>
          <a:bodyPr/>
          <a:lstStyle/>
          <a:p>
            <a:fld id="{40E1C8B0-A961-4EF0-B655-51196A39574F}" type="datetime1">
              <a:rPr lang="en-FI"/>
              <a:t>05/15/2025</a:t>
            </a:fld>
            <a:endParaRPr lang="en-US"/>
          </a:p>
        </p:txBody>
      </p:sp>
      <p:sp>
        <p:nvSpPr>
          <p:cNvPr id="5" name="Footer Placeholder 4">
            <a:extLst>
              <a:ext uri="{FF2B5EF4-FFF2-40B4-BE49-F238E27FC236}">
                <a16:creationId xmlns:a16="http://schemas.microsoft.com/office/drawing/2014/main" id="{6272F524-63CE-DD22-D09A-DF89D5A681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1DBEA-7E25-FCBB-61C0-206D9B4D7D1C}"/>
              </a:ext>
            </a:extLst>
          </p:cNvPr>
          <p:cNvSpPr>
            <a:spLocks noGrp="1"/>
          </p:cNvSpPr>
          <p:nvPr>
            <p:ph type="sldNum" sz="quarter" idx="12"/>
          </p:nvPr>
        </p:nvSpPr>
        <p:spPr/>
        <p:txBody>
          <a:bodyPr/>
          <a:lstStyle/>
          <a:p>
            <a:fld id="{A65A5C87-DF58-40C8-B092-1DE63DB4547E}" type="slidenum">
              <a:rPr lang="en-US" dirty="0"/>
              <a:t>8</a:t>
            </a:fld>
            <a:endParaRPr lang="en-US"/>
          </a:p>
        </p:txBody>
      </p:sp>
    </p:spTree>
    <p:extLst>
      <p:ext uri="{BB962C8B-B14F-4D97-AF65-F5344CB8AC3E}">
        <p14:creationId xmlns:p14="http://schemas.microsoft.com/office/powerpoint/2010/main" val="1495999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0F7B1-BEDF-5749-5949-59D131BD6178}"/>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0A48CF50-23AA-7C29-0570-81A6E0B14C0F}"/>
              </a:ext>
            </a:extLst>
          </p:cNvPr>
          <p:cNvSpPr>
            <a:spLocks noGrp="1"/>
          </p:cNvSpPr>
          <p:nvPr>
            <p:ph idx="1"/>
          </p:nvPr>
        </p:nvSpPr>
        <p:spPr/>
        <p:txBody>
          <a:bodyPr vert="horz" lIns="91440" tIns="45720" rIns="91440" bIns="45720" rtlCol="0" anchor="t">
            <a:normAutofit/>
          </a:bodyPr>
          <a:lstStyle/>
          <a:p>
            <a:r>
              <a:rPr lang="en-US" b="1" dirty="0"/>
              <a:t>Key achievements</a:t>
            </a:r>
          </a:p>
          <a:p>
            <a:pPr lvl="1"/>
            <a:r>
              <a:rPr lang="en-US" dirty="0"/>
              <a:t>Developed a functional smart home system prototype.   </a:t>
            </a:r>
          </a:p>
          <a:p>
            <a:pPr lvl="1"/>
            <a:r>
              <a:rPr lang="en-US" dirty="0"/>
              <a:t>Successfully integrated various sensors and electricity price API.   </a:t>
            </a:r>
          </a:p>
          <a:p>
            <a:pPr lvl="1"/>
            <a:r>
              <a:rPr lang="en-US" dirty="0"/>
              <a:t>Addressed the problem of high energy costs and inefficient usage.</a:t>
            </a:r>
          </a:p>
          <a:p>
            <a:r>
              <a:rPr lang="en-US" b="1" dirty="0"/>
              <a:t>Challenges</a:t>
            </a:r>
          </a:p>
          <a:p>
            <a:pPr lvl="1"/>
            <a:r>
              <a:rPr lang="en-US" dirty="0"/>
              <a:t>Time management</a:t>
            </a:r>
          </a:p>
          <a:p>
            <a:pPr lvl="1"/>
            <a:r>
              <a:rPr lang="en-US" dirty="0"/>
              <a:t>Getting the code to work properly</a:t>
            </a:r>
          </a:p>
          <a:p>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8C479287-F2F4-7EE9-EE5D-417A0A066405}"/>
              </a:ext>
            </a:extLst>
          </p:cNvPr>
          <p:cNvSpPr>
            <a:spLocks noGrp="1"/>
          </p:cNvSpPr>
          <p:nvPr>
            <p:ph type="dt" sz="half" idx="10"/>
          </p:nvPr>
        </p:nvSpPr>
        <p:spPr/>
        <p:txBody>
          <a:bodyPr/>
          <a:lstStyle/>
          <a:p>
            <a:fld id="{D28C2A98-4AF1-4EAA-95EE-F38C2D79917B}" type="datetime1">
              <a:rPr lang="en-FI"/>
              <a:t>05/15/2025</a:t>
            </a:fld>
            <a:endParaRPr lang="en-US"/>
          </a:p>
        </p:txBody>
      </p:sp>
      <p:sp>
        <p:nvSpPr>
          <p:cNvPr id="5" name="Footer Placeholder 4">
            <a:extLst>
              <a:ext uri="{FF2B5EF4-FFF2-40B4-BE49-F238E27FC236}">
                <a16:creationId xmlns:a16="http://schemas.microsoft.com/office/drawing/2014/main" id="{7F039A3D-A373-1377-16DD-BB034844D3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40CFCD-7209-B1C3-9C90-F4E5195A64E6}"/>
              </a:ext>
            </a:extLst>
          </p:cNvPr>
          <p:cNvSpPr>
            <a:spLocks noGrp="1"/>
          </p:cNvSpPr>
          <p:nvPr>
            <p:ph type="sldNum" sz="quarter" idx="12"/>
          </p:nvPr>
        </p:nvSpPr>
        <p:spPr/>
        <p:txBody>
          <a:bodyPr/>
          <a:lstStyle/>
          <a:p>
            <a:fld id="{A65A5C87-DF58-40C8-B092-1DE63DB4547E}" type="slidenum">
              <a:rPr lang="en-US" dirty="0"/>
              <a:t>9</a:t>
            </a:fld>
            <a:endParaRPr lang="en-US"/>
          </a:p>
        </p:txBody>
      </p:sp>
    </p:spTree>
    <p:extLst>
      <p:ext uri="{BB962C8B-B14F-4D97-AF65-F5344CB8AC3E}">
        <p14:creationId xmlns:p14="http://schemas.microsoft.com/office/powerpoint/2010/main" val="1870265322"/>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ccentBoxVTI">
      <a:majorFont>
        <a:latin typeface="Avenir Next LT Pro"/>
        <a:ea typeface=""/>
        <a:cs typeface=""/>
      </a:majorFont>
      <a:minorFont>
        <a:latin typeface="Avenir Next LT Pro"/>
        <a:ea typeface=""/>
        <a:cs typeface=""/>
      </a:minorFont>
    </a:fontScheme>
    <a:fmtScheme name="AccentBox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F4FE582F-5DDE-4E50-A331-B77FB79D7361}" vid="{42624B42-66F4-4B9A-A3DB-EB561F16279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7c2649e-8d92-4645-a2a8-64b0b6b0a5a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EF93B62CA0D554CBF47E55669E721F3" ma:contentTypeVersion="18" ma:contentTypeDescription="Create a new document." ma:contentTypeScope="" ma:versionID="da630ece799cdcf6a4fdc170c6e7e822">
  <xsd:schema xmlns:xsd="http://www.w3.org/2001/XMLSchema" xmlns:xs="http://www.w3.org/2001/XMLSchema" xmlns:p="http://schemas.microsoft.com/office/2006/metadata/properties" xmlns:ns3="97c2649e-8d92-4645-a2a8-64b0b6b0a5a6" xmlns:ns4="967b1040-8992-4a14-abd4-c793e8233874" targetNamespace="http://schemas.microsoft.com/office/2006/metadata/properties" ma:root="true" ma:fieldsID="e616e081c91391b8e9b4e751853d9291" ns3:_="" ns4:_="">
    <xsd:import namespace="97c2649e-8d92-4645-a2a8-64b0b6b0a5a6"/>
    <xsd:import namespace="967b1040-8992-4a14-abd4-c793e823387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2649e-8d92-4645-a2a8-64b0b6b0a5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7b1040-8992-4a14-abd4-c793e823387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5D5076-20F8-4C04-B734-C490A764B3FA}">
  <ds:schemaRefs>
    <ds:schemaRef ds:uri="967b1040-8992-4a14-abd4-c793e8233874"/>
    <ds:schemaRef ds:uri="97c2649e-8d92-4645-a2a8-64b0b6b0a5a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4E37F29-A9A2-4FA9-99D6-9E295DC4F6F9}">
  <ds:schemaRefs>
    <ds:schemaRef ds:uri="http://schemas.microsoft.com/sharepoint/v3/contenttype/forms"/>
  </ds:schemaRefs>
</ds:datastoreItem>
</file>

<file path=customXml/itemProps3.xml><?xml version="1.0" encoding="utf-8"?>
<ds:datastoreItem xmlns:ds="http://schemas.openxmlformats.org/officeDocument/2006/customXml" ds:itemID="{44E46548-53DA-4255-820A-0FBC3C1C4D61}">
  <ds:schemaRefs>
    <ds:schemaRef ds:uri="967b1040-8992-4a14-abd4-c793e8233874"/>
    <ds:schemaRef ds:uri="97c2649e-8d92-4645-a2a8-64b0b6b0a5a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24</TotalTime>
  <Words>802</Words>
  <Application>Microsoft Office PowerPoint</Application>
  <PresentationFormat>Widescreen</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AccentBoxVTI</vt:lpstr>
      <vt:lpstr>Sustainablity IoT Hackathon</vt:lpstr>
      <vt:lpstr>GreenGuard Smart Home System</vt:lpstr>
      <vt:lpstr>Problem Statement</vt:lpstr>
      <vt:lpstr>Solution Overview</vt:lpstr>
      <vt:lpstr>Impact of Solution</vt:lpstr>
      <vt:lpstr>SUSAF Analysis</vt:lpstr>
      <vt:lpstr>Power Measurements Analysis</vt:lpstr>
      <vt:lpstr>Possible Improvements</vt:lpstr>
      <vt:lpstr>Reflection</vt:lpstr>
      <vt:lpstr>Takeaways</vt:lpstr>
      <vt:lpstr>Future Ideas</vt:lpstr>
      <vt:lpstr>Future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Sustainablity IoT Hackathon</dc:title>
  <dc:creator>-- --</dc:creator>
  <cp:lastModifiedBy>Ilmari Luukkainen</cp:lastModifiedBy>
  <cp:revision>71</cp:revision>
  <dcterms:created xsi:type="dcterms:W3CDTF">2025-05-12T11:45:03Z</dcterms:created>
  <dcterms:modified xsi:type="dcterms:W3CDTF">2025-05-15T12:27:29Z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0x010100CEF93B62CA0D554CBF47E55669E721F3</vt:lpwstr>
  </property>
</Properties>
</file>