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2" r:id="rId4"/>
    <p:sldId id="273" r:id="rId5"/>
    <p:sldId id="274" r:id="rId6"/>
    <p:sldId id="279" r:id="rId7"/>
    <p:sldId id="275" r:id="rId8"/>
    <p:sldId id="276" r:id="rId9"/>
    <p:sldId id="277" r:id="rId10"/>
    <p:sldId id="278" r:id="rId11"/>
    <p:sldId id="25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ED174D"/>
    <a:srgbClr val="40D5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1" autoAdjust="0"/>
    <p:restoredTop sz="94118" autoAdjust="0"/>
  </p:normalViewPr>
  <p:slideViewPr>
    <p:cSldViewPr>
      <p:cViewPr>
        <p:scale>
          <a:sx n="100" d="100"/>
          <a:sy n="100" d="100"/>
        </p:scale>
        <p:origin x="-1288" y="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3108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77E374-5D30-411B-AD68-775357A12594}" type="datetimeFigureOut">
              <a:rPr lang="en-US" smtClean="0"/>
              <a:pPr/>
              <a:t>2/22/14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F603FD-EB5F-47C8-A1F5-8671EFF4E6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2126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6E730B-6D61-4AD1-BE1A-699CFE924391}" type="datetimeFigureOut">
              <a:rPr lang="en-US" smtClean="0"/>
              <a:pPr/>
              <a:t>2/22/14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0586D5-C668-4B6B-85F0-F741321CA6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14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wmf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w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wmf"/><Relationship Id="rId3" Type="http://schemas.openxmlformats.org/officeDocument/2006/relationships/image" Target="../media/image3.w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wmf"/><Relationship Id="rId3" Type="http://schemas.openxmlformats.org/officeDocument/2006/relationships/image" Target="../media/image3.w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wm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wm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wm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w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ina ensimmäinen logo di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498999"/>
            <a:ext cx="7286676" cy="33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xmlns:p14="http://schemas.microsoft.com/office/powerpoint/2010/main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ranssi ottsikko, leipis listas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66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F6600"/>
              </a:buClr>
              <a:defRPr/>
            </a:lvl1pPr>
            <a:lvl2pPr>
              <a:buClr>
                <a:srgbClr val="FF6600"/>
              </a:buClr>
              <a:defRPr/>
            </a:lvl2pPr>
            <a:lvl3pPr>
              <a:buClr>
                <a:srgbClr val="FF6600"/>
              </a:buClr>
              <a:defRPr/>
            </a:lvl3pPr>
            <a:lvl4pPr>
              <a:buClr>
                <a:srgbClr val="FF6600"/>
              </a:buClr>
              <a:defRPr/>
            </a:lvl4pPr>
            <a:lvl5pPr>
              <a:buClr>
                <a:srgbClr val="FF6600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6DB4-8010-4075-B969-6AE8D153448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15"/>
          <p:cNvPicPr>
            <a:picLocks noChangeAspect="1" noChangeArrowheads="1"/>
          </p:cNvPicPr>
          <p:nvPr userDrawn="1"/>
        </p:nvPicPr>
        <p:blipFill>
          <a:blip r:embed="rId2" cstate="print"/>
          <a:srcRect t="1442"/>
          <a:stretch>
            <a:fillRect/>
          </a:stretch>
        </p:blipFill>
        <p:spPr bwMode="auto">
          <a:xfrm>
            <a:off x="6227763" y="-24"/>
            <a:ext cx="2916237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xmlns:p14="http://schemas.microsoft.com/office/powerpoint/2010/main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ranssi ottsikko, leipis Kappalees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66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F6600"/>
              </a:buClr>
              <a:buNone/>
              <a:defRPr/>
            </a:lvl1pPr>
            <a:lvl2pPr>
              <a:buClr>
                <a:srgbClr val="FF6600"/>
              </a:buClr>
              <a:buNone/>
              <a:defRPr/>
            </a:lvl2pPr>
            <a:lvl3pPr>
              <a:buClr>
                <a:srgbClr val="FF6600"/>
              </a:buClr>
              <a:buNone/>
              <a:defRPr/>
            </a:lvl3pPr>
            <a:lvl4pPr>
              <a:buClr>
                <a:srgbClr val="FF6600"/>
              </a:buClr>
              <a:buNone/>
              <a:defRPr/>
            </a:lvl4pPr>
            <a:lvl5pPr>
              <a:buClr>
                <a:srgbClr val="FF6600"/>
              </a:buCl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B232-9AE6-4280-9ED0-D612EA764B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15"/>
          <p:cNvPicPr>
            <a:picLocks noChangeAspect="1" noChangeArrowheads="1"/>
          </p:cNvPicPr>
          <p:nvPr userDrawn="1"/>
        </p:nvPicPr>
        <p:blipFill>
          <a:blip r:embed="rId2" cstate="print"/>
          <a:srcRect t="1442"/>
          <a:stretch>
            <a:fillRect/>
          </a:stretch>
        </p:blipFill>
        <p:spPr bwMode="auto">
          <a:xfrm>
            <a:off x="6227763" y="-24"/>
            <a:ext cx="2916237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xmlns:p14="http://schemas.microsoft.com/office/powerpoint/2010/main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Kansi/otsikko dia punaine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7290" y="2214554"/>
            <a:ext cx="6429420" cy="1143008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ED174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ansi/otsikko dia oranssi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7290" y="2214554"/>
            <a:ext cx="6429420" cy="1143008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66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sivu punaine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" y="-7938"/>
            <a:ext cx="9150351" cy="68627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5" name="Picture 14"/>
          <p:cNvPicPr>
            <a:picLocks noChangeAspect="1" noChangeArrowheads="1"/>
          </p:cNvPicPr>
          <p:nvPr userDrawn="1"/>
        </p:nvPicPr>
        <p:blipFill>
          <a:blip r:embed="rId3" cstate="print"/>
          <a:srcRect t="1442"/>
          <a:stretch>
            <a:fillRect/>
          </a:stretch>
        </p:blipFill>
        <p:spPr bwMode="auto">
          <a:xfrm>
            <a:off x="6227763" y="0"/>
            <a:ext cx="2916237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7290" y="3143248"/>
            <a:ext cx="6429420" cy="1143008"/>
          </a:xfrm>
        </p:spPr>
        <p:txBody>
          <a:bodyPr/>
          <a:lstStyle>
            <a:lvl1pPr>
              <a:defRPr>
                <a:solidFill>
                  <a:srgbClr val="ED174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sivu oranssi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" y="-7938"/>
            <a:ext cx="9150351" cy="68627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5" name="Picture 14"/>
          <p:cNvPicPr>
            <a:picLocks noChangeAspect="1" noChangeArrowheads="1"/>
          </p:cNvPicPr>
          <p:nvPr userDrawn="1"/>
        </p:nvPicPr>
        <p:blipFill>
          <a:blip r:embed="rId3" cstate="print"/>
          <a:srcRect t="1442"/>
          <a:stretch>
            <a:fillRect/>
          </a:stretch>
        </p:blipFill>
        <p:spPr bwMode="auto">
          <a:xfrm>
            <a:off x="6227763" y="0"/>
            <a:ext cx="2916237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7290" y="3143248"/>
            <a:ext cx="6429420" cy="1143008"/>
          </a:xfrm>
        </p:spPr>
        <p:txBody>
          <a:bodyPr/>
          <a:lstStyle>
            <a:lvl1pPr>
              <a:defRPr>
                <a:solidFill>
                  <a:srgbClr val="FF66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usta otsikko, leipis list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B232-9AE6-4280-9ED0-D612EA764B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15"/>
          <p:cNvPicPr>
            <a:picLocks noChangeAspect="1" noChangeArrowheads="1"/>
          </p:cNvPicPr>
          <p:nvPr userDrawn="1"/>
        </p:nvPicPr>
        <p:blipFill>
          <a:blip r:embed="rId2" cstate="print"/>
          <a:srcRect t="1442"/>
          <a:stretch>
            <a:fillRect/>
          </a:stretch>
        </p:blipFill>
        <p:spPr bwMode="auto">
          <a:xfrm>
            <a:off x="6227763" y="-24"/>
            <a:ext cx="2916237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xmlns:p14="http://schemas.microsoft.com/office/powerpoint/2010/main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usta otsikko, leipis Kappalees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None/>
              <a:defRPr baseline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B232-9AE6-4280-9ED0-D612EA764B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15"/>
          <p:cNvPicPr>
            <a:picLocks noChangeAspect="1" noChangeArrowheads="1"/>
          </p:cNvPicPr>
          <p:nvPr userDrawn="1"/>
        </p:nvPicPr>
        <p:blipFill>
          <a:blip r:embed="rId2" cstate="print"/>
          <a:srcRect t="1442"/>
          <a:stretch>
            <a:fillRect/>
          </a:stretch>
        </p:blipFill>
        <p:spPr bwMode="auto">
          <a:xfrm>
            <a:off x="6227763" y="-24"/>
            <a:ext cx="2916237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xmlns:p14="http://schemas.microsoft.com/office/powerpoint/2010/main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unainen ottsikko, leipis listas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B232-9AE6-4280-9ED0-D612EA764B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15"/>
          <p:cNvPicPr>
            <a:picLocks noChangeAspect="1" noChangeArrowheads="1"/>
          </p:cNvPicPr>
          <p:nvPr userDrawn="1"/>
        </p:nvPicPr>
        <p:blipFill>
          <a:blip r:embed="rId2" cstate="print"/>
          <a:srcRect t="1442"/>
          <a:stretch>
            <a:fillRect/>
          </a:stretch>
        </p:blipFill>
        <p:spPr bwMode="auto">
          <a:xfrm>
            <a:off x="6227763" y="-24"/>
            <a:ext cx="2916237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xmlns:p14="http://schemas.microsoft.com/office/powerpoint/2010/main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unainen ottsikko, leipis Kappaleess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B232-9AE6-4280-9ED0-D612EA764B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15"/>
          <p:cNvPicPr>
            <a:picLocks noChangeAspect="1" noChangeArrowheads="1"/>
          </p:cNvPicPr>
          <p:nvPr userDrawn="1"/>
        </p:nvPicPr>
        <p:blipFill>
          <a:blip r:embed="rId2" cstate="print"/>
          <a:srcRect t="1442"/>
          <a:stretch>
            <a:fillRect/>
          </a:stretch>
        </p:blipFill>
        <p:spPr bwMode="auto">
          <a:xfrm>
            <a:off x="6227763" y="-24"/>
            <a:ext cx="2916237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xmlns:p14="http://schemas.microsoft.com/office/powerpoint/2010/main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67A9B232-9AE6-4280-9ED0-D612EA764B0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3" r:id="rId2"/>
    <p:sldLayoutId id="2147483672" r:id="rId3"/>
    <p:sldLayoutId id="2147483670" r:id="rId4"/>
    <p:sldLayoutId id="2147483669" r:id="rId5"/>
    <p:sldLayoutId id="2147483650" r:id="rId6"/>
    <p:sldLayoutId id="2147483661" r:id="rId7"/>
    <p:sldLayoutId id="2147483660" r:id="rId8"/>
    <p:sldLayoutId id="2147483662" r:id="rId9"/>
    <p:sldLayoutId id="2147483663" r:id="rId10"/>
    <p:sldLayoutId id="2147483664" r:id="rId11"/>
  </p:sldLayoutIdLst>
  <p:transition xmlns:p14="http://schemas.microsoft.com/office/powerpoint/2010/main">
    <p:fade thruBlk="1"/>
  </p:transition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rgbClr val="ED174D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ED174D"/>
        </a:buClr>
        <a:buFont typeface="Arial" pitchFamily="34" charset="0"/>
        <a:buChar char="−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ED174D"/>
        </a:buClr>
        <a:buFont typeface="Arial" pitchFamily="34" charset="0"/>
        <a:buChar char="−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ED174D"/>
        </a:buClr>
        <a:buFont typeface="Arial" pitchFamily="34" charset="0"/>
        <a:buChar char="−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ED174D"/>
        </a:buClr>
        <a:buFont typeface="Arial" pitchFamily="34" charset="0"/>
        <a:buChar char="−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ED174D"/>
        </a:buClr>
        <a:buFont typeface="Arial" pitchFamily="34" charset="0"/>
        <a:buChar char="−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thudesign.com/google/maps/info_window.html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.publictransport.tampere.fi" TargetMode="External"/><Relationship Id="rId4" Type="http://schemas.openxmlformats.org/officeDocument/2006/relationships/hyperlink" Target="http://wiki.itsfactory.fi/index.php/ITS_Factory_Developer_Wiki" TargetMode="External"/><Relationship Id="rId5" Type="http://schemas.openxmlformats.org/officeDocument/2006/relationships/hyperlink" Target="http://www.hri.fi" TargetMode="External"/><Relationship Id="rId1" Type="http://schemas.openxmlformats.org/officeDocument/2006/relationships/slideLayout" Target="../slideLayouts/slideLayout6.xml"/><Relationship Id="rId2" Type="http://schemas.openxmlformats.org/officeDocument/2006/relationships/hyperlink" Target="http://developer.reittiopas.fi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data.gov.uk" TargetMode="External"/><Relationship Id="rId3" Type="http://schemas.openxmlformats.org/officeDocument/2006/relationships/hyperlink" Target="https://www.data.gov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developers.google.com/maps/documentation/javascript/basics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thudesign.com/google/maps/simple_marker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Google </a:t>
            </a:r>
            <a:r>
              <a:rPr lang="fi-FI" dirty="0" err="1" smtClean="0"/>
              <a:t>Maps</a:t>
            </a:r>
            <a:r>
              <a:rPr lang="fi-FI" dirty="0" smtClean="0"/>
              <a:t>, esimerkit (Web) 2/2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3300" dirty="0"/>
              <a:t>Info Window (</a:t>
            </a:r>
            <a:r>
              <a:rPr lang="en-US" sz="3300" dirty="0">
                <a:hlinkClick r:id="rId2"/>
              </a:rPr>
              <a:t>http://www.thudesign.com/google/maps/</a:t>
            </a:r>
            <a:r>
              <a:rPr lang="en-US" sz="3300" dirty="0" smtClean="0">
                <a:hlinkClick r:id="rId2"/>
              </a:rPr>
              <a:t>info_window.html</a:t>
            </a:r>
            <a:r>
              <a:rPr lang="en-US" sz="3300" dirty="0" smtClean="0"/>
              <a:t>)</a:t>
            </a:r>
            <a:endParaRPr lang="en-US" sz="3300" dirty="0" smtClean="0"/>
          </a:p>
          <a:p>
            <a:pPr marL="0" indent="0">
              <a:buNone/>
            </a:pPr>
            <a:r>
              <a:rPr lang="en-US" sz="1600" dirty="0"/>
              <a:t>&lt;script </a:t>
            </a:r>
            <a:r>
              <a:rPr lang="en-US" sz="1600" dirty="0" err="1"/>
              <a:t>src</a:t>
            </a:r>
            <a:r>
              <a:rPr lang="en-US" sz="1600" dirty="0"/>
              <a:t>="https://</a:t>
            </a:r>
            <a:r>
              <a:rPr lang="en-US" sz="1600" dirty="0" err="1"/>
              <a:t>maps.googleapis.com</a:t>
            </a:r>
            <a:r>
              <a:rPr lang="en-US" sz="1600" dirty="0"/>
              <a:t>/maps/</a:t>
            </a:r>
            <a:r>
              <a:rPr lang="en-US" sz="1600" dirty="0" err="1"/>
              <a:t>api</a:t>
            </a:r>
            <a:r>
              <a:rPr lang="en-US" sz="1600" dirty="0"/>
              <a:t>/</a:t>
            </a:r>
            <a:r>
              <a:rPr lang="en-US" sz="1600" dirty="0" err="1"/>
              <a:t>js?key</a:t>
            </a:r>
            <a:r>
              <a:rPr lang="en-US" sz="1600" dirty="0" smtClean="0"/>
              <a:t>=</a:t>
            </a:r>
            <a:r>
              <a:rPr lang="en-US" sz="1600" dirty="0" err="1" smtClean="0"/>
              <a:t>YOUR_API_KEY&amp;</a:t>
            </a:r>
            <a:r>
              <a:rPr lang="en-US" sz="1600" dirty="0" err="1"/>
              <a:t>sensor</a:t>
            </a:r>
            <a:r>
              <a:rPr lang="en-US" sz="1600" dirty="0"/>
              <a:t>=false"&gt;&lt;/script&gt;</a:t>
            </a:r>
          </a:p>
          <a:p>
            <a:pPr marL="0" indent="0">
              <a:buNone/>
            </a:pPr>
            <a:r>
              <a:rPr lang="en-US" sz="1600" dirty="0"/>
              <a:t>&lt;script&gt;</a:t>
            </a:r>
          </a:p>
          <a:p>
            <a:pPr marL="0" indent="0">
              <a:buNone/>
            </a:pPr>
            <a:r>
              <a:rPr lang="en-US" sz="1600" dirty="0"/>
              <a:t>	function initialize() {</a:t>
            </a:r>
          </a:p>
          <a:p>
            <a:pPr marL="0" indent="0">
              <a:buNone/>
            </a:pPr>
            <a:r>
              <a:rPr lang="en-US" sz="1600" dirty="0"/>
              <a:t>	  </a:t>
            </a:r>
            <a:r>
              <a:rPr lang="en-US" sz="1600" dirty="0" err="1"/>
              <a:t>var</a:t>
            </a:r>
            <a:r>
              <a:rPr lang="en-US" sz="1600" dirty="0"/>
              <a:t> </a:t>
            </a:r>
            <a:r>
              <a:rPr lang="en-US" sz="1600" dirty="0" err="1"/>
              <a:t>myLatlng</a:t>
            </a:r>
            <a:r>
              <a:rPr lang="en-US" sz="1600" dirty="0"/>
              <a:t> = new </a:t>
            </a:r>
            <a:r>
              <a:rPr lang="en-US" sz="1600" dirty="0" err="1"/>
              <a:t>google.maps.LatLng</a:t>
            </a:r>
            <a:r>
              <a:rPr lang="en-US" sz="1600" dirty="0"/>
              <a:t>(61.065213, 28.094714);</a:t>
            </a:r>
          </a:p>
          <a:p>
            <a:pPr marL="0" indent="0">
              <a:buNone/>
            </a:pPr>
            <a:r>
              <a:rPr lang="en-US" sz="1600" dirty="0"/>
              <a:t>	  </a:t>
            </a:r>
            <a:r>
              <a:rPr lang="en-US" sz="1600" dirty="0" err="1"/>
              <a:t>var</a:t>
            </a:r>
            <a:r>
              <a:rPr lang="en-US" sz="1600" dirty="0"/>
              <a:t> </a:t>
            </a:r>
            <a:r>
              <a:rPr lang="en-US" sz="1600" dirty="0" err="1"/>
              <a:t>mapOptions</a:t>
            </a:r>
            <a:r>
              <a:rPr lang="en-US" sz="1600" dirty="0"/>
              <a:t> = {</a:t>
            </a:r>
          </a:p>
          <a:p>
            <a:pPr marL="0" indent="0">
              <a:buNone/>
            </a:pPr>
            <a:r>
              <a:rPr lang="en-US" sz="1600" dirty="0"/>
              <a:t>		zoom: 16,</a:t>
            </a:r>
          </a:p>
          <a:p>
            <a:pPr marL="0" indent="0">
              <a:buNone/>
            </a:pPr>
            <a:r>
              <a:rPr lang="en-US" sz="1600" dirty="0"/>
              <a:t>		center: </a:t>
            </a:r>
            <a:r>
              <a:rPr lang="en-US" sz="1600" dirty="0" err="1"/>
              <a:t>myLatlng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	  }</a:t>
            </a:r>
            <a:r>
              <a:rPr lang="en-US" sz="1600" dirty="0" smtClean="0"/>
              <a:t>;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	  </a:t>
            </a:r>
            <a:r>
              <a:rPr lang="en-US" sz="1600" dirty="0" err="1" smtClean="0"/>
              <a:t>var</a:t>
            </a:r>
            <a:r>
              <a:rPr lang="en-US" sz="1600" dirty="0" smtClean="0"/>
              <a:t> map </a:t>
            </a:r>
            <a:r>
              <a:rPr lang="en-US" sz="1600" dirty="0"/>
              <a:t>= new </a:t>
            </a:r>
            <a:r>
              <a:rPr lang="en-US" sz="1600" dirty="0" err="1"/>
              <a:t>google.maps.Map</a:t>
            </a:r>
            <a:r>
              <a:rPr lang="en-US" sz="1600" dirty="0"/>
              <a:t>(</a:t>
            </a:r>
            <a:r>
              <a:rPr lang="en-US" sz="1600" dirty="0" err="1"/>
              <a:t>document.getElementById</a:t>
            </a:r>
            <a:r>
              <a:rPr lang="en-US" sz="1600" dirty="0"/>
              <a:t>('map-canvas'), </a:t>
            </a:r>
            <a:r>
              <a:rPr lang="en-US" sz="1600" dirty="0" err="1"/>
              <a:t>mapOptions</a:t>
            </a:r>
            <a:r>
              <a:rPr lang="en-US" sz="1600" dirty="0"/>
              <a:t>)</a:t>
            </a:r>
            <a:r>
              <a:rPr lang="en-US" sz="1600" dirty="0" smtClean="0"/>
              <a:t>;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	  </a:t>
            </a:r>
            <a:r>
              <a:rPr lang="en-US" sz="1600" dirty="0" err="1"/>
              <a:t>var</a:t>
            </a:r>
            <a:r>
              <a:rPr lang="en-US" sz="1600" dirty="0"/>
              <a:t> </a:t>
            </a:r>
            <a:r>
              <a:rPr lang="en-US" sz="1600" dirty="0" err="1"/>
              <a:t>contentString</a:t>
            </a:r>
            <a:r>
              <a:rPr lang="en-US" sz="1600" dirty="0"/>
              <a:t> = '&lt;div id="content"&gt;'+</a:t>
            </a:r>
          </a:p>
          <a:p>
            <a:pPr marL="0" indent="0">
              <a:buNone/>
            </a:pPr>
            <a:r>
              <a:rPr lang="en-US" sz="1600" dirty="0"/>
              <a:t>		  '&lt;h1&gt;</a:t>
            </a:r>
            <a:r>
              <a:rPr lang="en-US" sz="1600" dirty="0" err="1"/>
              <a:t>Yliopisto</a:t>
            </a:r>
            <a:r>
              <a:rPr lang="en-US" sz="1600" dirty="0"/>
              <a:t>&lt;/h1&gt;'+</a:t>
            </a:r>
          </a:p>
          <a:p>
            <a:pPr marL="0" indent="0">
              <a:buNone/>
            </a:pPr>
            <a:r>
              <a:rPr lang="en-US" sz="1600" dirty="0"/>
              <a:t>		  '12:00 5 </a:t>
            </a:r>
            <a:r>
              <a:rPr lang="en-US" sz="1600" dirty="0" err="1"/>
              <a:t>Yliopisto-Keskusta-Matkakeskus</a:t>
            </a:r>
            <a:r>
              <a:rPr lang="en-US" sz="1600" dirty="0"/>
              <a:t>&lt;</a:t>
            </a:r>
            <a:r>
              <a:rPr lang="en-US" sz="1600" dirty="0" err="1"/>
              <a:t>br</a:t>
            </a:r>
            <a:r>
              <a:rPr lang="en-US" sz="1600" dirty="0"/>
              <a:t>/&gt;'+</a:t>
            </a:r>
          </a:p>
          <a:p>
            <a:pPr marL="0" indent="0">
              <a:buNone/>
            </a:pPr>
            <a:r>
              <a:rPr lang="en-US" sz="1600" dirty="0"/>
              <a:t>		  '12:15 1 </a:t>
            </a:r>
            <a:r>
              <a:rPr lang="en-US" sz="1600" dirty="0" err="1"/>
              <a:t>Yliopisto-Keskusta</a:t>
            </a:r>
            <a:r>
              <a:rPr lang="en-US" sz="1600" dirty="0"/>
              <a:t>&lt;</a:t>
            </a:r>
            <a:r>
              <a:rPr lang="en-US" sz="1600" dirty="0" err="1"/>
              <a:t>br</a:t>
            </a:r>
            <a:r>
              <a:rPr lang="en-US" sz="1600" dirty="0"/>
              <a:t>/&gt;'+</a:t>
            </a:r>
          </a:p>
          <a:p>
            <a:pPr marL="0" indent="0">
              <a:buNone/>
            </a:pPr>
            <a:r>
              <a:rPr lang="en-US" sz="1600" dirty="0"/>
              <a:t>		  '12:30 5 </a:t>
            </a:r>
            <a:r>
              <a:rPr lang="en-US" sz="1600" dirty="0" err="1"/>
              <a:t>Yliopisto-Keskusta-Matkakeskus</a:t>
            </a:r>
            <a:r>
              <a:rPr lang="en-US" sz="1600" dirty="0"/>
              <a:t>&lt;</a:t>
            </a:r>
            <a:r>
              <a:rPr lang="en-US" sz="1600" dirty="0" err="1"/>
              <a:t>br</a:t>
            </a:r>
            <a:r>
              <a:rPr lang="en-US" sz="1600" dirty="0"/>
              <a:t>/&gt;'+</a:t>
            </a:r>
          </a:p>
          <a:p>
            <a:pPr marL="0" indent="0">
              <a:buNone/>
            </a:pPr>
            <a:r>
              <a:rPr lang="en-US" sz="1600" dirty="0"/>
              <a:t>		  '12:45 1 </a:t>
            </a:r>
            <a:r>
              <a:rPr lang="en-US" sz="1600" dirty="0" err="1"/>
              <a:t>Yliopisto-Keskusta</a:t>
            </a:r>
            <a:r>
              <a:rPr lang="en-US" sz="1600" dirty="0"/>
              <a:t>&lt;</a:t>
            </a:r>
            <a:r>
              <a:rPr lang="en-US" sz="1600" dirty="0" err="1"/>
              <a:t>br</a:t>
            </a:r>
            <a:r>
              <a:rPr lang="en-US" sz="1600" dirty="0"/>
              <a:t>/&gt;'+</a:t>
            </a:r>
          </a:p>
          <a:p>
            <a:pPr marL="0" indent="0">
              <a:buNone/>
            </a:pPr>
            <a:r>
              <a:rPr lang="en-US" sz="1600" dirty="0"/>
              <a:t>		  '&lt;/div</a:t>
            </a:r>
            <a:r>
              <a:rPr lang="en-US" sz="1600" dirty="0" smtClean="0"/>
              <a:t>&gt;’;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	  </a:t>
            </a:r>
            <a:r>
              <a:rPr lang="en-US" sz="1600" dirty="0" err="1"/>
              <a:t>var</a:t>
            </a:r>
            <a:r>
              <a:rPr lang="en-US" sz="1600" dirty="0"/>
              <a:t> </a:t>
            </a:r>
            <a:r>
              <a:rPr lang="en-US" sz="1600" dirty="0" err="1"/>
              <a:t>infowindow</a:t>
            </a:r>
            <a:r>
              <a:rPr lang="en-US" sz="1600" dirty="0"/>
              <a:t> = new </a:t>
            </a:r>
            <a:r>
              <a:rPr lang="en-US" sz="1600" dirty="0" err="1"/>
              <a:t>google.maps.InfoWindow</a:t>
            </a:r>
            <a:r>
              <a:rPr lang="en-US" sz="1600" dirty="0"/>
              <a:t>({</a:t>
            </a:r>
          </a:p>
          <a:p>
            <a:pPr marL="0" indent="0">
              <a:buNone/>
            </a:pPr>
            <a:r>
              <a:rPr lang="en-US" sz="1600" dirty="0"/>
              <a:t>		  content: </a:t>
            </a:r>
            <a:r>
              <a:rPr lang="en-US" sz="1600" dirty="0" err="1"/>
              <a:t>contentString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	  })</a:t>
            </a:r>
            <a:r>
              <a:rPr lang="en-US" sz="1600" dirty="0" smtClean="0"/>
              <a:t>;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	  </a:t>
            </a:r>
            <a:r>
              <a:rPr lang="en-US" sz="1600" dirty="0" err="1"/>
              <a:t>var</a:t>
            </a:r>
            <a:r>
              <a:rPr lang="en-US" sz="1600" dirty="0"/>
              <a:t> marker = new </a:t>
            </a:r>
            <a:r>
              <a:rPr lang="en-US" sz="1600" dirty="0" err="1"/>
              <a:t>google.maps.Marker</a:t>
            </a:r>
            <a:r>
              <a:rPr lang="en-US" sz="1600" dirty="0"/>
              <a:t>({</a:t>
            </a:r>
          </a:p>
          <a:p>
            <a:pPr marL="0" indent="0">
              <a:buNone/>
            </a:pPr>
            <a:r>
              <a:rPr lang="en-US" sz="1600" dirty="0"/>
              <a:t>		  position: </a:t>
            </a:r>
            <a:r>
              <a:rPr lang="en-US" sz="1600" dirty="0" err="1"/>
              <a:t>myLatlng</a:t>
            </a:r>
            <a:r>
              <a:rPr lang="en-US" sz="1600" dirty="0"/>
              <a:t>,</a:t>
            </a:r>
          </a:p>
          <a:p>
            <a:pPr marL="0" indent="0">
              <a:buNone/>
            </a:pPr>
            <a:r>
              <a:rPr lang="en-US" sz="1600" dirty="0"/>
              <a:t>		  map: map,</a:t>
            </a:r>
          </a:p>
          <a:p>
            <a:pPr marL="0" indent="0">
              <a:buNone/>
            </a:pPr>
            <a:r>
              <a:rPr lang="en-US" sz="1600" dirty="0"/>
              <a:t>		  title: '</a:t>
            </a:r>
            <a:r>
              <a:rPr lang="en-US" sz="1600" dirty="0" err="1"/>
              <a:t>Yliopisto</a:t>
            </a:r>
            <a:r>
              <a:rPr lang="en-US" sz="1600" dirty="0"/>
              <a:t>'</a:t>
            </a:r>
          </a:p>
          <a:p>
            <a:pPr marL="0" indent="0">
              <a:buNone/>
            </a:pPr>
            <a:r>
              <a:rPr lang="en-US" sz="1600" dirty="0"/>
              <a:t>	  });</a:t>
            </a:r>
          </a:p>
          <a:p>
            <a:pPr marL="0" indent="0">
              <a:buNone/>
            </a:pPr>
            <a:r>
              <a:rPr lang="en-US" sz="1600" dirty="0"/>
              <a:t>	  </a:t>
            </a:r>
            <a:r>
              <a:rPr lang="en-US" sz="1600" dirty="0" err="1"/>
              <a:t>google.maps.event.addListener</a:t>
            </a:r>
            <a:r>
              <a:rPr lang="en-US" sz="1600" dirty="0"/>
              <a:t>(marker, 'click', function() {</a:t>
            </a:r>
          </a:p>
          <a:p>
            <a:pPr marL="0" indent="0">
              <a:buNone/>
            </a:pPr>
            <a:r>
              <a:rPr lang="en-US" sz="1600" dirty="0"/>
              <a:t>		</a:t>
            </a:r>
            <a:r>
              <a:rPr lang="en-US" sz="1600" dirty="0" err="1"/>
              <a:t>infowindow.open</a:t>
            </a:r>
            <a:r>
              <a:rPr lang="en-US" sz="1600" dirty="0"/>
              <a:t>(</a:t>
            </a:r>
            <a:r>
              <a:rPr lang="en-US" sz="1600" dirty="0" err="1"/>
              <a:t>map,marker</a:t>
            </a:r>
            <a:r>
              <a:rPr lang="en-US" sz="1600" dirty="0"/>
              <a:t>);</a:t>
            </a:r>
          </a:p>
          <a:p>
            <a:pPr marL="0" indent="0">
              <a:buNone/>
            </a:pPr>
            <a:r>
              <a:rPr lang="en-US" sz="1600" dirty="0"/>
              <a:t>	  });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}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google.maps.event.addDomListener</a:t>
            </a:r>
            <a:r>
              <a:rPr lang="en-US" sz="1600" dirty="0"/>
              <a:t>(window, 'load', initialize);</a:t>
            </a:r>
          </a:p>
          <a:p>
            <a:pPr marL="0" indent="0">
              <a:buNone/>
            </a:pPr>
            <a:r>
              <a:rPr lang="en-US" sz="1600" dirty="0"/>
              <a:t>&lt;/script&gt;</a:t>
            </a:r>
            <a:endParaRPr lang="en-US" sz="16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Open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888394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0533481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Open data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 smtClean="0"/>
          </a:p>
          <a:p>
            <a:endParaRPr lang="en-US" dirty="0"/>
          </a:p>
          <a:p>
            <a:r>
              <a:rPr lang="en-US" dirty="0" smtClean="0"/>
              <a:t>Turo Ulvinen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04325413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Sisältö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Mitä on Open Data?</a:t>
            </a:r>
          </a:p>
          <a:p>
            <a:r>
              <a:rPr lang="fi-FI" dirty="0"/>
              <a:t>S</a:t>
            </a:r>
            <a:r>
              <a:rPr lang="fi-FI" dirty="0" smtClean="0"/>
              <a:t>uomalaisia datalähteitä</a:t>
            </a:r>
          </a:p>
          <a:p>
            <a:r>
              <a:rPr lang="fi-FI" dirty="0" smtClean="0"/>
              <a:t>Ulkomaisia datalähteitä</a:t>
            </a:r>
            <a:endParaRPr lang="fi-FI" dirty="0" smtClean="0"/>
          </a:p>
          <a:p>
            <a:r>
              <a:rPr lang="fi-FI" dirty="0" smtClean="0"/>
              <a:t>Karttarajapintoja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Open data</a:t>
            </a:r>
          </a:p>
        </p:txBody>
      </p:sp>
    </p:spTree>
    <p:extLst>
      <p:ext uri="{BB962C8B-B14F-4D97-AF65-F5344CB8AC3E}">
        <p14:creationId xmlns:p14="http://schemas.microsoft.com/office/powerpoint/2010/main" val="1420724831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Mitä on Open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Jonkin</a:t>
            </a:r>
            <a:r>
              <a:rPr lang="en-US" dirty="0" smtClean="0"/>
              <a:t> </a:t>
            </a:r>
            <a:r>
              <a:rPr lang="en-US" dirty="0" err="1" smtClean="0"/>
              <a:t>organisaation</a:t>
            </a:r>
            <a:r>
              <a:rPr lang="en-US" dirty="0" smtClean="0"/>
              <a:t> </a:t>
            </a:r>
            <a:r>
              <a:rPr lang="en-US" dirty="0" err="1" smtClean="0"/>
              <a:t>tarjoamaa</a:t>
            </a:r>
            <a:r>
              <a:rPr lang="en-US" dirty="0" smtClean="0"/>
              <a:t> </a:t>
            </a:r>
            <a:r>
              <a:rPr lang="en-US" dirty="0" err="1" smtClean="0"/>
              <a:t>dataa</a:t>
            </a:r>
            <a:r>
              <a:rPr lang="en-US" dirty="0" smtClean="0"/>
              <a:t> </a:t>
            </a:r>
            <a:r>
              <a:rPr lang="en-US" dirty="0" err="1" smtClean="0"/>
              <a:t>Internetin</a:t>
            </a:r>
            <a:r>
              <a:rPr lang="en-US" dirty="0" smtClean="0"/>
              <a:t> </a:t>
            </a:r>
            <a:r>
              <a:rPr lang="en-US" dirty="0" err="1" smtClean="0"/>
              <a:t>välityksellä</a:t>
            </a:r>
            <a:r>
              <a:rPr lang="en-US" dirty="0" smtClean="0"/>
              <a:t>, </a:t>
            </a:r>
            <a:r>
              <a:rPr lang="en-US" dirty="0" err="1" smtClean="0"/>
              <a:t>joka</a:t>
            </a:r>
            <a:r>
              <a:rPr lang="en-US" dirty="0" smtClean="0"/>
              <a:t> on </a:t>
            </a:r>
            <a:r>
              <a:rPr lang="en-US" dirty="0" err="1" smtClean="0"/>
              <a:t>avoimesti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maksuttomasti</a:t>
            </a:r>
            <a:r>
              <a:rPr lang="en-US" dirty="0" smtClean="0"/>
              <a:t> </a:t>
            </a:r>
            <a:r>
              <a:rPr lang="en-US" dirty="0" err="1" smtClean="0"/>
              <a:t>kaikkien</a:t>
            </a:r>
            <a:r>
              <a:rPr lang="en-US" dirty="0" smtClean="0"/>
              <a:t> </a:t>
            </a:r>
            <a:r>
              <a:rPr lang="en-US" dirty="0" err="1" smtClean="0"/>
              <a:t>saatavilla</a:t>
            </a:r>
            <a:endParaRPr lang="en-US" dirty="0" smtClean="0"/>
          </a:p>
          <a:p>
            <a:r>
              <a:rPr lang="en-US" dirty="0" err="1" smtClean="0"/>
              <a:t>Tulee</a:t>
            </a:r>
            <a:r>
              <a:rPr lang="en-US" dirty="0" smtClean="0"/>
              <a:t> olla </a:t>
            </a:r>
            <a:r>
              <a:rPr lang="en-US" dirty="0" err="1" smtClean="0"/>
              <a:t>lisensoitu</a:t>
            </a:r>
            <a:r>
              <a:rPr lang="en-US" dirty="0" smtClean="0"/>
              <a:t> </a:t>
            </a:r>
            <a:r>
              <a:rPr lang="en-US" dirty="0" err="1" smtClean="0"/>
              <a:t>niin</a:t>
            </a:r>
            <a:r>
              <a:rPr lang="en-US" dirty="0" smtClean="0"/>
              <a:t>, </a:t>
            </a:r>
            <a:r>
              <a:rPr lang="en-US" dirty="0" err="1" smtClean="0"/>
              <a:t>että</a:t>
            </a:r>
            <a:r>
              <a:rPr lang="en-US" dirty="0" smtClean="0"/>
              <a:t> </a:t>
            </a:r>
            <a:r>
              <a:rPr lang="en-US" dirty="0" err="1" smtClean="0"/>
              <a:t>sen</a:t>
            </a:r>
            <a:r>
              <a:rPr lang="en-US" dirty="0" smtClean="0"/>
              <a:t> </a:t>
            </a:r>
            <a:r>
              <a:rPr lang="en-US" dirty="0" err="1" smtClean="0"/>
              <a:t>käyttöä</a:t>
            </a:r>
            <a:r>
              <a:rPr lang="en-US" dirty="0" smtClean="0"/>
              <a:t>, </a:t>
            </a:r>
            <a:r>
              <a:rPr lang="en-US" dirty="0" err="1" smtClean="0"/>
              <a:t>muokkausta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uudelleen</a:t>
            </a:r>
            <a:r>
              <a:rPr lang="en-US" dirty="0" smtClean="0"/>
              <a:t> </a:t>
            </a:r>
            <a:r>
              <a:rPr lang="en-US" dirty="0" err="1" smtClean="0"/>
              <a:t>jakelua</a:t>
            </a:r>
            <a:r>
              <a:rPr lang="en-US" dirty="0" smtClean="0"/>
              <a:t> </a:t>
            </a:r>
            <a:r>
              <a:rPr lang="en-US" dirty="0" err="1" smtClean="0"/>
              <a:t>ei</a:t>
            </a:r>
            <a:r>
              <a:rPr lang="en-US" dirty="0" smtClean="0"/>
              <a:t> </a:t>
            </a:r>
            <a:r>
              <a:rPr lang="en-US" dirty="0" err="1" smtClean="0"/>
              <a:t>rajoiteta</a:t>
            </a:r>
            <a:endParaRPr lang="en-US" dirty="0" smtClean="0"/>
          </a:p>
          <a:p>
            <a:r>
              <a:rPr lang="en-US" dirty="0" err="1"/>
              <a:t>T</a:t>
            </a:r>
            <a:r>
              <a:rPr lang="en-US" dirty="0" err="1" smtClean="0"/>
              <a:t>ulee</a:t>
            </a:r>
            <a:r>
              <a:rPr lang="en-US" dirty="0" smtClean="0"/>
              <a:t> olla </a:t>
            </a:r>
            <a:r>
              <a:rPr lang="en-US" dirty="0" err="1" smtClean="0"/>
              <a:t>saatavilla</a:t>
            </a:r>
            <a:r>
              <a:rPr lang="en-US" dirty="0" smtClean="0"/>
              <a:t> </a:t>
            </a:r>
            <a:r>
              <a:rPr lang="en-US" dirty="0" err="1" smtClean="0"/>
              <a:t>helposti</a:t>
            </a:r>
            <a:r>
              <a:rPr lang="en-US" dirty="0" smtClean="0"/>
              <a:t> </a:t>
            </a:r>
            <a:r>
              <a:rPr lang="en-US" dirty="0" err="1" smtClean="0"/>
              <a:t>koneluettavassa</a:t>
            </a:r>
            <a:r>
              <a:rPr lang="en-US" dirty="0" smtClean="0"/>
              <a:t> </a:t>
            </a:r>
            <a:r>
              <a:rPr lang="en-US" dirty="0" err="1" smtClean="0"/>
              <a:t>muodossa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Open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238519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</a:t>
            </a:r>
            <a:r>
              <a:rPr lang="fi-FI" dirty="0" smtClean="0"/>
              <a:t>uomalaisia</a:t>
            </a:r>
            <a:r>
              <a:rPr lang="fi-FI" dirty="0"/>
              <a:t> </a:t>
            </a:r>
            <a:r>
              <a:rPr lang="fi-FI" dirty="0" smtClean="0"/>
              <a:t>datalähteitä</a:t>
            </a:r>
            <a:endParaRPr lang="en-US" dirty="0"/>
          </a:p>
        </p:txBody>
      </p:sp>
      <p:graphicFrame>
        <p:nvGraphicFramePr>
          <p:cNvPr id="5" name="Sisällön paikkamerkk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1440785"/>
              </p:ext>
            </p:extLst>
          </p:nvPr>
        </p:nvGraphicFramePr>
        <p:xfrm>
          <a:off x="457200" y="1600200"/>
          <a:ext cx="8229600" cy="4571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Organisaatio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Sisältö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Osoite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Vaatii rekisteröinnin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Helsingin Seudun Liikenne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Julkisen</a:t>
                      </a:r>
                      <a:r>
                        <a:rPr lang="fi-FI" baseline="0" dirty="0" smtClean="0"/>
                        <a:t> liikenteen aikataulut ja live-data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>
                          <a:hlinkClick r:id="rId2"/>
                        </a:rPr>
                        <a:t>developer.reittiopas.fi</a:t>
                      </a:r>
                      <a:endParaRPr lang="fi-FI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x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Tampereen joukkoliikenne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Julkisen</a:t>
                      </a:r>
                      <a:r>
                        <a:rPr lang="fi-FI" baseline="0" dirty="0" smtClean="0"/>
                        <a:t> liikenteen aikataulut ja live-data</a:t>
                      </a:r>
                      <a:endParaRPr lang="fi-FI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>
                          <a:hlinkClick r:id="rId3"/>
                        </a:rPr>
                        <a:t>developer.publictransport.tampere.fi</a:t>
                      </a:r>
                      <a:endParaRPr lang="fi-FI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x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ITS </a:t>
                      </a:r>
                      <a:r>
                        <a:rPr lang="fi-FI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Factory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Älyliikenteen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innovaatio-, kokeilu- ja kehitysympäristö</a:t>
                      </a:r>
                      <a:endParaRPr lang="fi-FI" dirty="0" smtClean="0"/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>
                          <a:hlinkClick r:id="rId4"/>
                        </a:rPr>
                        <a:t>wiki.itsfactory.fi/index.php/ITS_Factory_Developer_Wiki</a:t>
                      </a:r>
                      <a:endParaRPr lang="fi-FI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Helsinki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Region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Infoshare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Helsingin alueen </a:t>
                      </a:r>
                      <a:r>
                        <a:rPr lang="fi-FI" dirty="0" err="1" smtClean="0"/>
                        <a:t>dataportali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>
                          <a:hlinkClick r:id="rId5"/>
                        </a:rPr>
                        <a:t>www.hri.fi</a:t>
                      </a:r>
                      <a:endParaRPr lang="fi-FI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Open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210344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Ulkomaisia </a:t>
            </a:r>
            <a:r>
              <a:rPr lang="fi-FI" dirty="0" smtClean="0"/>
              <a:t>datalähteitä</a:t>
            </a:r>
            <a:endParaRPr lang="en-US" dirty="0"/>
          </a:p>
        </p:txBody>
      </p:sp>
      <p:graphicFrame>
        <p:nvGraphicFramePr>
          <p:cNvPr id="5" name="Sisällön paikkamerkk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3785144"/>
              </p:ext>
            </p:extLst>
          </p:nvPr>
        </p:nvGraphicFramePr>
        <p:xfrm>
          <a:off x="457200" y="1600200"/>
          <a:ext cx="82296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Organisaatio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Sisältö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Osoite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Vaatii rekisteröinnin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Iso-Britanian</a:t>
                      </a:r>
                      <a:r>
                        <a:rPr lang="fi-FI" baseline="0" dirty="0" smtClean="0"/>
                        <a:t> valtio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Valtion</a:t>
                      </a:r>
                      <a:r>
                        <a:rPr lang="fi-FI" baseline="0" dirty="0" smtClean="0"/>
                        <a:t> dataportaali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>
                          <a:hlinkClick r:id="rId2"/>
                        </a:rPr>
                        <a:t>data.gov.uk</a:t>
                      </a:r>
                      <a:endParaRPr lang="fi-FI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USA:n</a:t>
                      </a:r>
                      <a:r>
                        <a:rPr lang="fi-FI" baseline="0" dirty="0" smtClean="0"/>
                        <a:t> valtio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Valtion dataportaali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>
                          <a:hlinkClick r:id="rId3"/>
                        </a:rPr>
                        <a:t>www.data.gov</a:t>
                      </a:r>
                      <a:endParaRPr lang="fi-FI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Open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744184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Karttarajapintoja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Google Maps</a:t>
            </a:r>
          </a:p>
          <a:p>
            <a:r>
              <a:rPr lang="en-US" dirty="0" err="1" smtClean="0"/>
              <a:t>Oskari</a:t>
            </a:r>
            <a:endParaRPr lang="en-US" dirty="0" smtClean="0"/>
          </a:p>
          <a:p>
            <a:r>
              <a:rPr lang="en-US" dirty="0" smtClean="0"/>
              <a:t>Open Street Map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Open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514392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Google </a:t>
            </a:r>
            <a:r>
              <a:rPr lang="fi-FI" dirty="0" err="1" smtClean="0"/>
              <a:t>Maps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Vaati</a:t>
            </a:r>
            <a:r>
              <a:rPr lang="en-US" dirty="0" smtClean="0"/>
              <a:t> Google-</a:t>
            </a:r>
            <a:r>
              <a:rPr lang="en-US" dirty="0" err="1" smtClean="0"/>
              <a:t>tilin</a:t>
            </a:r>
            <a:r>
              <a:rPr lang="en-US" dirty="0" smtClean="0"/>
              <a:t> </a:t>
            </a:r>
            <a:r>
              <a:rPr lang="en-US" dirty="0" err="1" smtClean="0"/>
              <a:t>luomisen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API-key:n</a:t>
            </a:r>
            <a:r>
              <a:rPr lang="en-US" dirty="0" smtClean="0"/>
              <a:t> </a:t>
            </a:r>
            <a:r>
              <a:rPr lang="en-US" dirty="0" err="1" smtClean="0"/>
              <a:t>generoinnin</a:t>
            </a:r>
            <a:endParaRPr lang="en-US" dirty="0" smtClean="0"/>
          </a:p>
          <a:p>
            <a:r>
              <a:rPr lang="en-US" dirty="0" err="1" smtClean="0"/>
              <a:t>Helppokäyttöinen</a:t>
            </a:r>
            <a:endParaRPr lang="en-US" dirty="0" smtClean="0"/>
          </a:p>
          <a:p>
            <a:r>
              <a:rPr lang="en-US" dirty="0" err="1" smtClean="0"/>
              <a:t>Lisenssi</a:t>
            </a:r>
            <a:r>
              <a:rPr lang="en-US" dirty="0" smtClean="0"/>
              <a:t> </a:t>
            </a:r>
            <a:r>
              <a:rPr lang="en-US" dirty="0" err="1" smtClean="0"/>
              <a:t>rajoittaa</a:t>
            </a:r>
            <a:r>
              <a:rPr lang="en-US" dirty="0" smtClean="0"/>
              <a:t> </a:t>
            </a:r>
            <a:r>
              <a:rPr lang="en-US" dirty="0" err="1" smtClean="0"/>
              <a:t>ilmaista</a:t>
            </a:r>
            <a:r>
              <a:rPr lang="en-US" dirty="0" smtClean="0"/>
              <a:t> </a:t>
            </a:r>
            <a:r>
              <a:rPr lang="en-US" dirty="0" err="1" smtClean="0"/>
              <a:t>käyttöä</a:t>
            </a:r>
            <a:r>
              <a:rPr lang="en-US" dirty="0" smtClean="0"/>
              <a:t> (max. 25 000 request/day)</a:t>
            </a:r>
          </a:p>
          <a:p>
            <a:r>
              <a:rPr lang="en-US" dirty="0" err="1" smtClean="0"/>
              <a:t>Kattava</a:t>
            </a:r>
            <a:r>
              <a:rPr lang="en-US" dirty="0" smtClean="0"/>
              <a:t> </a:t>
            </a:r>
            <a:r>
              <a:rPr lang="en-US" dirty="0" err="1" smtClean="0"/>
              <a:t>dokumentaatio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esimerkit</a:t>
            </a:r>
            <a:endParaRPr lang="en-US" dirty="0" smtClean="0"/>
          </a:p>
          <a:p>
            <a:r>
              <a:rPr lang="en-US" dirty="0" smtClean="0"/>
              <a:t>API </a:t>
            </a:r>
            <a:r>
              <a:rPr lang="en-US" dirty="0" err="1" smtClean="0"/>
              <a:t>saatavilla</a:t>
            </a:r>
            <a:r>
              <a:rPr lang="en-US" dirty="0" smtClean="0"/>
              <a:t> </a:t>
            </a:r>
            <a:r>
              <a:rPr lang="en-US" dirty="0" err="1" smtClean="0"/>
              <a:t>seuraaville</a:t>
            </a:r>
            <a:r>
              <a:rPr lang="en-US" dirty="0" smtClean="0"/>
              <a:t> </a:t>
            </a:r>
            <a:r>
              <a:rPr lang="en-US" dirty="0" err="1" smtClean="0"/>
              <a:t>alustoille</a:t>
            </a:r>
            <a:r>
              <a:rPr lang="en-US" dirty="0" smtClean="0"/>
              <a:t>: Web, </a:t>
            </a:r>
            <a:r>
              <a:rPr lang="en-US" dirty="0" err="1" smtClean="0"/>
              <a:t>iOS</a:t>
            </a:r>
            <a:r>
              <a:rPr lang="en-US" dirty="0" smtClean="0"/>
              <a:t>, Android</a:t>
            </a:r>
          </a:p>
          <a:p>
            <a:r>
              <a:rPr lang="en-US" dirty="0" err="1" smtClean="0"/>
              <a:t>Dokumentaatio</a:t>
            </a:r>
            <a:r>
              <a:rPr lang="en-US" dirty="0" smtClean="0"/>
              <a:t> (Web)</a:t>
            </a:r>
            <a:r>
              <a:rPr lang="en-US" dirty="0" smtClean="0"/>
              <a:t>, </a:t>
            </a:r>
            <a:r>
              <a:rPr lang="en-US" dirty="0">
                <a:hlinkClick r:id="rId2"/>
              </a:rPr>
              <a:t>https://developers.google.com/maps/documentation/javascript/</a:t>
            </a:r>
            <a:r>
              <a:rPr lang="en-US" dirty="0" smtClean="0">
                <a:hlinkClick r:id="rId2"/>
              </a:rPr>
              <a:t>basics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Open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137903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Google </a:t>
            </a:r>
            <a:r>
              <a:rPr lang="fi-FI" dirty="0" err="1" smtClean="0"/>
              <a:t>Maps</a:t>
            </a:r>
            <a:r>
              <a:rPr lang="fi-FI" dirty="0" smtClean="0"/>
              <a:t>, esimerkit (Web) 1/2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Simple Marker (</a:t>
            </a:r>
            <a:r>
              <a:rPr lang="en-US" dirty="0">
                <a:hlinkClick r:id="rId2"/>
              </a:rPr>
              <a:t>http://www.thudesign.com/google/maps/</a:t>
            </a:r>
            <a:r>
              <a:rPr lang="en-US" dirty="0" smtClean="0">
                <a:hlinkClick r:id="rId2"/>
              </a:rPr>
              <a:t>simple_marker.html</a:t>
            </a:r>
            <a:r>
              <a:rPr lang="en-US" dirty="0" smtClean="0"/>
              <a:t>)</a:t>
            </a:r>
            <a:endParaRPr lang="en-US" dirty="0" smtClean="0"/>
          </a:p>
          <a:p>
            <a:pPr marL="0" indent="0">
              <a:buNone/>
            </a:pPr>
            <a:r>
              <a:rPr lang="en-US" sz="1300" dirty="0"/>
              <a:t>&lt;script </a:t>
            </a:r>
            <a:r>
              <a:rPr lang="en-US" sz="1300" dirty="0" err="1"/>
              <a:t>src</a:t>
            </a:r>
            <a:r>
              <a:rPr lang="en-US" sz="1300" dirty="0"/>
              <a:t>="https://</a:t>
            </a:r>
            <a:r>
              <a:rPr lang="en-US" sz="1300" dirty="0" err="1"/>
              <a:t>maps.googleapis.com</a:t>
            </a:r>
            <a:r>
              <a:rPr lang="en-US" sz="1300" dirty="0"/>
              <a:t>/maps/</a:t>
            </a:r>
            <a:r>
              <a:rPr lang="en-US" sz="1300" dirty="0" err="1"/>
              <a:t>api</a:t>
            </a:r>
            <a:r>
              <a:rPr lang="en-US" sz="1300" dirty="0"/>
              <a:t>/</a:t>
            </a:r>
            <a:r>
              <a:rPr lang="en-US" sz="1300" dirty="0" err="1"/>
              <a:t>js?key</a:t>
            </a:r>
            <a:r>
              <a:rPr lang="en-US" sz="1300" dirty="0" smtClean="0"/>
              <a:t>=</a:t>
            </a:r>
            <a:r>
              <a:rPr lang="en-US" sz="1300" dirty="0" err="1" smtClean="0"/>
              <a:t>YOUR_API_KEY</a:t>
            </a:r>
            <a:r>
              <a:rPr lang="en-US" sz="1400" dirty="0" err="1"/>
              <a:t>&amp;sensor</a:t>
            </a:r>
            <a:r>
              <a:rPr lang="en-US" sz="1400" dirty="0"/>
              <a:t>=false</a:t>
            </a:r>
            <a:r>
              <a:rPr lang="en-US" sz="1300" dirty="0" smtClean="0"/>
              <a:t>"</a:t>
            </a:r>
            <a:r>
              <a:rPr lang="en-US" sz="1300" dirty="0"/>
              <a:t>&gt;&lt;/script&gt;</a:t>
            </a:r>
          </a:p>
          <a:p>
            <a:pPr marL="0" indent="0">
              <a:buNone/>
            </a:pPr>
            <a:r>
              <a:rPr lang="en-US" sz="1300" dirty="0"/>
              <a:t>&lt;script&gt;</a:t>
            </a:r>
          </a:p>
          <a:p>
            <a:pPr marL="0" indent="0">
              <a:buNone/>
            </a:pPr>
            <a:r>
              <a:rPr lang="en-US" sz="1300" dirty="0"/>
              <a:t>	function initialize() {</a:t>
            </a:r>
          </a:p>
          <a:p>
            <a:pPr marL="0" indent="0">
              <a:buNone/>
            </a:pPr>
            <a:r>
              <a:rPr lang="en-US" sz="1300" dirty="0"/>
              <a:t>	  </a:t>
            </a:r>
            <a:r>
              <a:rPr lang="en-US" sz="1300" dirty="0" err="1"/>
              <a:t>var</a:t>
            </a:r>
            <a:r>
              <a:rPr lang="en-US" sz="1300" dirty="0"/>
              <a:t> </a:t>
            </a:r>
            <a:r>
              <a:rPr lang="en-US" sz="1300" dirty="0" err="1"/>
              <a:t>myLatlng</a:t>
            </a:r>
            <a:r>
              <a:rPr lang="en-US" sz="1300" dirty="0"/>
              <a:t> = new </a:t>
            </a:r>
            <a:r>
              <a:rPr lang="en-US" sz="1300" dirty="0" err="1"/>
              <a:t>google.maps.LatLng</a:t>
            </a:r>
            <a:r>
              <a:rPr lang="en-US" sz="1300" dirty="0"/>
              <a:t>(61.065213, 28.094714);</a:t>
            </a:r>
          </a:p>
          <a:p>
            <a:pPr marL="0" indent="0">
              <a:buNone/>
            </a:pPr>
            <a:r>
              <a:rPr lang="en-US" sz="1300" dirty="0"/>
              <a:t>	  </a:t>
            </a:r>
            <a:r>
              <a:rPr lang="en-US" sz="1300" dirty="0" err="1"/>
              <a:t>var</a:t>
            </a:r>
            <a:r>
              <a:rPr lang="en-US" sz="1300" dirty="0"/>
              <a:t> </a:t>
            </a:r>
            <a:r>
              <a:rPr lang="en-US" sz="1300" dirty="0" err="1"/>
              <a:t>mapOptions</a:t>
            </a:r>
            <a:r>
              <a:rPr lang="en-US" sz="1300" dirty="0"/>
              <a:t> = {</a:t>
            </a:r>
          </a:p>
          <a:p>
            <a:pPr marL="0" indent="0">
              <a:buNone/>
            </a:pPr>
            <a:r>
              <a:rPr lang="en-US" sz="1300" dirty="0"/>
              <a:t>		zoom: 16,</a:t>
            </a:r>
          </a:p>
          <a:p>
            <a:pPr marL="0" indent="0">
              <a:buNone/>
            </a:pPr>
            <a:r>
              <a:rPr lang="en-US" sz="1300" dirty="0"/>
              <a:t>		center: </a:t>
            </a:r>
            <a:r>
              <a:rPr lang="en-US" sz="1300" dirty="0" err="1"/>
              <a:t>myLatlng</a:t>
            </a:r>
            <a:endParaRPr lang="en-US" sz="1300" dirty="0"/>
          </a:p>
          <a:p>
            <a:pPr marL="0" indent="0">
              <a:buNone/>
            </a:pPr>
            <a:r>
              <a:rPr lang="en-US" sz="1300" dirty="0"/>
              <a:t>	  }</a:t>
            </a:r>
          </a:p>
          <a:p>
            <a:pPr marL="0" indent="0">
              <a:buNone/>
            </a:pPr>
            <a:r>
              <a:rPr lang="en-US" sz="1300" dirty="0"/>
              <a:t>	  </a:t>
            </a:r>
            <a:r>
              <a:rPr lang="en-US" sz="1300" dirty="0" err="1"/>
              <a:t>var</a:t>
            </a:r>
            <a:r>
              <a:rPr lang="en-US" sz="1300" dirty="0"/>
              <a:t> map = new </a:t>
            </a:r>
            <a:r>
              <a:rPr lang="en-US" sz="1300" dirty="0" err="1"/>
              <a:t>google.maps.Map</a:t>
            </a:r>
            <a:r>
              <a:rPr lang="en-US" sz="1300" dirty="0"/>
              <a:t>(</a:t>
            </a:r>
            <a:r>
              <a:rPr lang="en-US" sz="1300" dirty="0" err="1"/>
              <a:t>document.getElementById</a:t>
            </a:r>
            <a:r>
              <a:rPr lang="en-US" sz="1300" dirty="0"/>
              <a:t>('map-canvas'), </a:t>
            </a:r>
            <a:r>
              <a:rPr lang="en-US" sz="1300" dirty="0" err="1"/>
              <a:t>mapOptions</a:t>
            </a:r>
            <a:r>
              <a:rPr lang="en-US" sz="1300" dirty="0"/>
              <a:t>);</a:t>
            </a:r>
          </a:p>
          <a:p>
            <a:pPr marL="0" indent="0">
              <a:buNone/>
            </a:pPr>
            <a:r>
              <a:rPr lang="en-US" sz="1300" dirty="0"/>
              <a:t>	</a:t>
            </a:r>
          </a:p>
          <a:p>
            <a:pPr marL="0" indent="0">
              <a:buNone/>
            </a:pPr>
            <a:r>
              <a:rPr lang="en-US" sz="1300" dirty="0"/>
              <a:t>	  </a:t>
            </a:r>
            <a:r>
              <a:rPr lang="en-US" sz="1300" dirty="0" err="1"/>
              <a:t>var</a:t>
            </a:r>
            <a:r>
              <a:rPr lang="en-US" sz="1300" dirty="0"/>
              <a:t> marker = new </a:t>
            </a:r>
            <a:r>
              <a:rPr lang="en-US" sz="1300" dirty="0" err="1"/>
              <a:t>google.maps.Marker</a:t>
            </a:r>
            <a:r>
              <a:rPr lang="en-US" sz="1300" dirty="0"/>
              <a:t>({</a:t>
            </a:r>
          </a:p>
          <a:p>
            <a:pPr marL="0" indent="0">
              <a:buNone/>
            </a:pPr>
            <a:r>
              <a:rPr lang="en-US" sz="1300" dirty="0"/>
              <a:t>		  position: </a:t>
            </a:r>
            <a:r>
              <a:rPr lang="en-US" sz="1300" dirty="0" err="1"/>
              <a:t>myLatlng</a:t>
            </a:r>
            <a:r>
              <a:rPr lang="en-US" sz="1300" dirty="0"/>
              <a:t>,</a:t>
            </a:r>
          </a:p>
          <a:p>
            <a:pPr marL="0" indent="0">
              <a:buNone/>
            </a:pPr>
            <a:r>
              <a:rPr lang="en-US" sz="1300" dirty="0"/>
              <a:t>		  map: map,</a:t>
            </a:r>
          </a:p>
          <a:p>
            <a:pPr marL="0" indent="0">
              <a:buNone/>
            </a:pPr>
            <a:r>
              <a:rPr lang="en-US" sz="1300" dirty="0"/>
              <a:t>		  title: '</a:t>
            </a:r>
            <a:r>
              <a:rPr lang="en-US" sz="1300" dirty="0" err="1"/>
              <a:t>Yliopisto</a:t>
            </a:r>
            <a:r>
              <a:rPr lang="en-US" sz="1300" dirty="0"/>
              <a:t>'</a:t>
            </a:r>
          </a:p>
          <a:p>
            <a:pPr marL="0" indent="0">
              <a:buNone/>
            </a:pPr>
            <a:r>
              <a:rPr lang="en-US" sz="1300" dirty="0"/>
              <a:t>	  });</a:t>
            </a:r>
          </a:p>
          <a:p>
            <a:pPr marL="0" indent="0">
              <a:buNone/>
            </a:pPr>
            <a:r>
              <a:rPr lang="en-US" sz="1300" dirty="0"/>
              <a:t>	}</a:t>
            </a:r>
          </a:p>
          <a:p>
            <a:pPr marL="0" indent="0">
              <a:buNone/>
            </a:pPr>
            <a:r>
              <a:rPr lang="en-US" sz="1300" dirty="0"/>
              <a:t>	</a:t>
            </a:r>
          </a:p>
          <a:p>
            <a:pPr marL="0" indent="0">
              <a:buNone/>
            </a:pPr>
            <a:r>
              <a:rPr lang="en-US" sz="1300" dirty="0"/>
              <a:t>	</a:t>
            </a:r>
            <a:r>
              <a:rPr lang="en-US" sz="1300" dirty="0" err="1"/>
              <a:t>google.maps.event.addDomListener</a:t>
            </a:r>
            <a:r>
              <a:rPr lang="en-US" sz="1300" dirty="0"/>
              <a:t>(window, 'load', initialize);</a:t>
            </a:r>
          </a:p>
          <a:p>
            <a:pPr marL="0" indent="0">
              <a:buNone/>
            </a:pPr>
            <a:r>
              <a:rPr lang="en-US" sz="1300" dirty="0"/>
              <a:t>&lt;/script&gt;</a:t>
            </a:r>
            <a:endParaRPr lang="en-US" sz="13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Open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389504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LUTpowerpointpohj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LUTpowerpointpohja</Template>
  <TotalTime>4181</TotalTime>
  <Words>324</Words>
  <Application>Microsoft Macintosh PowerPoint</Application>
  <PresentationFormat>Näytössä katseltava diaesitys (4:3)</PresentationFormat>
  <Paragraphs>115</Paragraphs>
  <Slides>11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2" baseType="lpstr">
      <vt:lpstr>LUTpowerpointpohja</vt:lpstr>
      <vt:lpstr>PowerPoint-esitys</vt:lpstr>
      <vt:lpstr>Open data</vt:lpstr>
      <vt:lpstr>Sisältö</vt:lpstr>
      <vt:lpstr>Mitä on Open Data?</vt:lpstr>
      <vt:lpstr>Suomalaisia datalähteitä</vt:lpstr>
      <vt:lpstr>Ulkomaisia datalähteitä</vt:lpstr>
      <vt:lpstr>Karttarajapintoja</vt:lpstr>
      <vt:lpstr>Google Maps</vt:lpstr>
      <vt:lpstr>Google Maps, esimerkit (Web) 1/2</vt:lpstr>
      <vt:lpstr>Google Maps, esimerkit (Web) 2/2</vt:lpstr>
      <vt:lpstr>PowerPoint-esitys</vt:lpstr>
    </vt:vector>
  </TitlesOfParts>
  <Company>UPM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Erik Taavila</dc:creator>
  <cp:lastModifiedBy>Turo Ulvinen</cp:lastModifiedBy>
  <cp:revision>140</cp:revision>
  <dcterms:created xsi:type="dcterms:W3CDTF">2012-04-11T19:44:27Z</dcterms:created>
  <dcterms:modified xsi:type="dcterms:W3CDTF">2014-02-22T20:14:53Z</dcterms:modified>
</cp:coreProperties>
</file>