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  <p:sldId id="260" r:id="rId6"/>
    <p:sldId id="274" r:id="rId7"/>
    <p:sldId id="265" r:id="rId8"/>
    <p:sldId id="275" r:id="rId9"/>
    <p:sldId id="266" r:id="rId10"/>
    <p:sldId id="276" r:id="rId11"/>
    <p:sldId id="269" r:id="rId12"/>
    <p:sldId id="277" r:id="rId13"/>
    <p:sldId id="278" r:id="rId14"/>
    <p:sldId id="263" r:id="rId15"/>
    <p:sldId id="279" r:id="rId16"/>
    <p:sldId id="273" r:id="rId17"/>
    <p:sldId id="280" r:id="rId18"/>
    <p:sldId id="282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9AD4C-AB3D-496D-B9C9-BC88226A6F1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B9A6746F-41A7-4ADC-A6A7-765E003D2D77}">
      <dgm:prSet phldrT="[Text]"/>
      <dgm:spPr/>
      <dgm:t>
        <a:bodyPr/>
        <a:lstStyle/>
        <a:p>
          <a:r>
            <a:rPr lang="en-US" dirty="0"/>
            <a:t>Evolution</a:t>
          </a:r>
        </a:p>
      </dgm:t>
    </dgm:pt>
    <dgm:pt modelId="{BEA93C81-BEC3-41ED-90F9-F8376F472A60}" type="parTrans" cxnId="{60FB92D3-BD03-43BD-8C54-E26A1CA2979B}">
      <dgm:prSet/>
      <dgm:spPr/>
      <dgm:t>
        <a:bodyPr/>
        <a:lstStyle/>
        <a:p>
          <a:endParaRPr lang="en-US"/>
        </a:p>
      </dgm:t>
    </dgm:pt>
    <dgm:pt modelId="{28DD9D9C-07F6-493F-80F9-BEA73A5A2BAB}" type="sibTrans" cxnId="{60FB92D3-BD03-43BD-8C54-E26A1CA2979B}">
      <dgm:prSet/>
      <dgm:spPr/>
      <dgm:t>
        <a:bodyPr/>
        <a:lstStyle/>
        <a:p>
          <a:endParaRPr lang="en-US"/>
        </a:p>
      </dgm:t>
    </dgm:pt>
    <dgm:pt modelId="{AB144B9A-5A50-4D9D-AC30-E00B21307475}" type="pres">
      <dgm:prSet presAssocID="{DF29AD4C-AB3D-496D-B9C9-BC88226A6F17}" presName="Name0" presStyleCnt="0">
        <dgm:presLayoutVars>
          <dgm:dir/>
          <dgm:animLvl val="lvl"/>
          <dgm:resizeHandles val="exact"/>
        </dgm:presLayoutVars>
      </dgm:prSet>
      <dgm:spPr/>
    </dgm:pt>
    <dgm:pt modelId="{11A1774A-A549-44B2-8F42-3D528850758C}" type="pres">
      <dgm:prSet presAssocID="{DF29AD4C-AB3D-496D-B9C9-BC88226A6F17}" presName="dummy" presStyleCnt="0"/>
      <dgm:spPr/>
    </dgm:pt>
    <dgm:pt modelId="{87C65A19-724C-43FF-9EF6-F82798CE2EE1}" type="pres">
      <dgm:prSet presAssocID="{DF29AD4C-AB3D-496D-B9C9-BC88226A6F17}" presName="linH" presStyleCnt="0"/>
      <dgm:spPr/>
    </dgm:pt>
    <dgm:pt modelId="{57A718D4-693E-4926-80A3-93ADA2BA29D5}" type="pres">
      <dgm:prSet presAssocID="{DF29AD4C-AB3D-496D-B9C9-BC88226A6F17}" presName="padding1" presStyleCnt="0"/>
      <dgm:spPr/>
    </dgm:pt>
    <dgm:pt modelId="{8F058EDC-5A5D-4D96-8417-17B6CFE2351D}" type="pres">
      <dgm:prSet presAssocID="{B9A6746F-41A7-4ADC-A6A7-765E003D2D77}" presName="linV" presStyleCnt="0"/>
      <dgm:spPr/>
    </dgm:pt>
    <dgm:pt modelId="{E2064AB4-4A7F-439F-9F8C-CF8FD007F98B}" type="pres">
      <dgm:prSet presAssocID="{B9A6746F-41A7-4ADC-A6A7-765E003D2D77}" presName="spVertical1" presStyleCnt="0"/>
      <dgm:spPr/>
    </dgm:pt>
    <dgm:pt modelId="{2A8E0545-9BBB-40ED-A09D-94CEFCFE6D83}" type="pres">
      <dgm:prSet presAssocID="{B9A6746F-41A7-4ADC-A6A7-765E003D2D77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1F775B59-147C-4C2D-9828-D0873A5C1AA6}" type="pres">
      <dgm:prSet presAssocID="{B9A6746F-41A7-4ADC-A6A7-765E003D2D77}" presName="spVertical2" presStyleCnt="0"/>
      <dgm:spPr/>
    </dgm:pt>
    <dgm:pt modelId="{31DEA9A4-17F1-4361-A276-07FBA7BCCBC5}" type="pres">
      <dgm:prSet presAssocID="{B9A6746F-41A7-4ADC-A6A7-765E003D2D77}" presName="spVertical3" presStyleCnt="0"/>
      <dgm:spPr/>
    </dgm:pt>
    <dgm:pt modelId="{2ABD691E-3E16-4FD6-8D7D-1EFD65713B51}" type="pres">
      <dgm:prSet presAssocID="{DF29AD4C-AB3D-496D-B9C9-BC88226A6F17}" presName="padding2" presStyleCnt="0"/>
      <dgm:spPr/>
    </dgm:pt>
    <dgm:pt modelId="{571ED01B-213B-4BD2-AB7B-CE5EA8B9A544}" type="pres">
      <dgm:prSet presAssocID="{DF29AD4C-AB3D-496D-B9C9-BC88226A6F17}" presName="negArrow" presStyleCnt="0"/>
      <dgm:spPr/>
    </dgm:pt>
    <dgm:pt modelId="{96405542-D6C2-4CF1-ABA1-6BA35EAB8DEA}" type="pres">
      <dgm:prSet presAssocID="{DF29AD4C-AB3D-496D-B9C9-BC88226A6F17}" presName="backgroundArrow" presStyleLbl="node1" presStyleIdx="0" presStyleCnt="1" custLinFactNeighborX="1269"/>
      <dgm:spPr/>
    </dgm:pt>
  </dgm:ptLst>
  <dgm:cxnLst>
    <dgm:cxn modelId="{923EC930-69C7-4A07-9CF3-1D3E80133037}" type="presOf" srcId="{DF29AD4C-AB3D-496D-B9C9-BC88226A6F17}" destId="{AB144B9A-5A50-4D9D-AC30-E00B21307475}" srcOrd="0" destOrd="0" presId="urn:microsoft.com/office/officeart/2005/8/layout/hProcess3"/>
    <dgm:cxn modelId="{7C20B5A1-E6A0-473F-AB25-6BCC6023C098}" type="presOf" srcId="{B9A6746F-41A7-4ADC-A6A7-765E003D2D77}" destId="{2A8E0545-9BBB-40ED-A09D-94CEFCFE6D83}" srcOrd="0" destOrd="0" presId="urn:microsoft.com/office/officeart/2005/8/layout/hProcess3"/>
    <dgm:cxn modelId="{60FB92D3-BD03-43BD-8C54-E26A1CA2979B}" srcId="{DF29AD4C-AB3D-496D-B9C9-BC88226A6F17}" destId="{B9A6746F-41A7-4ADC-A6A7-765E003D2D77}" srcOrd="0" destOrd="0" parTransId="{BEA93C81-BEC3-41ED-90F9-F8376F472A60}" sibTransId="{28DD9D9C-07F6-493F-80F9-BEA73A5A2BAB}"/>
    <dgm:cxn modelId="{D6AD134E-CD68-42FC-A3CB-EE870B9A5960}" type="presParOf" srcId="{AB144B9A-5A50-4D9D-AC30-E00B21307475}" destId="{11A1774A-A549-44B2-8F42-3D528850758C}" srcOrd="0" destOrd="0" presId="urn:microsoft.com/office/officeart/2005/8/layout/hProcess3"/>
    <dgm:cxn modelId="{4C9600BF-8D6E-4EFF-93D9-5B472D4C5320}" type="presParOf" srcId="{AB144B9A-5A50-4D9D-AC30-E00B21307475}" destId="{87C65A19-724C-43FF-9EF6-F82798CE2EE1}" srcOrd="1" destOrd="0" presId="urn:microsoft.com/office/officeart/2005/8/layout/hProcess3"/>
    <dgm:cxn modelId="{34D6B721-DCC0-4D48-87D1-D8B7994DE3FE}" type="presParOf" srcId="{87C65A19-724C-43FF-9EF6-F82798CE2EE1}" destId="{57A718D4-693E-4926-80A3-93ADA2BA29D5}" srcOrd="0" destOrd="0" presId="urn:microsoft.com/office/officeart/2005/8/layout/hProcess3"/>
    <dgm:cxn modelId="{7B7A939B-046E-4C20-9DBC-0590BE04451F}" type="presParOf" srcId="{87C65A19-724C-43FF-9EF6-F82798CE2EE1}" destId="{8F058EDC-5A5D-4D96-8417-17B6CFE2351D}" srcOrd="1" destOrd="0" presId="urn:microsoft.com/office/officeart/2005/8/layout/hProcess3"/>
    <dgm:cxn modelId="{D2EEB650-7443-4BF8-859D-3EE49F77D82C}" type="presParOf" srcId="{8F058EDC-5A5D-4D96-8417-17B6CFE2351D}" destId="{E2064AB4-4A7F-439F-9F8C-CF8FD007F98B}" srcOrd="0" destOrd="0" presId="urn:microsoft.com/office/officeart/2005/8/layout/hProcess3"/>
    <dgm:cxn modelId="{9C976949-9292-4B39-AB65-646E51D62438}" type="presParOf" srcId="{8F058EDC-5A5D-4D96-8417-17B6CFE2351D}" destId="{2A8E0545-9BBB-40ED-A09D-94CEFCFE6D83}" srcOrd="1" destOrd="0" presId="urn:microsoft.com/office/officeart/2005/8/layout/hProcess3"/>
    <dgm:cxn modelId="{27380E29-B430-4851-B109-A52296835789}" type="presParOf" srcId="{8F058EDC-5A5D-4D96-8417-17B6CFE2351D}" destId="{1F775B59-147C-4C2D-9828-D0873A5C1AA6}" srcOrd="2" destOrd="0" presId="urn:microsoft.com/office/officeart/2005/8/layout/hProcess3"/>
    <dgm:cxn modelId="{8D6D70C7-FCC5-4273-9C17-78BCC1BD9BB9}" type="presParOf" srcId="{8F058EDC-5A5D-4D96-8417-17B6CFE2351D}" destId="{31DEA9A4-17F1-4361-A276-07FBA7BCCBC5}" srcOrd="3" destOrd="0" presId="urn:microsoft.com/office/officeart/2005/8/layout/hProcess3"/>
    <dgm:cxn modelId="{BC63154F-A1D6-448D-9D79-6FBC0342F34C}" type="presParOf" srcId="{87C65A19-724C-43FF-9EF6-F82798CE2EE1}" destId="{2ABD691E-3E16-4FD6-8D7D-1EFD65713B51}" srcOrd="2" destOrd="0" presId="urn:microsoft.com/office/officeart/2005/8/layout/hProcess3"/>
    <dgm:cxn modelId="{EDBD4FF8-41C8-4CD0-987E-9C47D924FA2B}" type="presParOf" srcId="{87C65A19-724C-43FF-9EF6-F82798CE2EE1}" destId="{571ED01B-213B-4BD2-AB7B-CE5EA8B9A544}" srcOrd="3" destOrd="0" presId="urn:microsoft.com/office/officeart/2005/8/layout/hProcess3"/>
    <dgm:cxn modelId="{645BA9EF-33B9-4510-8370-B1C2C473C5EF}" type="presParOf" srcId="{87C65A19-724C-43FF-9EF6-F82798CE2EE1}" destId="{96405542-D6C2-4CF1-ABA1-6BA35EAB8DEA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05542-D6C2-4CF1-ABA1-6BA35EAB8DEA}">
      <dsp:nvSpPr>
        <dsp:cNvPr id="0" name=""/>
        <dsp:cNvSpPr/>
      </dsp:nvSpPr>
      <dsp:spPr>
        <a:xfrm>
          <a:off x="0" y="13205"/>
          <a:ext cx="1710395" cy="79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E0545-9BBB-40ED-A09D-94CEFCFE6D83}">
      <dsp:nvSpPr>
        <dsp:cNvPr id="0" name=""/>
        <dsp:cNvSpPr/>
      </dsp:nvSpPr>
      <dsp:spPr>
        <a:xfrm>
          <a:off x="137967" y="211205"/>
          <a:ext cx="1401388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Evolution</a:t>
          </a:r>
        </a:p>
      </dsp:txBody>
      <dsp:txXfrm>
        <a:off x="137967" y="211205"/>
        <a:ext cx="1401388" cy="39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B778-F67C-4942-A847-DE9F4A7A5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88FBB-D567-0D46-9D8C-516E4930C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791EF-174D-3C4A-BADA-68838E45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C59-DCDF-9549-AE27-4F1B9AEB7164}" type="datetimeFigureOut">
              <a:rPr lang="en-FI" smtClean="0"/>
              <a:t>04/27/2022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2F8DB-EF4E-AC44-9B6D-63118C19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364A-09D1-4B47-9467-A8E847D8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405F-DDC0-7F44-884B-0B4F014CC4B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0026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B932-657C-C349-8455-65FF1FB0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27937-477F-FD47-9F14-53AAE8853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6F5B7-BB47-A741-9804-A4157F8E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C59-DCDF-9549-AE27-4F1B9AEB7164}" type="datetimeFigureOut">
              <a:rPr lang="en-FI" smtClean="0"/>
              <a:t>04/27/2022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6C1BD-A4C4-4844-9D29-B9C96877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F88DE-03AC-1A4A-AC73-2FC92E32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405F-DDC0-7F44-884B-0B4F014CC4B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7781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4EAA38-149C-A14D-ABA0-A0F0F8869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0FFD0-9BDF-704A-8BC4-BA910048A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E65DC-CBE8-3A49-A853-3DDEE5AE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C59-DCDF-9549-AE27-4F1B9AEB7164}" type="datetimeFigureOut">
              <a:rPr lang="en-FI" smtClean="0"/>
              <a:t>04/27/2022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1A1C3-9D69-E54A-A79E-41206313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76447-F496-EA4E-AA32-E50F0945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405F-DDC0-7F44-884B-0B4F014CC4B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9302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0A94D-ED0A-1C47-9432-7F309EA5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7F1BE-4726-3D4C-BF4D-15AA8AC37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16E011-03AD-0E47-A8F7-D7A5363635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1" b="29550"/>
          <a:stretch/>
        </p:blipFill>
        <p:spPr bwMode="auto">
          <a:xfrm>
            <a:off x="8873418" y="5564573"/>
            <a:ext cx="3318582" cy="130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63F75EC-2C58-5847-A111-D5827A2D23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56414"/>
            <a:ext cx="2907323" cy="150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0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47C95-5CEC-9648-95B3-DEFB6EBFF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70DEE-2830-6742-B0FA-EA31712D5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8A585-8318-E049-8232-84C800FA8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C59-DCDF-9549-AE27-4F1B9AEB7164}" type="datetimeFigureOut">
              <a:rPr lang="en-FI" smtClean="0"/>
              <a:t>04/27/2022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4F8C7-B73E-6647-8E7A-F9AE1F5F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DB562-5A1F-2D4E-A1CC-8FBDD173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405F-DDC0-7F44-884B-0B4F014CC4B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1731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4987-9007-D84F-9C27-9D8C2FD5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61A7D-EBDD-054C-A6FA-BF1B58915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FA8E6-F86C-6F44-8A67-41625496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F4021-DF9F-F04F-AD70-46972D50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C59-DCDF-9549-AE27-4F1B9AEB7164}" type="datetimeFigureOut">
              <a:rPr lang="en-FI" smtClean="0"/>
              <a:t>04/27/2022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DE8CB-B990-3C45-90CB-DEFFFD48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46E42-5440-DF43-8E69-464F1AE5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405F-DDC0-7F44-884B-0B4F014CC4B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4573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397F6-833A-D543-A5C0-084FA6C7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772C2-2B7B-AF48-A02E-9BB38978F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3840E-EC80-CE4B-AEDE-6B28F036F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0C5962-B70D-3740-ACFF-308FFD7CD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D1788-8377-BF47-B152-6B96F04F2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74C98-5119-AF4F-A81B-76E9CE2A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C59-DCDF-9549-AE27-4F1B9AEB7164}" type="datetimeFigureOut">
              <a:rPr lang="en-FI" smtClean="0"/>
              <a:t>04/27/2022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0209-9A27-6944-B978-014DD1E5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12843-45EA-B840-942B-2AF3AFC1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405F-DDC0-7F44-884B-0B4F014CC4B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741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8B77-1409-3943-8984-E08F8693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8FCF7C-62ED-A345-BD61-E2E3217CF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C59-DCDF-9549-AE27-4F1B9AEB7164}" type="datetimeFigureOut">
              <a:rPr lang="en-FI" smtClean="0"/>
              <a:t>04/27/2022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0ECD6-F5C0-0C4D-A8CB-2E9D5964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5C156-D1B2-E347-A6D8-040A6149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405F-DDC0-7F44-884B-0B4F014CC4B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1564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8B209-539F-4A4F-8F87-5553534C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C59-DCDF-9549-AE27-4F1B9AEB7164}" type="datetimeFigureOut">
              <a:rPr lang="en-FI" smtClean="0"/>
              <a:t>04/27/2022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634F0-831E-A249-8D54-B4C67FBF4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AE66D-1B7A-3645-80BB-02A88B49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405F-DDC0-7F44-884B-0B4F014CC4B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8385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A5EC-2AD4-0B40-8554-C8B0ED9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CB369-0209-8941-AFC5-70BC16D1B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3D7F9-97B3-1749-ACE3-F0393A6A6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E27B1-BBF2-B64F-99D1-1D6DCE63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C59-DCDF-9549-AE27-4F1B9AEB7164}" type="datetimeFigureOut">
              <a:rPr lang="en-FI" smtClean="0"/>
              <a:t>04/27/2022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B1437-C52E-F944-B12F-36951E7C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DF7CE-B37E-2146-92C0-920B11D3B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405F-DDC0-7F44-884B-0B4F014CC4B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0312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562CD-414C-5048-86EC-6483A122F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759BF4-0181-5F4F-AFEF-DCE57F580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462D1-32FC-BC41-9293-E486FD77A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75E60-9C3E-2043-B1E2-A588017C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FC59-DCDF-9549-AE27-4F1B9AEB7164}" type="datetimeFigureOut">
              <a:rPr lang="en-FI" smtClean="0"/>
              <a:t>04/27/2022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223AE-32F6-E041-8F3F-8F682800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D8F7C-C4C3-1C42-BCF1-F5B69220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405F-DDC0-7F44-884B-0B4F014CC4B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4173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4ACDF3-610E-9F42-B594-9DD35038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A321F-F52B-3A46-B6D5-FFDA52B29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6C518-28E4-0B45-B6CA-DFF4278F9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DFC59-DCDF-9549-AE27-4F1B9AEB7164}" type="datetimeFigureOut">
              <a:rPr lang="en-FI" smtClean="0"/>
              <a:t>04/27/2022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76A9E-CA54-C74C-81E4-F5AA58B42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9ACD7-8BB7-7D4F-9848-F19BE64D5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3405F-DDC0-7F44-884B-0B4F014CC4B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0560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C67AB-7BA2-4448-ACA3-D67CA1D771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Living Labs &amp; Product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381E2B-3005-4747-83C6-32508FC708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Ashok</a:t>
            </a:r>
          </a:p>
        </p:txBody>
      </p:sp>
    </p:spTree>
    <p:extLst>
      <p:ext uri="{BB962C8B-B14F-4D97-AF65-F5344CB8AC3E}">
        <p14:creationId xmlns:p14="http://schemas.microsoft.com/office/powerpoint/2010/main" val="4270735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39CE096-5C75-4FA0-87C9-4AAC38210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07" y="643467"/>
            <a:ext cx="6162947" cy="530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0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53EFB-2120-441A-9B77-FC8BE6AF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Hearing Aid (UNI-HAID)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6AD3E-8F44-4C82-B944-4436A9A24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247"/>
            <a:ext cx="10515600" cy="4351338"/>
          </a:xfrm>
        </p:spPr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In 2016 a group of students of LUT had an idea:</a:t>
            </a:r>
          </a:p>
          <a:p>
            <a:pPr lvl="1"/>
            <a:r>
              <a:rPr lang="en-US" sz="2000" b="1" i="0" u="none" strike="noStrike" baseline="0" dirty="0">
                <a:solidFill>
                  <a:srgbClr val="000000"/>
                </a:solidFill>
              </a:rPr>
              <a:t>To turn a smartphone into a hearing aid with an application</a:t>
            </a:r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en-US" sz="2000" b="0" i="0" u="none" strike="noStrike" baseline="0" dirty="0">
                <a:solidFill>
                  <a:srgbClr val="000000"/>
                </a:solidFill>
              </a:rPr>
              <a:t>The group worked hardon the idea during the summer, won and succeeded in business idea competitions in Finland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Turned into a funded research project in LUT until 2018 (Q4) and a potential incubator (funder: Business Finland, Finnish Funding Agency for Innovation).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 Achievements: Willi Idea 2016 winner and University Startup World Cup 2017 award winner.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4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443A3F-01A6-4C75-8F33-180D9DC61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53" y="2169444"/>
            <a:ext cx="3267075" cy="1914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4874F6-C922-42F9-83BF-BD08A986B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426" y="1654227"/>
            <a:ext cx="5468112" cy="3417569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8A717B7-3DCF-4474-8CC9-7A78C05A81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135183"/>
              </p:ext>
            </p:extLst>
          </p:nvPr>
        </p:nvGraphicFramePr>
        <p:xfrm>
          <a:off x="4536433" y="2801481"/>
          <a:ext cx="1710395" cy="81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5000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EA38DE-FC55-4A7B-91D8-41E7DEFBF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984" y="274908"/>
            <a:ext cx="5997478" cy="3956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B6F4D2-377D-4DDC-80DE-06858EB50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13" y="1772511"/>
            <a:ext cx="5245996" cy="331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85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B1C691D-A5DC-4C73-94A0-3A83DAF04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11" y="1123527"/>
            <a:ext cx="2072160" cy="46048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8527DC-3E54-4F8D-99E2-0FE713727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68" y="1123527"/>
            <a:ext cx="2072160" cy="46048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27342312-437D-4BC1-A227-EF98A62B7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16" y="1123528"/>
            <a:ext cx="207216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19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A7F32A3-440D-44BD-8954-AA99518D6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715"/>
            <a:ext cx="10515600" cy="1325563"/>
          </a:xfrm>
        </p:spPr>
        <p:txBody>
          <a:bodyPr/>
          <a:lstStyle/>
          <a:p>
            <a:r>
              <a:rPr lang="en-US" dirty="0"/>
              <a:t>UNI-HAID Team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43EF089-F6E1-495B-B539-C74902A56011}"/>
              </a:ext>
            </a:extLst>
          </p:cNvPr>
          <p:cNvSpPr txBox="1">
            <a:spLocks/>
          </p:cNvSpPr>
          <p:nvPr/>
        </p:nvSpPr>
        <p:spPr>
          <a:xfrm>
            <a:off x="718795" y="1318713"/>
            <a:ext cx="5157787" cy="507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@ start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B4E273-6E06-493C-ADF2-78094FD3B085}"/>
              </a:ext>
            </a:extLst>
          </p:cNvPr>
          <p:cNvSpPr txBox="1"/>
          <p:nvPr/>
        </p:nvSpPr>
        <p:spPr>
          <a:xfrm>
            <a:off x="250474" y="1798423"/>
            <a:ext cx="60944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200" dirty="0"/>
              <a:t>Esa-Petri Tirkkonen (Lead, dev)</a:t>
            </a:r>
          </a:p>
          <a:p>
            <a:pPr lvl="1"/>
            <a:r>
              <a:rPr lang="en-US" sz="2200" dirty="0"/>
              <a:t>Igor </a:t>
            </a:r>
            <a:r>
              <a:rPr lang="en-US" sz="2200" dirty="0" err="1"/>
              <a:t>Soroka</a:t>
            </a:r>
            <a:r>
              <a:rPr lang="en-US" sz="2200" dirty="0"/>
              <a:t> (dev)</a:t>
            </a:r>
          </a:p>
          <a:p>
            <a:pPr lvl="1"/>
            <a:r>
              <a:rPr lang="en-US" sz="2200" dirty="0"/>
              <a:t>Michal Micor (dev)</a:t>
            </a:r>
          </a:p>
          <a:p>
            <a:pPr lvl="1"/>
            <a:r>
              <a:rPr lang="en-US" sz="2200" dirty="0"/>
              <a:t>Ashok (AI)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F3FB81-657F-4B43-A5C3-3BE37DC61301}"/>
              </a:ext>
            </a:extLst>
          </p:cNvPr>
          <p:cNvSpPr txBox="1"/>
          <p:nvPr/>
        </p:nvSpPr>
        <p:spPr>
          <a:xfrm>
            <a:off x="5259372" y="1211734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/>
              <a:t>@ conclusion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8E6B72-70B0-4DAF-BF9D-1106D72FD43E}"/>
              </a:ext>
            </a:extLst>
          </p:cNvPr>
          <p:cNvSpPr txBox="1"/>
          <p:nvPr/>
        </p:nvSpPr>
        <p:spPr>
          <a:xfrm>
            <a:off x="5259372" y="1734364"/>
            <a:ext cx="60944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Esa-Petri Tirkkonen (Lead, dev)</a:t>
            </a:r>
          </a:p>
          <a:p>
            <a:r>
              <a:rPr lang="en-US" sz="2200" dirty="0"/>
              <a:t>Michal Micor (dev)</a:t>
            </a:r>
          </a:p>
          <a:p>
            <a:r>
              <a:rPr lang="en-US" sz="2200" dirty="0"/>
              <a:t>Svante </a:t>
            </a:r>
            <a:r>
              <a:rPr lang="en-US" sz="2200" dirty="0" err="1"/>
              <a:t>Kärkkäinen</a:t>
            </a:r>
            <a:r>
              <a:rPr lang="en-US" sz="2200" dirty="0"/>
              <a:t> (business, accounts)</a:t>
            </a:r>
          </a:p>
          <a:p>
            <a:r>
              <a:rPr lang="en-US" sz="2200" dirty="0"/>
              <a:t>Marina Kovshova (UX)</a:t>
            </a:r>
          </a:p>
          <a:p>
            <a:r>
              <a:rPr lang="en-US" sz="2200" dirty="0"/>
              <a:t>Filipp Semin (dev – threads)</a:t>
            </a:r>
          </a:p>
          <a:p>
            <a:r>
              <a:rPr lang="en-US" sz="2200" dirty="0"/>
              <a:t>Mikhail </a:t>
            </a:r>
            <a:r>
              <a:rPr lang="en-US" sz="2200" dirty="0" err="1"/>
              <a:t>Kondra</a:t>
            </a:r>
            <a:r>
              <a:rPr lang="en-US" sz="2200" dirty="0"/>
              <a:t> (dev)</a:t>
            </a:r>
          </a:p>
          <a:p>
            <a:r>
              <a:rPr lang="en-US" sz="2200" dirty="0"/>
              <a:t>Ashok (dev, quality)</a:t>
            </a:r>
          </a:p>
          <a:p>
            <a:r>
              <a:rPr lang="en-US" sz="2200" dirty="0"/>
              <a:t>Simo Keskinen (business consulting)</a:t>
            </a:r>
          </a:p>
          <a:p>
            <a:endParaRPr lang="en-US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6C088E-AFBF-4720-9870-43EE976E7A3C}"/>
              </a:ext>
            </a:extLst>
          </p:cNvPr>
          <p:cNvSpPr txBox="1"/>
          <p:nvPr/>
        </p:nvSpPr>
        <p:spPr>
          <a:xfrm>
            <a:off x="718795" y="4873095"/>
            <a:ext cx="1115269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In addition, team had the backing of a support staff and steering group of professionals at LUT, including Jari Porras, Antti Knutas, Victoria Palacin Silva and Tarja Nikkinen.</a:t>
            </a:r>
            <a:endParaRPr lang="en-US" sz="2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676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01ED-F764-9242-9F01-E9AF66B3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Living Labs</a:t>
            </a:r>
            <a:endParaRPr lang="en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81A02-6814-9543-8287-A7F80E06D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814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fi-FI" sz="3600" dirty="0" err="1"/>
              <a:t>What</a:t>
            </a:r>
            <a:r>
              <a:rPr lang="fi-FI" sz="3600" dirty="0"/>
              <a:t> is a </a:t>
            </a:r>
            <a:r>
              <a:rPr lang="fi-FI" sz="3600" dirty="0" err="1"/>
              <a:t>living</a:t>
            </a:r>
            <a:r>
              <a:rPr lang="fi-FI" sz="3600" dirty="0"/>
              <a:t> </a:t>
            </a:r>
            <a:r>
              <a:rPr lang="fi-FI" sz="3600" dirty="0" err="1"/>
              <a:t>lab</a:t>
            </a:r>
            <a:endParaRPr lang="fi-FI" sz="3600" dirty="0"/>
          </a:p>
          <a:p>
            <a:pPr lvl="2" algn="just"/>
            <a:r>
              <a:rPr lang="en-US" sz="2400" b="0" i="0" dirty="0">
                <a:solidFill>
                  <a:srgbClr val="2E2E2E"/>
                </a:solidFill>
                <a:effectLst/>
              </a:rPr>
              <a:t>Living Lab” is a term that was first used at the Massachusetts Institute of Technology (MIT), first one ran from 2004-2007 called </a:t>
            </a:r>
            <a:r>
              <a:rPr lang="en-US" sz="2400" b="0" i="0" dirty="0" err="1">
                <a:solidFill>
                  <a:srgbClr val="2E2E2E"/>
                </a:solidFill>
                <a:effectLst/>
              </a:rPr>
              <a:t>PlaceLab</a:t>
            </a:r>
            <a:r>
              <a:rPr lang="en-US" sz="2400" b="0" i="0" dirty="0">
                <a:solidFill>
                  <a:srgbClr val="2E2E2E"/>
                </a:solidFill>
                <a:effectLst/>
              </a:rPr>
              <a:t> (look it up!)</a:t>
            </a:r>
          </a:p>
          <a:p>
            <a:pPr lvl="2" algn="just"/>
            <a:r>
              <a:rPr lang="en-US" sz="2400" b="0" i="0" dirty="0">
                <a:solidFill>
                  <a:srgbClr val="2E2E2E"/>
                </a:solidFill>
                <a:effectLst/>
              </a:rPr>
              <a:t>A research methodology that is not only user-centered but “</a:t>
            </a:r>
            <a:r>
              <a:rPr lang="en-US" sz="2400" b="1" i="0" dirty="0">
                <a:solidFill>
                  <a:srgbClr val="2E2E2E"/>
                </a:solidFill>
                <a:effectLst/>
              </a:rPr>
              <a:t>carried by the users</a:t>
            </a:r>
            <a:r>
              <a:rPr lang="en-US" sz="2400" b="0" i="0" dirty="0">
                <a:solidFill>
                  <a:srgbClr val="2E2E2E"/>
                </a:solidFill>
                <a:effectLst/>
              </a:rPr>
              <a:t>” </a:t>
            </a:r>
          </a:p>
          <a:p>
            <a:pPr lvl="2" algn="just"/>
            <a:r>
              <a:rPr lang="en-US" sz="2400" b="0" i="0" dirty="0">
                <a:solidFill>
                  <a:srgbClr val="2E2E2E"/>
                </a:solidFill>
                <a:effectLst/>
              </a:rPr>
              <a:t>Allows the formulation, prototyping and validation of complex solutions in a </a:t>
            </a:r>
            <a:r>
              <a:rPr lang="en-US" sz="2400" b="1" i="0" dirty="0">
                <a:solidFill>
                  <a:srgbClr val="2E2E2E"/>
                </a:solidFill>
                <a:effectLst/>
              </a:rPr>
              <a:t>multifaceted real-life environment </a:t>
            </a:r>
          </a:p>
          <a:p>
            <a:pPr algn="just"/>
            <a:r>
              <a:rPr lang="en-US" sz="3200" dirty="0">
                <a:solidFill>
                  <a:srgbClr val="2E2E2E"/>
                </a:solidFill>
                <a:latin typeface="NexusSerif"/>
              </a:rPr>
              <a:t>Defining the term</a:t>
            </a:r>
          </a:p>
          <a:p>
            <a:pPr lvl="2" algn="just"/>
            <a:r>
              <a:rPr lang="en-US" sz="2400" dirty="0"/>
              <a:t>To date there exists no agreed upon definition of the concept. </a:t>
            </a:r>
          </a:p>
          <a:p>
            <a:pPr lvl="2" algn="just"/>
            <a:r>
              <a:rPr lang="en-US" sz="2400" dirty="0"/>
              <a:t>It has been defined as a methodology, an organization, a system, an arena, an environment, and/or a systemic innovation approach. </a:t>
            </a:r>
          </a:p>
          <a:p>
            <a:pPr lvl="2" algn="just"/>
            <a:r>
              <a:rPr lang="en-US" sz="2400" dirty="0"/>
              <a:t>It can be considered as both an environment (milieu, arena) and an approach (methodology, innovation approach).</a:t>
            </a:r>
            <a:endParaRPr lang="en-US" sz="2400" dirty="0">
              <a:solidFill>
                <a:srgbClr val="2E2E2E"/>
              </a:solidFill>
              <a:latin typeface="NexusSerif"/>
            </a:endParaRPr>
          </a:p>
        </p:txBody>
      </p:sp>
    </p:spTree>
    <p:extLst>
      <p:ext uri="{BB962C8B-B14F-4D97-AF65-F5344CB8AC3E}">
        <p14:creationId xmlns:p14="http://schemas.microsoft.com/office/powerpoint/2010/main" val="314639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B45DFEF-AA23-4893-91F2-A2F9044F0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46" y="662321"/>
            <a:ext cx="8245308" cy="486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4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D61CB-15CC-454E-A50D-271F656C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Living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4EB97-CC02-4B8E-B5AE-A6907480F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different types exist such as (but not limited to)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b="1" dirty="0"/>
              <a:t>Research Living Labs </a:t>
            </a:r>
            <a:r>
              <a:rPr lang="en-US" dirty="0"/>
              <a:t>focusing on performing research on different aspects of the innovation process.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b="1" dirty="0"/>
              <a:t>Corporate Living Labs </a:t>
            </a:r>
            <a:r>
              <a:rPr lang="en-US" dirty="0"/>
              <a:t>that focus on having a physical place where they invite stakeholders (e.g. citizens) to co-create innovations.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b="1" dirty="0"/>
              <a:t>Organizational Living Lab </a:t>
            </a:r>
            <a:r>
              <a:rPr lang="en-US" dirty="0"/>
              <a:t>where the members of an organization co-creatively develop innovations.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b="1" dirty="0"/>
              <a:t>Intermediary Living Labs </a:t>
            </a:r>
            <a:r>
              <a:rPr lang="en-US" dirty="0"/>
              <a:t>in which different partners are invited to collaboratively innovate in a neutral arena.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b="1" dirty="0"/>
              <a:t>A Time Limited Living Lab </a:t>
            </a:r>
            <a:r>
              <a:rPr lang="en-US" dirty="0"/>
              <a:t>as a support for the innovation process in a project. The Living Lab closes when the project ends.</a:t>
            </a:r>
          </a:p>
        </p:txBody>
      </p:sp>
    </p:spTree>
    <p:extLst>
      <p:ext uri="{BB962C8B-B14F-4D97-AF65-F5344CB8AC3E}">
        <p14:creationId xmlns:p14="http://schemas.microsoft.com/office/powerpoint/2010/main" val="87571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961E18C-57E0-496F-8625-A5577619C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89" y="43918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3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1EDE-702D-4DD5-B54C-3A732E7C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Lab Key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2EF03-4E7C-48E7-AE6E-60F4F8537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In Living Lab activities there are five Key Principles that should, if possible, permeate all operations: </a:t>
            </a:r>
          </a:p>
          <a:p>
            <a:pPr lvl="2" algn="just"/>
            <a:r>
              <a:rPr lang="en-US" sz="2400" dirty="0"/>
              <a:t>Value </a:t>
            </a:r>
          </a:p>
          <a:p>
            <a:pPr lvl="2" algn="just"/>
            <a:r>
              <a:rPr lang="en-US" sz="2400" dirty="0"/>
              <a:t>Influence </a:t>
            </a:r>
          </a:p>
          <a:p>
            <a:pPr lvl="2" algn="just"/>
            <a:r>
              <a:rPr lang="en-US" sz="2400" dirty="0"/>
              <a:t>Sustainability </a:t>
            </a:r>
          </a:p>
          <a:p>
            <a:pPr lvl="2" algn="just"/>
            <a:r>
              <a:rPr lang="en-US" sz="2400" dirty="0"/>
              <a:t>Openness </a:t>
            </a:r>
          </a:p>
          <a:p>
            <a:pPr lvl="2" algn="just"/>
            <a:r>
              <a:rPr lang="en-US" sz="2400" dirty="0"/>
              <a:t>Realism </a:t>
            </a:r>
          </a:p>
          <a:p>
            <a:pPr algn="just"/>
            <a:r>
              <a:rPr lang="en-US" dirty="0"/>
              <a:t>These Key Principles are valuable since they provide </a:t>
            </a:r>
          </a:p>
          <a:p>
            <a:pPr lvl="1" algn="just"/>
            <a:r>
              <a:rPr lang="en-US" dirty="0"/>
              <a:t>the foundation for design of Living Lab operations. </a:t>
            </a:r>
          </a:p>
          <a:p>
            <a:pPr lvl="1" algn="just"/>
            <a:r>
              <a:rPr lang="en-US" dirty="0"/>
              <a:t>they also define what counts as a Living Lab </a:t>
            </a:r>
          </a:p>
          <a:p>
            <a:pPr lvl="1" algn="just"/>
            <a:r>
              <a:rPr lang="en-US" dirty="0"/>
              <a:t>and how the value of Living Lab operations can be assessed.</a:t>
            </a:r>
          </a:p>
        </p:txBody>
      </p:sp>
    </p:spTree>
    <p:extLst>
      <p:ext uri="{BB962C8B-B14F-4D97-AF65-F5344CB8AC3E}">
        <p14:creationId xmlns:p14="http://schemas.microsoft.com/office/powerpoint/2010/main" val="96487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3F64B3-7BFF-41EB-BB18-6FFAAA632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37" y="242887"/>
            <a:ext cx="580072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4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B8DC-9B2B-40B1-B4DD-94D7C085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01" y="-158143"/>
            <a:ext cx="10515600" cy="1325563"/>
          </a:xfrm>
        </p:spPr>
        <p:txBody>
          <a:bodyPr/>
          <a:lstStyle/>
          <a:p>
            <a:r>
              <a:rPr lang="en-US" dirty="0" err="1"/>
              <a:t>PlaceLab</a:t>
            </a:r>
            <a:r>
              <a:rPr lang="en-US" dirty="0"/>
              <a:t> @ MIT</a:t>
            </a:r>
          </a:p>
        </p:txBody>
      </p:sp>
      <p:pic>
        <p:nvPicPr>
          <p:cNvPr id="5" name="Content Placeholder 4" descr="A picture containing indoor, floor, cabinet, wall&#10;&#10;Description automatically generated">
            <a:extLst>
              <a:ext uri="{FF2B5EF4-FFF2-40B4-BE49-F238E27FC236}">
                <a16:creationId xmlns:a16="http://schemas.microsoft.com/office/drawing/2014/main" id="{5C77E931-3706-4E03-A2E4-3FC241C93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9599"/>
            <a:ext cx="5846828" cy="4351338"/>
          </a:xfrm>
        </p:spPr>
      </p:pic>
      <p:pic>
        <p:nvPicPr>
          <p:cNvPr id="2050" name="Picture 2" descr="Emmanuel Munguia Tapia Website">
            <a:extLst>
              <a:ext uri="{FF2B5EF4-FFF2-40B4-BE49-F238E27FC236}">
                <a16:creationId xmlns:a16="http://schemas.microsoft.com/office/drawing/2014/main" id="{1567B5EA-5975-4A98-8B42-B90AF7573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1" y="1011777"/>
            <a:ext cx="5228070" cy="442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78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ctivity Recognition n With sensor data collected on mobile devices n n n Location">
            <a:extLst>
              <a:ext uri="{FF2B5EF4-FFF2-40B4-BE49-F238E27FC236}">
                <a16:creationId xmlns:a16="http://schemas.microsoft.com/office/drawing/2014/main" id="{471DAEC8-E246-4880-BDDB-DA756098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7508" y="1"/>
            <a:ext cx="5784714" cy="43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E1B6FE-72C3-4950-9D3C-AB61920ED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96" y="1275539"/>
            <a:ext cx="5199434" cy="389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872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3609B0052EE440B10C8F1301F09F11" ma:contentTypeVersion="7" ma:contentTypeDescription="Create a new document." ma:contentTypeScope="" ma:versionID="c20e7c5715ae6c4ff4e0880f75b5e8e2">
  <xsd:schema xmlns:xsd="http://www.w3.org/2001/XMLSchema" xmlns:xs="http://www.w3.org/2001/XMLSchema" xmlns:p="http://schemas.microsoft.com/office/2006/metadata/properties" xmlns:ns2="72a42228-a52d-4dc5-bc6e-d9803ab2a171" targetNamespace="http://schemas.microsoft.com/office/2006/metadata/properties" ma:root="true" ma:fieldsID="52356aba089768387d2b651e55371f90" ns2:_="">
    <xsd:import namespace="72a42228-a52d-4dc5-bc6e-d9803ab2a1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42228-a52d-4dc5-bc6e-d9803ab2a1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F8CAD4-BE6F-4675-AAA3-49B0894A2D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E93C3A-3AB6-430F-B3C8-2463CD55A24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046B52-2A14-449F-BD1D-24BA102961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a42228-a52d-4dc5-bc6e-d9803ab2a1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522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NexusSerif</vt:lpstr>
      <vt:lpstr>Wingdings</vt:lpstr>
      <vt:lpstr>1_Office Theme</vt:lpstr>
      <vt:lpstr>Living Labs &amp; Product Development</vt:lpstr>
      <vt:lpstr>Living Labs</vt:lpstr>
      <vt:lpstr>PowerPoint Presentation</vt:lpstr>
      <vt:lpstr>Types of Living Labs</vt:lpstr>
      <vt:lpstr>PowerPoint Presentation</vt:lpstr>
      <vt:lpstr>Living Lab Key Principles</vt:lpstr>
      <vt:lpstr>PowerPoint Presentation</vt:lpstr>
      <vt:lpstr>PlaceLab @ MIT</vt:lpstr>
      <vt:lpstr>PowerPoint Presentation</vt:lpstr>
      <vt:lpstr>PowerPoint Presentation</vt:lpstr>
      <vt:lpstr>Universal Hearing Aid (UNI-HAID)</vt:lpstr>
      <vt:lpstr>PowerPoint Presentation</vt:lpstr>
      <vt:lpstr>PowerPoint Presentation</vt:lpstr>
      <vt:lpstr>PowerPoint Presentation</vt:lpstr>
      <vt:lpstr>UNI-HAID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Ashok Tripathi</dc:creator>
  <cp:lastModifiedBy>Ashok Tripathi</cp:lastModifiedBy>
  <cp:revision>62</cp:revision>
  <dcterms:created xsi:type="dcterms:W3CDTF">2021-08-25T10:18:31Z</dcterms:created>
  <dcterms:modified xsi:type="dcterms:W3CDTF">2022-04-27T07:42:40Z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0x0101007B3609B0052EE440B10C8F1301F09F11</vt:lpwstr>
  </property>
</Properties>
</file>