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20" r:id="rId6"/>
    <p:sldId id="367" r:id="rId7"/>
    <p:sldId id="368" r:id="rId8"/>
    <p:sldId id="370" r:id="rId9"/>
    <p:sldId id="369" r:id="rId10"/>
    <p:sldId id="316" r:id="rId11"/>
  </p:sldIdLst>
  <p:sldSz cx="12192000" cy="6858000"/>
  <p:notesSz cx="6858000" cy="1162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3E019E4-7172-B24B-BEC5-8F3A464863B8}">
          <p14:sldIdLst>
            <p14:sldId id="257"/>
            <p14:sldId id="320"/>
            <p14:sldId id="367"/>
            <p14:sldId id="368"/>
            <p14:sldId id="370"/>
            <p14:sldId id="369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3" autoAdjust="0"/>
    <p:restoredTop sz="94600" autoAdjust="0"/>
  </p:normalViewPr>
  <p:slideViewPr>
    <p:cSldViewPr snapToGrid="0">
      <p:cViewPr>
        <p:scale>
          <a:sx n="100" d="100"/>
          <a:sy n="100" d="100"/>
        </p:scale>
        <p:origin x="202" y="-7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339BF2D-6ADD-6642-BD8F-9AA139A16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46765A-AC34-E441-A243-1240FB59F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3E84-7AF4-FD4D-AF19-0549193D11AF}" type="datetimeFigureOut">
              <a:rPr lang="fi-FI" smtClean="0"/>
              <a:t>24.4.2022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E6EAD-45AF-2A46-A091-CF1592AA5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A4E491-751F-4944-905D-8964AF7F5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35E7-FC2C-B446-B105-9AECB7EC0B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4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046F-E8EB-0C47-86C7-1FD69868CBF9}" type="datetimeFigureOut">
              <a:rPr lang="fi-FI" smtClean="0"/>
              <a:t>24.4.2022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4212-3F84-8F44-8983-D695A965B2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8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youtu.be/PpFawdT8CDE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4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3343D-5185-4D45-A3D6-9E3C95A14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Kolmio 2">
            <a:hlinkClick r:id="rId4"/>
            <a:extLst>
              <a:ext uri="{FF2B5EF4-FFF2-40B4-BE49-F238E27FC236}">
                <a16:creationId xmlns:a16="http://schemas.microsoft.com/office/drawing/2014/main" id="{3989AE8B-8D6C-7141-AD79-D8464E456E22}"/>
              </a:ext>
            </a:extLst>
          </p:cNvPr>
          <p:cNvSpPr/>
          <p:nvPr userDrawn="1"/>
        </p:nvSpPr>
        <p:spPr>
          <a:xfrm rot="5400000">
            <a:off x="5737609" y="2612575"/>
            <a:ext cx="1077599" cy="1117794"/>
          </a:xfrm>
          <a:prstGeom prst="triangle">
            <a:avLst/>
          </a:prstGeom>
          <a:solidFill>
            <a:schemeClr val="accent1">
              <a:alpha val="0"/>
            </a:schemeClr>
          </a:solidFill>
          <a:ln w="6032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riangle 5">
            <a:hlinkClick r:id="rId4"/>
            <a:extLst>
              <a:ext uri="{FF2B5EF4-FFF2-40B4-BE49-F238E27FC236}">
                <a16:creationId xmlns:a16="http://schemas.microsoft.com/office/drawing/2014/main" id="{1B943E4B-4580-644A-928E-75FDE84E85A5}"/>
              </a:ext>
            </a:extLst>
          </p:cNvPr>
          <p:cNvSpPr/>
          <p:nvPr userDrawn="1"/>
        </p:nvSpPr>
        <p:spPr>
          <a:xfrm rot="5400000">
            <a:off x="5751979" y="2605368"/>
            <a:ext cx="1092573" cy="114636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62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02241" y="2639367"/>
            <a:ext cx="4899026" cy="2533946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US" sz="1500" baseline="0" noProof="0" dirty="0"/>
              <a:t>The</a:t>
            </a:r>
            <a:r>
              <a:rPr lang="fi-FI" sz="1500" baseline="0" dirty="0"/>
              <a:t> LUT </a:t>
            </a:r>
            <a:r>
              <a:rPr lang="fi-FI" sz="1500" baseline="0" dirty="0" err="1"/>
              <a:t>community</a:t>
            </a:r>
            <a:r>
              <a:rPr lang="fi-FI" sz="1500" baseline="0" dirty="0"/>
              <a:t> </a:t>
            </a:r>
            <a:r>
              <a:rPr lang="fi-FI" sz="1500" baseline="0" dirty="0" err="1"/>
              <a:t>shares</a:t>
            </a:r>
            <a:r>
              <a:rPr lang="fi-FI" sz="1500" baseline="0" dirty="0"/>
              <a:t> a </a:t>
            </a:r>
            <a:r>
              <a:rPr lang="fi-FI" sz="1500" baseline="0" dirty="0" err="1"/>
              <a:t>certain</a:t>
            </a:r>
            <a:r>
              <a:rPr lang="fi-FI" sz="1500" baseline="0" dirty="0"/>
              <a:t> </a:t>
            </a:r>
            <a:r>
              <a:rPr lang="fi-FI" sz="1500" baseline="0" dirty="0" err="1"/>
              <a:t>attitude</a:t>
            </a:r>
            <a:r>
              <a:rPr lang="fi-FI" sz="1500" baseline="0" dirty="0"/>
              <a:t> and </a:t>
            </a:r>
            <a:r>
              <a:rPr lang="fi-FI" sz="1500" baseline="0" dirty="0" err="1"/>
              <a:t>state</a:t>
            </a:r>
            <a:r>
              <a:rPr lang="fi-FI" sz="1500" baseline="0" dirty="0"/>
              <a:t> of </a:t>
            </a:r>
            <a:r>
              <a:rPr lang="fi-FI" sz="1500" baseline="0" dirty="0" err="1"/>
              <a:t>mind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do</a:t>
            </a:r>
            <a:r>
              <a:rPr lang="fi-FI" sz="1500" baseline="0" dirty="0"/>
              <a:t> </a:t>
            </a:r>
            <a:r>
              <a:rPr lang="fi-FI" sz="1500" baseline="0" dirty="0" err="1"/>
              <a:t>things</a:t>
            </a:r>
            <a:r>
              <a:rPr lang="fi-FI" sz="1500" baseline="0" dirty="0"/>
              <a:t> </a:t>
            </a:r>
            <a:r>
              <a:rPr lang="fi-FI" sz="1500" baseline="0" dirty="0" err="1"/>
              <a:t>differently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look at </a:t>
            </a:r>
            <a:r>
              <a:rPr lang="fi-FI" sz="1500" baseline="0" dirty="0" err="1"/>
              <a:t>things</a:t>
            </a:r>
            <a:r>
              <a:rPr lang="fi-FI" sz="1500" baseline="0" dirty="0"/>
              <a:t> </a:t>
            </a:r>
            <a:r>
              <a:rPr lang="fi-FI" sz="1500" baseline="0" dirty="0" err="1"/>
              <a:t>from</a:t>
            </a:r>
            <a:r>
              <a:rPr lang="fi-FI" sz="1500" baseline="0" dirty="0"/>
              <a:t> </a:t>
            </a:r>
            <a:r>
              <a:rPr lang="fi-FI" sz="1500" baseline="0" dirty="0" err="1"/>
              <a:t>unexpected</a:t>
            </a:r>
            <a:r>
              <a:rPr lang="fi-FI" sz="1500" baseline="0" dirty="0"/>
              <a:t> </a:t>
            </a:r>
            <a:r>
              <a:rPr lang="fi-FI" sz="1500" baseline="0" dirty="0" err="1"/>
              <a:t>perspectives</a:t>
            </a:r>
            <a:r>
              <a:rPr lang="fi-FI" sz="1500" baseline="0" dirty="0"/>
              <a:t>,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question</a:t>
            </a:r>
            <a:r>
              <a:rPr lang="fi-FI" sz="1500" baseline="0" dirty="0"/>
              <a:t>, and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search</a:t>
            </a:r>
            <a:r>
              <a:rPr lang="fi-FI" sz="1500" baseline="0" dirty="0"/>
              <a:t> for </a:t>
            </a:r>
            <a:r>
              <a:rPr lang="fi-FI" sz="1500" baseline="0" dirty="0" err="1"/>
              <a:t>solutions</a:t>
            </a:r>
            <a:r>
              <a:rPr lang="fi-FI" sz="1500" baseline="0" dirty="0"/>
              <a:t>.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fight</a:t>
            </a:r>
            <a:r>
              <a:rPr lang="fi-FI" sz="1500" baseline="0" dirty="0"/>
              <a:t> for a </a:t>
            </a:r>
            <a:r>
              <a:rPr lang="fi-FI" sz="1500" baseline="0" dirty="0" err="1"/>
              <a:t>better</a:t>
            </a:r>
            <a:r>
              <a:rPr lang="fi-FI" sz="1500" baseline="0" dirty="0"/>
              <a:t> </a:t>
            </a:r>
            <a:r>
              <a:rPr lang="fi-FI" sz="1500" baseline="0" dirty="0" err="1"/>
              <a:t>world</a:t>
            </a:r>
            <a:r>
              <a:rPr lang="fi-FI" sz="1500" baseline="0" dirty="0"/>
              <a:t>.</a:t>
            </a:r>
          </a:p>
          <a:p>
            <a:endParaRPr lang="fi-FI" sz="1500" baseline="0" dirty="0"/>
          </a:p>
          <a:p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are</a:t>
            </a:r>
            <a:r>
              <a:rPr lang="fi-FI" sz="1500" baseline="0" dirty="0"/>
              <a:t> a </a:t>
            </a:r>
            <a:r>
              <a:rPr lang="fi-FI" sz="1500" baseline="0" dirty="0" err="1"/>
              <a:t>community</a:t>
            </a:r>
            <a:r>
              <a:rPr lang="fi-FI" sz="1500" baseline="0" dirty="0"/>
              <a:t> </a:t>
            </a:r>
            <a:r>
              <a:rPr lang="fi-FI" sz="1500" baseline="0" dirty="0" err="1"/>
              <a:t>where</a:t>
            </a:r>
            <a:r>
              <a:rPr lang="fi-FI" sz="1500" baseline="0" dirty="0"/>
              <a:t> </a:t>
            </a:r>
            <a:r>
              <a:rPr lang="fi-FI" sz="1500" baseline="0" dirty="0" err="1"/>
              <a:t>curious</a:t>
            </a:r>
            <a:r>
              <a:rPr lang="fi-FI" sz="1500" baseline="0" dirty="0"/>
              <a:t> </a:t>
            </a:r>
            <a:r>
              <a:rPr lang="fi-FI" sz="1500" baseline="0" dirty="0" err="1"/>
              <a:t>people</a:t>
            </a:r>
            <a:r>
              <a:rPr lang="fi-FI" sz="1500" baseline="0" dirty="0"/>
              <a:t> </a:t>
            </a:r>
            <a:r>
              <a:rPr lang="fi-FI" sz="1500" baseline="0" dirty="0" err="1"/>
              <a:t>inspire</a:t>
            </a:r>
            <a:r>
              <a:rPr lang="fi-FI" sz="1500" baseline="0" dirty="0"/>
              <a:t> </a:t>
            </a:r>
            <a:r>
              <a:rPr lang="fi-FI" sz="1500" baseline="0" dirty="0" err="1"/>
              <a:t>curious</a:t>
            </a:r>
            <a:r>
              <a:rPr lang="fi-FI" sz="1500" baseline="0" dirty="0"/>
              <a:t> </a:t>
            </a:r>
            <a:r>
              <a:rPr lang="fi-FI" sz="1500" baseline="0" dirty="0" err="1"/>
              <a:t>people</a:t>
            </a:r>
            <a:r>
              <a:rPr lang="fi-FI" sz="1500" baseline="0" dirty="0"/>
              <a:t>. </a:t>
            </a:r>
            <a:r>
              <a:rPr lang="fi-FI" sz="1500" baseline="0" dirty="0" err="1"/>
              <a:t>Without</a:t>
            </a:r>
            <a:r>
              <a:rPr lang="fi-FI" sz="1500" baseline="0" dirty="0"/>
              <a:t> </a:t>
            </a:r>
            <a:r>
              <a:rPr lang="fi-FI" sz="1500" baseline="0" dirty="0" err="1"/>
              <a:t>curiosity</a:t>
            </a:r>
            <a:r>
              <a:rPr lang="fi-FI" sz="1500" baseline="0" dirty="0"/>
              <a:t>, </a:t>
            </a:r>
            <a:r>
              <a:rPr lang="fi-FI" sz="1500" baseline="0" dirty="0" err="1"/>
              <a:t>we</a:t>
            </a:r>
            <a:r>
              <a:rPr lang="fi-FI" sz="1500" baseline="0" dirty="0"/>
              <a:t> </a:t>
            </a:r>
            <a:r>
              <a:rPr lang="fi-FI" sz="1500" baseline="0" dirty="0" err="1"/>
              <a:t>cannot</a:t>
            </a:r>
            <a:br>
              <a:rPr lang="fi-FI" sz="1500" baseline="0" dirty="0"/>
            </a:br>
            <a:r>
              <a:rPr lang="fi-FI" sz="1500" baseline="0" dirty="0" err="1"/>
              <a:t>change</a:t>
            </a:r>
            <a:r>
              <a:rPr lang="fi-FI" sz="1500" baseline="0" dirty="0"/>
              <a:t> </a:t>
            </a:r>
            <a:r>
              <a:rPr lang="fi-FI" sz="1500" baseline="0" dirty="0" err="1"/>
              <a:t>the</a:t>
            </a:r>
            <a:r>
              <a:rPr lang="fi-FI" sz="1500" baseline="0" dirty="0"/>
              <a:t> </a:t>
            </a:r>
            <a:r>
              <a:rPr lang="fi-FI" sz="1500" baseline="0" dirty="0" err="1"/>
              <a:t>world</a:t>
            </a:r>
            <a:r>
              <a:rPr lang="fi-FI" sz="1500" baseline="0" dirty="0"/>
              <a:t>.</a:t>
            </a:r>
          </a:p>
          <a:p>
            <a:endParaRPr lang="fi-FI" sz="1500" baseline="0" dirty="0"/>
          </a:p>
          <a:p>
            <a:r>
              <a:rPr lang="fi-FI" sz="1500" baseline="0" dirty="0" err="1"/>
              <a:t>Our</a:t>
            </a:r>
            <a:r>
              <a:rPr lang="fi-FI" sz="1500" baseline="0" dirty="0"/>
              <a:t> </a:t>
            </a:r>
            <a:r>
              <a:rPr lang="fi-FI" sz="1500" baseline="0" dirty="0" err="1"/>
              <a:t>campuses</a:t>
            </a:r>
            <a:r>
              <a:rPr lang="fi-FI" sz="1500" baseline="0" dirty="0"/>
              <a:t> </a:t>
            </a:r>
            <a:r>
              <a:rPr lang="fi-FI" sz="1500" baseline="0" dirty="0" err="1"/>
              <a:t>are</a:t>
            </a:r>
            <a:r>
              <a:rPr lang="fi-FI" sz="1500" baseline="0" dirty="0"/>
              <a:t> </a:t>
            </a:r>
            <a:r>
              <a:rPr lang="fi-FI" sz="1500" baseline="0" dirty="0" err="1"/>
              <a:t>located</a:t>
            </a:r>
            <a:r>
              <a:rPr lang="fi-FI" sz="1500" baseline="0" dirty="0"/>
              <a:t> in Lappeenranta and Lahti, </a:t>
            </a:r>
            <a:r>
              <a:rPr lang="fi-FI" sz="1500" baseline="0" dirty="0" err="1"/>
              <a:t>but</a:t>
            </a:r>
            <a:r>
              <a:rPr lang="fi-FI" sz="1500" baseline="0" dirty="0"/>
              <a:t> </a:t>
            </a:r>
            <a:r>
              <a:rPr lang="fi-FI" sz="1500" baseline="0" dirty="0" err="1"/>
              <a:t>our</a:t>
            </a:r>
            <a:r>
              <a:rPr lang="fi-FI" sz="1500" baseline="0" dirty="0"/>
              <a:t> </a:t>
            </a:r>
            <a:r>
              <a:rPr lang="fi-FI" sz="1500" baseline="0" dirty="0" err="1"/>
              <a:t>state</a:t>
            </a:r>
            <a:r>
              <a:rPr lang="fi-FI" sz="1500" baseline="0" dirty="0"/>
              <a:t> of </a:t>
            </a:r>
            <a:r>
              <a:rPr lang="fi-FI" sz="1500" baseline="0" dirty="0" err="1"/>
              <a:t>mind</a:t>
            </a:r>
            <a:r>
              <a:rPr lang="fi-FI" sz="1500" baseline="0" dirty="0"/>
              <a:t> </a:t>
            </a:r>
            <a:r>
              <a:rPr lang="fi-FI" sz="1500" baseline="0" dirty="0" err="1"/>
              <a:t>can</a:t>
            </a:r>
            <a:r>
              <a:rPr lang="fi-FI" sz="1500" baseline="0" dirty="0"/>
              <a:t> </a:t>
            </a:r>
            <a:r>
              <a:rPr lang="fi-FI" sz="1500" baseline="0" dirty="0" err="1"/>
              <a:t>be</a:t>
            </a:r>
            <a:r>
              <a:rPr lang="fi-FI" sz="1500" baseline="0" dirty="0"/>
              <a:t> </a:t>
            </a:r>
            <a:r>
              <a:rPr lang="fi-FI" sz="1500" baseline="0" dirty="0" err="1"/>
              <a:t>achieved</a:t>
            </a:r>
            <a:r>
              <a:rPr lang="fi-FI" sz="1500" baseline="0" dirty="0"/>
              <a:t> </a:t>
            </a:r>
            <a:r>
              <a:rPr lang="fi-FI" sz="1500" baseline="0" dirty="0" err="1"/>
              <a:t>anywhere</a:t>
            </a:r>
            <a:r>
              <a:rPr lang="fi-FI" sz="1500" baseline="0" dirty="0"/>
              <a:t>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DF7B16A-03B3-E445-AA1F-466F746603EA}"/>
              </a:ext>
            </a:extLst>
          </p:cNvPr>
          <p:cNvSpPr/>
          <p:nvPr userDrawn="1"/>
        </p:nvSpPr>
        <p:spPr>
          <a:xfrm>
            <a:off x="1002242" y="1684687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DA70-171B-AD44-8F01-037CDB884300}"/>
              </a:ext>
            </a:extLst>
          </p:cNvPr>
          <p:cNvSpPr txBox="1"/>
          <p:nvPr userDrawn="1"/>
        </p:nvSpPr>
        <p:spPr>
          <a:xfrm>
            <a:off x="880098" y="1836140"/>
            <a:ext cx="5545108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500" b="1" i="0">
                <a:latin typeface="Arial" panose="020B0604020202020204" pitchFamily="34" charset="0"/>
                <a:cs typeface="Arial" panose="020B0604020202020204" pitchFamily="34" charset="0"/>
              </a:rPr>
              <a:t>LAND OF THE CURIOUS</a:t>
            </a:r>
          </a:p>
        </p:txBody>
      </p:sp>
    </p:spTree>
    <p:extLst>
      <p:ext uri="{BB962C8B-B14F-4D97-AF65-F5344CB8AC3E}">
        <p14:creationId xmlns:p14="http://schemas.microsoft.com/office/powerpoint/2010/main" val="8200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56A9-0314-3442-AA1C-39475A47F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5824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musta, kukka, maljakko&#10;&#10;Kuvaus luotu automaattisesti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E266DDD-EE87-BA4E-82B5-5BC073C30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D8EEE9-FB68-F644-AF1D-0068CA9BD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971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B52D216F-BA7C-EE41-BB3E-C83EC6D6C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23EAA9-3958-9D4F-A785-F6DC001DA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307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37DF8444-4F91-B642-8181-A6F156123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A766A0-DAD7-444C-935F-55B956277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354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43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B9318D-5A03-6842-9412-840709EDD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652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70" y="4733751"/>
            <a:ext cx="9601200" cy="712615"/>
          </a:xfr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9601200" cy="4139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 userDrawn="1"/>
        </p:nvSpPr>
        <p:spPr>
          <a:xfrm>
            <a:off x="1012406" y="4454656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38796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5C49B9F-25DE-6141-9DA3-DE04A8521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 userDrawn="1"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/>
              <a:t>x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629" y="-650753"/>
            <a:ext cx="4575175" cy="79644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B15D91-919A-8D45-8FF6-08C750B7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5" y="1317171"/>
            <a:ext cx="3932237" cy="1175658"/>
          </a:xfrm>
        </p:spPr>
        <p:txBody>
          <a:bodyPr wrap="square" anchor="b">
            <a:normAutofit/>
          </a:bodyPr>
          <a:lstStyle>
            <a:lvl1pPr>
              <a:defRPr sz="3200"/>
            </a:lvl1pPr>
          </a:lstStyle>
          <a:p>
            <a:endParaRPr lang="fi-FI"/>
          </a:p>
        </p:txBody>
      </p:sp>
      <p:sp>
        <p:nvSpPr>
          <p:cNvPr id="16" name="Kuvan paikkamerkki 14">
            <a:extLst>
              <a:ext uri="{FF2B5EF4-FFF2-40B4-BE49-F238E27FC236}">
                <a16:creationId xmlns:a16="http://schemas.microsoft.com/office/drawing/2014/main" id="{495D083D-957D-1B4E-929C-A3AC0DB26F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7383" y="1008324"/>
            <a:ext cx="403738" cy="83127"/>
          </a:xfrm>
          <a:solidFill>
            <a:srgbClr val="23B900"/>
          </a:solidFill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900">
                <a:solidFill>
                  <a:srgbClr val="23B900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6454E-6A45-1F4A-8546-DE798F77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644" y="2660961"/>
            <a:ext cx="3932237" cy="36479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191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121D5-98DC-A847-855D-0D1960F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860818"/>
            <a:ext cx="10515600" cy="464602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5CAA61-E2CD-E94C-870F-44414EBD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2505075"/>
            <a:ext cx="5157787" cy="594741"/>
          </a:xfrm>
        </p:spPr>
        <p:txBody>
          <a:bodyPr anchor="b">
            <a:noAutofit/>
          </a:bodyPr>
          <a:lstStyle>
            <a:lvl1pPr marL="0" indent="0">
              <a:buNone/>
              <a:defRPr sz="15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B86EDFB-62AC-944A-B9A7-E830C80B467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1928" y="2505074"/>
            <a:ext cx="5157787" cy="594741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E3CD7D5B-2454-9341-BB2A-7998A19A5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1447368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B66A7-9004-2C43-B043-23E249115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7100" y="3279471"/>
            <a:ext cx="5157786" cy="2560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D34A219-A206-1C4C-8D8A-C844E1177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1929" y="3279471"/>
            <a:ext cx="5157786" cy="2560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      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05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lehti, saniainen, vihreä&#10;&#10;Kuvaus luotu automaattisesti">
            <a:extLst>
              <a:ext uri="{FF2B5EF4-FFF2-40B4-BE49-F238E27FC236}">
                <a16:creationId xmlns:a16="http://schemas.microsoft.com/office/drawing/2014/main" id="{5AF51AB2-74BE-7D47-927D-E452C462F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5A21BB1-B25C-7A43-8B6D-5C17BBC1B7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F3D9319-FEA8-D849-A58C-CF7B7D36AED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625725"/>
            <a:ext cx="10515600" cy="392906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0280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443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C6EE2D3-6EC4-AD49-8E2D-C0624EF515D5}"/>
              </a:ext>
            </a:extLst>
          </p:cNvPr>
          <p:cNvSpPr/>
          <p:nvPr userDrawn="1"/>
        </p:nvSpPr>
        <p:spPr>
          <a:xfrm>
            <a:off x="1012073" y="1606250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9D5F0A50-2C78-DD4F-9B61-C77BABD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529802"/>
            <a:ext cx="3492500" cy="220663"/>
          </a:xfrm>
        </p:spPr>
        <p:txBody>
          <a:bodyPr lIns="0" bIns="0" anchor="b" anchorCtr="0">
            <a:no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6938" y="2798763"/>
            <a:ext cx="10515600" cy="3694112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407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906204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28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39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2586777"/>
            <a:ext cx="869383" cy="711313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 userDrawn="1"/>
        </p:nvSpPr>
        <p:spPr>
          <a:xfrm>
            <a:off x="1019175" y="4592791"/>
            <a:ext cx="4815840" cy="26879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fi-FI" sz="1500" baseline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3298090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lvl="0"/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4911E18-B2A8-B54D-A3A9-A88F62AF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0" y="4535433"/>
            <a:ext cx="6111621" cy="1085223"/>
          </a:xfr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510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916" y="3429000"/>
            <a:ext cx="7201941" cy="589946"/>
          </a:xfr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fi-FI" err="1"/>
              <a:t>presentation name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916" y="4018946"/>
            <a:ext cx="6984227" cy="857854"/>
          </a:xfrm>
        </p:spPr>
        <p:txBody>
          <a:bodyPr lIns="108000"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fi-FI"/>
              <a:t>Subtitle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 userDrawn="1"/>
        </p:nvSpPr>
        <p:spPr>
          <a:xfrm>
            <a:off x="1019175" y="31170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916" y="4999968"/>
            <a:ext cx="6984227" cy="857854"/>
          </a:xfrm>
        </p:spPr>
        <p:txBody>
          <a:bodyPr lIns="108000">
            <a:normAutofit/>
          </a:bodyPr>
          <a:lstStyle>
            <a:lvl1pPr marL="0" indent="0">
              <a:lnSpc>
                <a:spcPts val="1000"/>
              </a:lnSpc>
              <a:buNone/>
              <a:defRPr sz="1200" b="0" i="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Name</a:t>
            </a:r>
          </a:p>
          <a:p>
            <a:pPr lvl="0"/>
            <a:r>
              <a:rPr lang="fi-FI"/>
              <a:t>Title | Organisation</a:t>
            </a:r>
          </a:p>
          <a:p>
            <a:pPr lvl="0"/>
            <a:r>
              <a:rPr lang="fi-FI"/>
              <a:t>Contact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9988" y="3067878"/>
            <a:ext cx="6298537" cy="176956"/>
          </a:xfr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1000"/>
              </a:lnSpc>
              <a:buNone/>
              <a:defRPr sz="1000" b="0" i="0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fi-FI"/>
              <a:t>event and date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1D1A91F1-B34F-4D49-9F7E-2973B78444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550210" y="2715859"/>
            <a:ext cx="2265265" cy="224802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067" y="1233001"/>
            <a:ext cx="869383" cy="711313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D6BCEB57-A04E-F044-922A-38F9D819B88A}"/>
              </a:ext>
            </a:extLst>
          </p:cNvPr>
          <p:cNvSpPr txBox="1"/>
          <p:nvPr userDrawn="1"/>
        </p:nvSpPr>
        <p:spPr>
          <a:xfrm>
            <a:off x="1447067" y="2291346"/>
            <a:ext cx="5347758" cy="1750374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5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423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D62816-BB75-CA4E-BC70-2AFA647A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862650"/>
            <a:ext cx="869383" cy="711313"/>
          </a:xfrm>
          <a:prstGeom prst="rect">
            <a:avLst/>
          </a:prstGeom>
        </p:spPr>
      </p:pic>
      <p:sp>
        <p:nvSpPr>
          <p:cNvPr id="6" name="Tekstiruutu 13">
            <a:extLst>
              <a:ext uri="{FF2B5EF4-FFF2-40B4-BE49-F238E27FC236}">
                <a16:creationId xmlns:a16="http://schemas.microsoft.com/office/drawing/2014/main" id="{356E3FCE-4EA8-2447-B93E-D112AFEEDC7F}"/>
              </a:ext>
            </a:extLst>
          </p:cNvPr>
          <p:cNvSpPr txBox="1"/>
          <p:nvPr userDrawn="1"/>
        </p:nvSpPr>
        <p:spPr>
          <a:xfrm>
            <a:off x="1019175" y="1864893"/>
            <a:ext cx="5347758" cy="1750374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energy, water and air are life-giving resources for which we at LUT University seek new solutions with our expertise in technology and business.</a:t>
            </a:r>
          </a:p>
          <a:p>
            <a:endParaRPr lang="en-GB" sz="15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help society and businesses in their sustainable renewal. Our international community consists of 6500 members.</a:t>
            </a:r>
            <a:b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campuses are in Lappeenranta and Lahti, Finland.</a:t>
            </a:r>
          </a:p>
        </p:txBody>
      </p:sp>
    </p:spTree>
    <p:extLst>
      <p:ext uri="{BB962C8B-B14F-4D97-AF65-F5344CB8AC3E}">
        <p14:creationId xmlns:p14="http://schemas.microsoft.com/office/powerpoint/2010/main" val="4585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1.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4ABAA-AB16-B04C-B98E-9E2789583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2. System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614182-D5C1-E944-9EA0-91716C06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67412B-1598-9A40-92FC-C9ECFD8C7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C0C52-5F1A-2B40-8056-3360BCE90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43B4AF7-0103-E449-83EA-9FBF51A78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istuminen, pöytä, kannettava, musta&#10;&#10;Kuvaus luotu automaattisesti">
            <a:extLst>
              <a:ext uri="{FF2B5EF4-FFF2-40B4-BE49-F238E27FC236}">
                <a16:creationId xmlns:a16="http://schemas.microsoft.com/office/drawing/2014/main" id="{146A491B-636F-3E44-8966-7CF5322CBC7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25460"/>
            <a:ext cx="12192000" cy="685165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84955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C5B255-5C87-0C4B-8515-13ADB97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8D3B-1FF9-624C-8C50-0B4815CF618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ADFCFECA-7C74-4A44-BBAD-3D9B2F6E6DDF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7657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0" r:id="rId3"/>
    <p:sldLayoutId id="2147483654" r:id="rId4"/>
    <p:sldLayoutId id="2147483668" r:id="rId5"/>
    <p:sldLayoutId id="2147483655" r:id="rId6"/>
    <p:sldLayoutId id="2147483672" r:id="rId7"/>
    <p:sldLayoutId id="2147483673" r:id="rId8"/>
    <p:sldLayoutId id="2147483678" r:id="rId9"/>
    <p:sldLayoutId id="2147483674" r:id="rId10"/>
    <p:sldLayoutId id="2147483665" r:id="rId11"/>
    <p:sldLayoutId id="2147483664" r:id="rId12"/>
    <p:sldLayoutId id="2147483660" r:id="rId13"/>
    <p:sldLayoutId id="2147483661" r:id="rId14"/>
    <p:sldLayoutId id="2147483662" r:id="rId15"/>
    <p:sldLayoutId id="2147483663" r:id="rId16"/>
    <p:sldLayoutId id="2147483649" r:id="rId17"/>
    <p:sldLayoutId id="2147483677" r:id="rId18"/>
    <p:sldLayoutId id="2147483676" r:id="rId19"/>
    <p:sldLayoutId id="2147483679" r:id="rId20"/>
    <p:sldLayoutId id="2147483680" r:id="rId21"/>
    <p:sldLayoutId id="2147483666" r:id="rId22"/>
    <p:sldLayoutId id="2147483667" r:id="rId23"/>
    <p:sldLayoutId id="21474836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3B900"/>
        </a:buClr>
        <a:buSzPct val="100000"/>
        <a:buFontTx/>
        <a:buBlip>
          <a:blip r:embed="rId28"/>
        </a:buBlip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E373B-8D03-4AEB-ACB2-8BBB1A850467}"/>
              </a:ext>
            </a:extLst>
          </p:cNvPr>
          <p:cNvSpPr txBox="1">
            <a:spLocks/>
          </p:cNvSpPr>
          <p:nvPr/>
        </p:nvSpPr>
        <p:spPr>
          <a:xfrm>
            <a:off x="7290032" y="5738070"/>
            <a:ext cx="6564366" cy="312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Mikhail ola’ </a:t>
            </a:r>
            <a:r>
              <a:rPr lang="en-US" dirty="0" err="1"/>
              <a:t>adisa</a:t>
            </a:r>
            <a:endParaRPr lang="en-US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7C87988B-05F5-4FDE-B17D-6E9DFFC80932}"/>
              </a:ext>
            </a:extLst>
          </p:cNvPr>
          <p:cNvSpPr txBox="1">
            <a:spLocks/>
          </p:cNvSpPr>
          <p:nvPr/>
        </p:nvSpPr>
        <p:spPr>
          <a:xfrm>
            <a:off x="7323588" y="6262094"/>
            <a:ext cx="6365926" cy="595906"/>
          </a:xfrm>
          <a:prstGeom prst="rect">
            <a:avLst/>
          </a:prstGeom>
        </p:spPr>
        <p:txBody>
          <a:bodyPr vert="horz" lIns="10800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1000"/>
              </a:lnSpc>
              <a:spcBef>
                <a:spcPts val="1000"/>
              </a:spcBef>
              <a:buClr>
                <a:srgbClr val="23B900"/>
              </a:buClr>
              <a:buSzPct val="100000"/>
              <a:buFontTx/>
              <a:buNone/>
              <a:defRPr sz="12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B900"/>
              </a:buClr>
              <a:buFont typeface="Wingdings" pitchFamily="2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Junior Researcher </a:t>
            </a:r>
            <a:r>
              <a:rPr lang="en-GB" dirty="0">
                <a:solidFill>
                  <a:srgbClr val="23B900"/>
                </a:solidFill>
                <a:latin typeface="Arial"/>
                <a:cs typeface="Arial"/>
              </a:rPr>
              <a:t>|</a:t>
            </a:r>
            <a:r>
              <a:rPr lang="en-GB" dirty="0">
                <a:latin typeface="Arial"/>
                <a:cs typeface="Arial"/>
              </a:rPr>
              <a:t> LUT Software Engineering</a:t>
            </a:r>
          </a:p>
          <a:p>
            <a:r>
              <a:rPr lang="en-GB" dirty="0">
                <a:latin typeface="Arial"/>
                <a:cs typeface="Arial"/>
              </a:rPr>
              <a:t>mikhail.adisa@lut.fi</a:t>
            </a:r>
          </a:p>
        </p:txBody>
      </p:sp>
    </p:spTree>
    <p:extLst>
      <p:ext uri="{BB962C8B-B14F-4D97-AF65-F5344CB8AC3E}">
        <p14:creationId xmlns:p14="http://schemas.microsoft.com/office/powerpoint/2010/main" val="56315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The Sustainable Development Goals</a:t>
            </a:r>
          </a:p>
        </p:txBody>
      </p:sp>
      <p:pic>
        <p:nvPicPr>
          <p:cNvPr id="14" name="Picture 2" descr="Sustainability | Free Full-Text | Mapping Industry 4.0 Enabling  Technologies into United Nations Sustainability Development Goals">
            <a:extLst>
              <a:ext uri="{FF2B5EF4-FFF2-40B4-BE49-F238E27FC236}">
                <a16:creationId xmlns:a16="http://schemas.microsoft.com/office/drawing/2014/main" id="{A82A3B2C-E85B-49B2-B929-4D8AEB03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9" y="1790386"/>
            <a:ext cx="8654999" cy="43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B05DD-3491-4BFE-AFA6-BA353433678C}"/>
              </a:ext>
            </a:extLst>
          </p:cNvPr>
          <p:cNvSpPr txBox="1"/>
          <p:nvPr/>
        </p:nvSpPr>
        <p:spPr>
          <a:xfrm>
            <a:off x="8945880" y="2102177"/>
            <a:ext cx="3129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consist of 17 goals</a:t>
            </a: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supported by 169 targets</a:t>
            </a: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330 indicators</a:t>
            </a: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23B900"/>
              </a:buClr>
              <a:buFont typeface="Wingdings" panose="05000000000000000000" pitchFamily="2" charset="2"/>
              <a:buChar char="Ø"/>
            </a:pPr>
            <a:r>
              <a:rPr lang="en-US" sz="2000">
                <a:latin typeface="Corbel" panose="020B0503020204020204" pitchFamily="34" charset="0"/>
              </a:rPr>
              <a:t>103 targets </a:t>
            </a:r>
            <a:r>
              <a:rPr lang="en-US" sz="2000" dirty="0">
                <a:latin typeface="Corbel" panose="020B0503020204020204" pitchFamily="34" charset="0"/>
              </a:rPr>
              <a:t>are directly influenced by digital technologies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78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50D31-0138-4082-A672-CEA20F755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032" y="1941923"/>
            <a:ext cx="10515600" cy="475110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orbel" panose="020B0503020204020204" pitchFamily="34" charset="0"/>
              </a:rPr>
              <a:t>Developed at a higher level of the decision-making ladder and passed down along the hierarchy for implementation</a:t>
            </a:r>
          </a:p>
          <a:p>
            <a:r>
              <a:rPr lang="en-US" sz="1600" dirty="0">
                <a:latin typeface="Corbel" panose="020B0503020204020204" pitchFamily="34" charset="0"/>
              </a:rPr>
              <a:t>Can we imagine a society without regulations (top-down)?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Organizations and individuals may impose societal and environmental costs directly or indirectly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Human activities pollute streams, cause health hazards, endanger citizens, etc.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Subject the broader economy to undue risks</a:t>
            </a:r>
          </a:p>
          <a:p>
            <a:r>
              <a:rPr lang="en-US" sz="1600" dirty="0">
                <a:latin typeface="Corbel" panose="020B0503020204020204" pitchFamily="34" charset="0"/>
              </a:rPr>
              <a:t>Regulations can be used to return sanity to the world we live in 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Force behavior change through policy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by prohibiting certain activities or imposing the societal costs of such activity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By making every stakeholder take full ownership of their activities</a:t>
            </a:r>
          </a:p>
          <a:p>
            <a:pPr lvl="1"/>
            <a:endParaRPr lang="en-US" sz="1600" dirty="0">
              <a:latin typeface="Corbel" panose="020B0503020204020204" pitchFamily="34" charset="0"/>
            </a:endParaRPr>
          </a:p>
          <a:p>
            <a:r>
              <a:rPr lang="en-US" sz="1600" dirty="0">
                <a:latin typeface="Corbel" panose="020B0503020204020204" pitchFamily="34" charset="0"/>
              </a:rPr>
              <a:t>Are regulations enough? can it succeed without engaging stakeholders (bottom-up)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bottom-up approaches influence policy through behavioral change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provides a </a:t>
            </a:r>
            <a:r>
              <a:rPr lang="en-US" sz="1600" b="0" i="0" dirty="0">
                <a:effectLst/>
                <a:latin typeface="Corbel" panose="020B0503020204020204" pitchFamily="34" charset="0"/>
              </a:rPr>
              <a:t>better understanding of what needs to be done and how it may work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 generate massive impact when adopted by large numbers of people, and the barrier to entry is low</a:t>
            </a:r>
          </a:p>
          <a:p>
            <a:pPr lvl="1"/>
            <a:r>
              <a:rPr lang="en-US" sz="1600" dirty="0">
                <a:latin typeface="Corbel" panose="020B0503020204020204" pitchFamily="34" charset="0"/>
              </a:rPr>
              <a:t>achieve by communicating both the goals  and the strategies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693BE0-ED35-486A-AE19-3A7004C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2" y="1165669"/>
            <a:ext cx="11148646" cy="4908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2400" dirty="0"/>
              <a:t>Top-</a:t>
            </a:r>
            <a:r>
              <a:rPr lang="fi-FI" sz="2400" dirty="0" err="1"/>
              <a:t>down</a:t>
            </a:r>
            <a:r>
              <a:rPr lang="fi-FI" sz="2400" dirty="0"/>
              <a:t> and </a:t>
            </a:r>
            <a:r>
              <a:rPr lang="fi-FI" sz="2400" dirty="0" err="1"/>
              <a:t>bottom-up</a:t>
            </a:r>
            <a:r>
              <a:rPr lang="fi-FI" sz="2400" dirty="0"/>
              <a:t> </a:t>
            </a:r>
            <a:r>
              <a:rPr lang="en-US" sz="2400" dirty="0"/>
              <a:t>approaches for sustainable engagement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42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Insight from the literatures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A73B8-374F-4201-8A54-A3D89B2F2C7A}"/>
              </a:ext>
            </a:extLst>
          </p:cNvPr>
          <p:cNvSpPr txBox="1"/>
          <p:nvPr/>
        </p:nvSpPr>
        <p:spPr>
          <a:xfrm>
            <a:off x="443060" y="1781666"/>
            <a:ext cx="114441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Corbel" panose="020B0503020204020204" pitchFamily="34" charset="0"/>
              </a:rPr>
              <a:t>The government has a role to safeguard social interests through appropriate legislation and tougher regulations, as well as increasing public environmental awareness, to support the development of various environmental strategies </a:t>
            </a:r>
            <a:r>
              <a:rPr lang="en-US" sz="2400" i="1" dirty="0">
                <a:latin typeface="Corbel" panose="020B0503020204020204" pitchFamily="34" charset="0"/>
              </a:rPr>
              <a:t>for </a:t>
            </a:r>
            <a:r>
              <a:rPr lang="en-US" sz="2400" b="0" i="1" u="none" strike="noStrike" baseline="0" dirty="0">
                <a:latin typeface="Corbel" panose="020B0503020204020204" pitchFamily="34" charset="0"/>
              </a:rPr>
              <a:t>behavioral changes </a:t>
            </a:r>
            <a:r>
              <a:rPr lang="en-US" sz="2400" b="0" u="none" strike="noStrike" baseline="0" dirty="0">
                <a:latin typeface="Corbel" panose="020B0503020204020204" pitchFamily="34" charset="0"/>
              </a:rPr>
              <a:t>(Wang, 2010).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Corbel" panose="020B0503020204020204" pitchFamily="34" charset="0"/>
              </a:rPr>
              <a:t>Legislation has become the major pressure on businesses to act in a more environmentally concerned manner [16] and therefore, government legislative policies need to take a more active and leading role to encourage greater environmental responsibility </a:t>
            </a:r>
            <a:r>
              <a:rPr lang="en-US" sz="2400" b="0" i="0" u="none" strike="noStrike" baseline="0" dirty="0">
                <a:latin typeface="Corbel" panose="020B0503020204020204" pitchFamily="34" charset="0"/>
              </a:rPr>
              <a:t>(</a:t>
            </a:r>
            <a:r>
              <a:rPr lang="en-US" sz="2400" b="0" i="0" u="none" strike="noStrike" baseline="0" dirty="0" err="1">
                <a:latin typeface="Corbel" panose="020B0503020204020204" pitchFamily="34" charset="0"/>
              </a:rPr>
              <a:t>Dummett</a:t>
            </a:r>
            <a:r>
              <a:rPr lang="en-US" sz="2400" b="0" i="0" u="none" strike="noStrike" baseline="0" dirty="0">
                <a:latin typeface="Corbel" panose="020B0503020204020204" pitchFamily="34" charset="0"/>
              </a:rPr>
              <a:t>, 2006).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Insight from the literatures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A73B8-374F-4201-8A54-A3D89B2F2C7A}"/>
              </a:ext>
            </a:extLst>
          </p:cNvPr>
          <p:cNvSpPr txBox="1"/>
          <p:nvPr/>
        </p:nvSpPr>
        <p:spPr>
          <a:xfrm>
            <a:off x="443060" y="1781666"/>
            <a:ext cx="11444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latin typeface="Corbel" panose="020B0503020204020204" pitchFamily="34" charset="0"/>
              </a:rPr>
              <a:t>Bottom-up initiatives are initiated and led by regular members of a group to promote more pro-environmental practices within their group </a:t>
            </a:r>
            <a:r>
              <a:rPr lang="en-US" sz="2400" dirty="0">
                <a:latin typeface="Corbel" panose="020B0503020204020204" pitchFamily="34" charset="0"/>
              </a:rPr>
              <a:t>(</a:t>
            </a:r>
            <a:r>
              <a:rPr lang="en-US" sz="2400" dirty="0" err="1">
                <a:latin typeface="Corbel" panose="020B0503020204020204" pitchFamily="34" charset="0"/>
              </a:rPr>
              <a:t>Jans</a:t>
            </a:r>
            <a:r>
              <a:rPr lang="en-US" sz="2400" dirty="0">
                <a:latin typeface="Corbel" panose="020B0503020204020204" pitchFamily="34" charset="0"/>
              </a:rPr>
              <a:t>, 2020).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latin typeface="Corbel" panose="020B0503020204020204" pitchFamily="34" charset="0"/>
              </a:rPr>
              <a:t>Initiatives that aim to move the larger group toward pro-environmental practices but are typically initiated by a few group members</a:t>
            </a:r>
            <a:r>
              <a:rPr lang="en-US" sz="2400" dirty="0">
                <a:latin typeface="Corbel" panose="020B0503020204020204" pitchFamily="34" charset="0"/>
              </a:rPr>
              <a:t> (</a:t>
            </a:r>
            <a:r>
              <a:rPr lang="en-US" sz="2400" dirty="0" err="1">
                <a:latin typeface="Corbel" panose="020B0503020204020204" pitchFamily="34" charset="0"/>
              </a:rPr>
              <a:t>Middlemiss</a:t>
            </a:r>
            <a:r>
              <a:rPr lang="en-US" sz="2400" dirty="0">
                <a:latin typeface="Corbel" panose="020B0503020204020204" pitchFamily="34" charset="0"/>
              </a:rPr>
              <a:t> &amp; Parrish, 2010).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…The appeal of any bottom-up approach is that individual actions can have a massive impact when adopted by large numbers of people, and the barrier to entry is low.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1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61CAF-7841-4859-82AB-ACA829D67129}"/>
              </a:ext>
            </a:extLst>
          </p:cNvPr>
          <p:cNvSpPr txBox="1"/>
          <p:nvPr/>
        </p:nvSpPr>
        <p:spPr>
          <a:xfrm>
            <a:off x="886120" y="1187042"/>
            <a:ext cx="1019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Approaches to engaging stakeholders for sustainable activities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9856CA-9533-4B30-A3AF-1C6BB12284B4}"/>
              </a:ext>
            </a:extLst>
          </p:cNvPr>
          <p:cNvGraphicFramePr>
            <a:graphicFrameLocks noGrp="1"/>
          </p:cNvGraphicFramePr>
          <p:nvPr/>
        </p:nvGraphicFramePr>
        <p:xfrm>
          <a:off x="449455" y="1751698"/>
          <a:ext cx="8752300" cy="4930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993">
                  <a:extLst>
                    <a:ext uri="{9D8B030D-6E8A-4147-A177-3AD203B41FA5}">
                      <a16:colId xmlns:a16="http://schemas.microsoft.com/office/drawing/2014/main" val="1647133608"/>
                    </a:ext>
                  </a:extLst>
                </a:gridCol>
                <a:gridCol w="1809946">
                  <a:extLst>
                    <a:ext uri="{9D8B030D-6E8A-4147-A177-3AD203B41FA5}">
                      <a16:colId xmlns:a16="http://schemas.microsoft.com/office/drawing/2014/main" val="2318412933"/>
                    </a:ext>
                  </a:extLst>
                </a:gridCol>
                <a:gridCol w="6457361">
                  <a:extLst>
                    <a:ext uri="{9D8B030D-6E8A-4147-A177-3AD203B41FA5}">
                      <a16:colId xmlns:a16="http://schemas.microsoft.com/office/drawing/2014/main" val="2921890733"/>
                    </a:ext>
                  </a:extLst>
                </a:gridCol>
              </a:tblGrid>
              <a:tr h="34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S/N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Examples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Activities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390491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ICT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 carbon foot-print of software and systems at every stage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629996"/>
                  </a:ext>
                </a:extLst>
              </a:tr>
              <a:tr h="314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Energy consumption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Promoting efficient energy usage as a top priority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703257"/>
                  </a:ext>
                </a:extLst>
              </a:tr>
              <a:tr h="28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Water sustainability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Strive to reduce water usage where possible</a:t>
                      </a:r>
                      <a:endParaRPr lang="en-GB" sz="15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965981"/>
                  </a:ext>
                </a:extLst>
              </a:tr>
              <a:tr h="54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Reduce, reuse and recycle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Committed to reducing waste deposited into landfill and embrace reuse and recycling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014664"/>
                  </a:ext>
                </a:extLst>
              </a:tr>
              <a:tr h="54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Less paper, more digital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paperless, adjustment to our print habits (duplex printing where necessary)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381938"/>
                  </a:ext>
                </a:extLst>
              </a:tr>
              <a:tr h="5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Sustainable procurement</a:t>
                      </a:r>
                      <a:endParaRPr lang="en-GB" sz="15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Use ‘Energy star’ to guide purchases, with less environmental impact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774932"/>
                  </a:ext>
                </a:extLst>
              </a:tr>
              <a:tr h="35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7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Corbel" panose="020B0503020204020204" pitchFamily="34" charset="0"/>
                        </a:rPr>
                        <a:t>Sustainable commuting</a:t>
                      </a:r>
                      <a:endParaRPr lang="en-GB" sz="15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carpooling, video conferencing, biking, electric vehicle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7175"/>
                  </a:ext>
                </a:extLst>
              </a:tr>
              <a:tr h="54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8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Sustainable event planning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e-materials, e-registration, e-advertisement, e-meetings and biodegradable gifting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82283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Sustainable eco-system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</a:rPr>
                        <a:t>Embrace the non-littering culture and manage chemical disposal.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424512"/>
                  </a:ext>
                </a:extLst>
              </a:tr>
              <a:tr h="35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Sustainable 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with minimized negative environmental, social and economical effects</a:t>
                      </a:r>
                      <a:endParaRPr lang="en-GB" sz="15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92870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51012FE-EDE7-441B-A214-D1DCB74B396C}"/>
              </a:ext>
            </a:extLst>
          </p:cNvPr>
          <p:cNvGrpSpPr/>
          <p:nvPr/>
        </p:nvGrpSpPr>
        <p:grpSpPr>
          <a:xfrm>
            <a:off x="9001192" y="1156753"/>
            <a:ext cx="3190808" cy="3393650"/>
            <a:chOff x="8998048" y="1564849"/>
            <a:chExt cx="3190808" cy="3393650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90DE5A4E-18A1-48B3-8078-D0E21AB5FB1F}"/>
                </a:ext>
              </a:extLst>
            </p:cNvPr>
            <p:cNvSpPr/>
            <p:nvPr/>
          </p:nvSpPr>
          <p:spPr>
            <a:xfrm rot="1154307">
              <a:off x="8998048" y="1564849"/>
              <a:ext cx="3190808" cy="339365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BCAD0D-DEC5-42D9-A865-3DA52711E907}"/>
                </a:ext>
              </a:extLst>
            </p:cNvPr>
            <p:cNvSpPr txBox="1"/>
            <p:nvPr/>
          </p:nvSpPr>
          <p:spPr>
            <a:xfrm>
              <a:off x="9201755" y="2354515"/>
              <a:ext cx="2742006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Can we use IT solutions to engage citizens for sustainable behavioral change</a:t>
              </a:r>
            </a:p>
            <a:p>
              <a:pPr algn="ctr"/>
              <a:r>
                <a:rPr lang="en-US" sz="5400" b="1" dirty="0"/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EF181-A371-4B8E-9471-288959FE3803}"/>
              </a:ext>
            </a:extLst>
          </p:cNvPr>
          <p:cNvGrpSpPr/>
          <p:nvPr/>
        </p:nvGrpSpPr>
        <p:grpSpPr>
          <a:xfrm>
            <a:off x="9201754" y="4792931"/>
            <a:ext cx="3090799" cy="1854712"/>
            <a:chOff x="9201754" y="4792931"/>
            <a:chExt cx="3090799" cy="1854712"/>
          </a:xfrm>
        </p:grpSpPr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011F96AD-7F18-4276-AA77-0BB3B024C75F}"/>
                </a:ext>
              </a:extLst>
            </p:cNvPr>
            <p:cNvSpPr/>
            <p:nvPr/>
          </p:nvSpPr>
          <p:spPr>
            <a:xfrm>
              <a:off x="9201755" y="4792931"/>
              <a:ext cx="2990245" cy="1854712"/>
            </a:xfrm>
            <a:prstGeom prst="wave">
              <a:avLst>
                <a:gd name="adj1" fmla="val 18091"/>
                <a:gd name="adj2" fmla="val 15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62F688-C37B-4272-A5B6-77E663DDB47E}"/>
                </a:ext>
              </a:extLst>
            </p:cNvPr>
            <p:cNvSpPr txBox="1"/>
            <p:nvPr/>
          </p:nvSpPr>
          <p:spPr>
            <a:xfrm>
              <a:off x="9201754" y="5023315"/>
              <a:ext cx="30907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Top-down</a:t>
              </a:r>
            </a:p>
            <a:p>
              <a:pPr algn="ctr"/>
              <a:r>
                <a:rPr lang="en-US" sz="2800" b="1" dirty="0"/>
                <a:t>and </a:t>
              </a:r>
            </a:p>
            <a:p>
              <a:pPr algn="ctr"/>
              <a:r>
                <a:rPr lang="en-US" sz="2800" b="1" dirty="0"/>
                <a:t>           Bottom-up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76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10195"/>
      </p:ext>
    </p:extLst>
  </p:cSld>
  <p:clrMapOvr>
    <a:masterClrMapping/>
  </p:clrMapOvr>
</p:sld>
</file>

<file path=ppt/theme/theme1.xml><?xml version="1.0" encoding="utf-8"?>
<a:theme xmlns:a="http://schemas.openxmlformats.org/drawingml/2006/main" name="LUT Presentation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570073013E643A77AF2CB2A52F438" ma:contentTypeVersion="13" ma:contentTypeDescription="Create a new document." ma:contentTypeScope="" ma:versionID="1f847e5f1f4156ed0610fce5fad61887">
  <xsd:schema xmlns:xsd="http://www.w3.org/2001/XMLSchema" xmlns:xs="http://www.w3.org/2001/XMLSchema" xmlns:p="http://schemas.microsoft.com/office/2006/metadata/properties" xmlns:ns2="441b20ff-3425-4c15-b21c-8f486107527d" xmlns:ns3="b282b00d-087e-4d6c-9258-af379ab8bd9c" targetNamespace="http://schemas.microsoft.com/office/2006/metadata/properties" ma:root="true" ma:fieldsID="c7f14d5667072ab65e51f16ddb9df261" ns2:_="" ns3:_="">
    <xsd:import namespace="441b20ff-3425-4c15-b21c-8f486107527d"/>
    <xsd:import namespace="b282b00d-087e-4d6c-9258-af379ab8b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b20ff-3425-4c15-b21c-8f48610752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2b00d-087e-4d6c-9258-af379ab8b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FFF5F-5BE5-48FE-8CB1-916142753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1b20ff-3425-4c15-b21c-8f486107527d"/>
    <ds:schemaRef ds:uri="b282b00d-087e-4d6c-9258-af379ab8b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78189D-FE94-4C3C-BE92-5921C6E5D051}">
  <ds:schemaRefs>
    <ds:schemaRef ds:uri="http://schemas.microsoft.com/office/2006/metadata/properties"/>
    <ds:schemaRef ds:uri="http://schemas.microsoft.com/office/infopath/2007/PartnerControls"/>
    <ds:schemaRef ds:uri="860501af-f85d-4bf7-b615-e4522cc7c3ae"/>
  </ds:schemaRefs>
</ds:datastoreItem>
</file>

<file path=customXml/itemProps3.xml><?xml version="1.0" encoding="utf-8"?>
<ds:datastoreItem xmlns:ds="http://schemas.openxmlformats.org/officeDocument/2006/customXml" ds:itemID="{BBD8187B-65EB-4AA9-89E6-C310C8DBED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555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LUT Presentation</vt:lpstr>
      <vt:lpstr>PowerPoint Presentation</vt:lpstr>
      <vt:lpstr>PowerPoint Presentation</vt:lpstr>
      <vt:lpstr>Top-down and bottom-up approaches for sustainable engagement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Teemu Leinonen</dc:creator>
  <cp:lastModifiedBy>Mikhail Adisa</cp:lastModifiedBy>
  <cp:revision>176</cp:revision>
  <dcterms:created xsi:type="dcterms:W3CDTF">2020-04-24T09:03:18Z</dcterms:created>
  <dcterms:modified xsi:type="dcterms:W3CDTF">2022-04-26T12:00:13Z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0x010100F14570073013E643A77AF2CB2A52F438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</Properties>
</file>