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E009-D744-4851-9F2B-9D8AECFAEEE9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FC70-9E04-47D6-98DB-21F5F0FCF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7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E009-D744-4851-9F2B-9D8AECFAEEE9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FC70-9E04-47D6-98DB-21F5F0FCF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1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E009-D744-4851-9F2B-9D8AECFAEEE9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FC70-9E04-47D6-98DB-21F5F0FCF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1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E009-D744-4851-9F2B-9D8AECFAEEE9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FC70-9E04-47D6-98DB-21F5F0FCF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2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E009-D744-4851-9F2B-9D8AECFAEEE9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FC70-9E04-47D6-98DB-21F5F0FCF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2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E009-D744-4851-9F2B-9D8AECFAEEE9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FC70-9E04-47D6-98DB-21F5F0FCF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1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E009-D744-4851-9F2B-9D8AECFAEEE9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FC70-9E04-47D6-98DB-21F5F0FCF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E009-D744-4851-9F2B-9D8AECFAEEE9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FC70-9E04-47D6-98DB-21F5F0FCF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08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E009-D744-4851-9F2B-9D8AECFAEEE9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FC70-9E04-47D6-98DB-21F5F0FCF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7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E009-D744-4851-9F2B-9D8AECFAEEE9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FC70-9E04-47D6-98DB-21F5F0FCF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50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E009-D744-4851-9F2B-9D8AECFAEEE9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FC70-9E04-47D6-98DB-21F5F0FCF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3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FE009-D744-4851-9F2B-9D8AECFAEEE9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FC70-9E04-47D6-98DB-21F5F0FCF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1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3620">
            <a:off x="749015" y="2450659"/>
            <a:ext cx="9738380" cy="125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10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570865"/>
            <a:ext cx="10515600" cy="1325563"/>
          </a:xfrm>
        </p:spPr>
        <p:txBody>
          <a:bodyPr/>
          <a:lstStyle/>
          <a:p>
            <a:r>
              <a:rPr lang="fi-FI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Group 1 - </a:t>
            </a:r>
            <a:r>
              <a:rPr lang="fi-FI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PaavoInsurances</a:t>
            </a:r>
            <a:endParaRPr lang="en-US" b="1" dirty="0">
              <a:solidFill>
                <a:schemeClr val="bg1"/>
              </a:solidFill>
              <a:latin typeface="Merriweather Sans" panose="02000503060000020004" pitchFamily="50" charset="0"/>
            </a:endParaRP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1348740" y="2031365"/>
            <a:ext cx="10005060" cy="4351338"/>
          </a:xfrm>
        </p:spPr>
        <p:txBody>
          <a:bodyPr>
            <a:normAutofit/>
          </a:bodyPr>
          <a:lstStyle/>
          <a:p>
            <a:r>
              <a:rPr lang="fi-FI" sz="32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Laitinen: </a:t>
            </a:r>
            <a:r>
              <a:rPr lang="fi-FI" sz="32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Lead</a:t>
            </a:r>
            <a:r>
              <a:rPr lang="fi-FI" sz="32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32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front</a:t>
            </a:r>
            <a:r>
              <a:rPr lang="fi-FI" sz="32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32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end</a:t>
            </a:r>
            <a:r>
              <a:rPr lang="fi-FI" sz="32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32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developer</a:t>
            </a:r>
            <a:endParaRPr lang="fi-FI" sz="3200" b="1" dirty="0" smtClean="0">
              <a:solidFill>
                <a:schemeClr val="bg1"/>
              </a:solidFill>
              <a:latin typeface="Merriweather Sans" panose="02000503060000020004" pitchFamily="50" charset="0"/>
            </a:endParaRPr>
          </a:p>
          <a:p>
            <a:r>
              <a:rPr lang="fi-FI" sz="32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Pohjala: </a:t>
            </a:r>
            <a:r>
              <a:rPr lang="fi-FI" sz="32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Special</a:t>
            </a:r>
            <a:r>
              <a:rPr lang="fi-FI" sz="32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32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features</a:t>
            </a:r>
            <a:r>
              <a:rPr lang="fi-FI" sz="32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, </a:t>
            </a:r>
            <a:r>
              <a:rPr lang="fi-FI" sz="32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front</a:t>
            </a:r>
            <a:r>
              <a:rPr lang="fi-FI" sz="32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32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end</a:t>
            </a:r>
            <a:endParaRPr lang="fi-FI" sz="3200" b="1" dirty="0" smtClean="0">
              <a:solidFill>
                <a:schemeClr val="bg1"/>
              </a:solidFill>
              <a:latin typeface="Merriweather Sans" panose="02000503060000020004" pitchFamily="50" charset="0"/>
            </a:endParaRPr>
          </a:p>
          <a:p>
            <a:r>
              <a:rPr lang="fi-FI" sz="32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Repo: UI, </a:t>
            </a:r>
            <a:r>
              <a:rPr lang="fi-FI" sz="32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front</a:t>
            </a:r>
            <a:r>
              <a:rPr lang="fi-FI" sz="32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32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end</a:t>
            </a:r>
            <a:endParaRPr lang="fi-FI" sz="3200" b="1" dirty="0" smtClean="0">
              <a:solidFill>
                <a:schemeClr val="bg1"/>
              </a:solidFill>
              <a:latin typeface="Merriweather Sans" panose="02000503060000020004" pitchFamily="50" charset="0"/>
            </a:endParaRPr>
          </a:p>
          <a:p>
            <a:r>
              <a:rPr lang="fi-FI" sz="32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Virta: UI, </a:t>
            </a:r>
            <a:r>
              <a:rPr lang="fi-FI" sz="32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front</a:t>
            </a:r>
            <a:r>
              <a:rPr lang="fi-FI" sz="32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32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end</a:t>
            </a:r>
            <a:endParaRPr lang="en-US" sz="3200" b="1" dirty="0">
              <a:solidFill>
                <a:schemeClr val="bg1"/>
              </a:solidFill>
              <a:latin typeface="Merriweather Sans" panose="0200050306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56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838200" y="570865"/>
            <a:ext cx="10515600" cy="1325563"/>
          </a:xfrm>
        </p:spPr>
        <p:txBody>
          <a:bodyPr/>
          <a:lstStyle/>
          <a:p>
            <a:r>
              <a:rPr lang="fi-FI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Idea</a:t>
            </a:r>
            <a:endParaRPr lang="en-US" b="1" dirty="0">
              <a:solidFill>
                <a:schemeClr val="bg1"/>
              </a:solidFill>
              <a:latin typeface="Merriweather Sans" panose="02000503060000020004" pitchFamily="50" charset="0"/>
            </a:endParaRPr>
          </a:p>
        </p:txBody>
      </p:sp>
      <p:sp>
        <p:nvSpPr>
          <p:cNvPr id="5" name="Sisällön paikkamerkki 5"/>
          <p:cNvSpPr>
            <a:spLocks noGrp="1"/>
          </p:cNvSpPr>
          <p:nvPr>
            <p:ph idx="1"/>
          </p:nvPr>
        </p:nvSpPr>
        <p:spPr>
          <a:xfrm>
            <a:off x="1348740" y="2031365"/>
            <a:ext cx="8165963" cy="3529176"/>
          </a:xfrm>
        </p:spPr>
        <p:txBody>
          <a:bodyPr>
            <a:normAutofit/>
          </a:bodyPr>
          <a:lstStyle/>
          <a:p>
            <a:r>
              <a:rPr lang="fi-FI" sz="32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Insurance </a:t>
            </a:r>
            <a:r>
              <a:rPr lang="fi-FI" sz="32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sale</a:t>
            </a:r>
            <a:r>
              <a:rPr lang="fi-FI" sz="32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32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app</a:t>
            </a:r>
            <a:endParaRPr lang="fi-FI" b="1" dirty="0">
              <a:solidFill>
                <a:schemeClr val="bg1"/>
              </a:solidFill>
              <a:latin typeface="Merriweather Sans" panose="02000503060000020004" pitchFamily="50" charset="0"/>
            </a:endParaRPr>
          </a:p>
          <a:p>
            <a:r>
              <a:rPr lang="fi-FI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Three </a:t>
            </a:r>
            <a:r>
              <a:rPr lang="fi-FI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priorities</a:t>
            </a:r>
            <a:r>
              <a:rPr lang="fi-FI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:</a:t>
            </a:r>
          </a:p>
          <a:p>
            <a:pPr lvl="1"/>
            <a:r>
              <a:rPr lang="fi-FI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Calculate</a:t>
            </a:r>
            <a:r>
              <a:rPr lang="fi-FI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the</a:t>
            </a:r>
            <a:r>
              <a:rPr lang="fi-FI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offer</a:t>
            </a:r>
            <a:r>
              <a:rPr lang="fi-FI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of </a:t>
            </a:r>
            <a:r>
              <a:rPr lang="fi-FI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homen</a:t>
            </a:r>
            <a:r>
              <a:rPr lang="fi-FI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insurance</a:t>
            </a:r>
            <a:r>
              <a:rPr lang="fi-FI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and </a:t>
            </a:r>
            <a:r>
              <a:rPr lang="fi-FI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make</a:t>
            </a:r>
            <a:r>
              <a:rPr lang="fi-FI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a </a:t>
            </a:r>
            <a:r>
              <a:rPr lang="fi-FI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contract</a:t>
            </a:r>
            <a:r>
              <a:rPr lang="fi-FI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with</a:t>
            </a:r>
            <a:r>
              <a:rPr lang="fi-FI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customer</a:t>
            </a:r>
            <a:endParaRPr lang="fi-FI" b="1" dirty="0" smtClean="0">
              <a:solidFill>
                <a:schemeClr val="bg1"/>
              </a:solidFill>
              <a:latin typeface="Merriweather Sans" panose="02000503060000020004" pitchFamily="50" charset="0"/>
            </a:endParaRPr>
          </a:p>
          <a:p>
            <a:pPr lvl="1"/>
            <a:r>
              <a:rPr lang="fi-FI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Collect</a:t>
            </a:r>
            <a:r>
              <a:rPr lang="fi-FI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possible</a:t>
            </a:r>
            <a:r>
              <a:rPr lang="fi-FI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customer</a:t>
            </a:r>
            <a:r>
              <a:rPr lang="fi-FI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information</a:t>
            </a:r>
            <a:r>
              <a:rPr lang="fi-FI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for </a:t>
            </a:r>
            <a:r>
              <a:rPr lang="fi-FI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later</a:t>
            </a:r>
            <a:r>
              <a:rPr lang="fi-FI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contacting</a:t>
            </a:r>
            <a:endParaRPr lang="fi-FI" b="1" dirty="0" smtClean="0">
              <a:solidFill>
                <a:schemeClr val="bg1"/>
              </a:solidFill>
              <a:latin typeface="Merriweather Sans" panose="02000503060000020004" pitchFamily="50" charset="0"/>
            </a:endParaRPr>
          </a:p>
          <a:p>
            <a:pPr lvl="1"/>
            <a:r>
              <a:rPr lang="fi-FI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Customer</a:t>
            </a:r>
            <a:r>
              <a:rPr lang="fi-FI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loyalty</a:t>
            </a:r>
            <a:r>
              <a:rPr lang="fi-FI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program</a:t>
            </a:r>
            <a:endParaRPr lang="en-US" b="1" dirty="0" smtClean="0">
              <a:solidFill>
                <a:schemeClr val="bg1"/>
              </a:solidFill>
              <a:latin typeface="Merriweather Sans" panose="0200050306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84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838200" y="570865"/>
            <a:ext cx="10515600" cy="1325563"/>
          </a:xfrm>
        </p:spPr>
        <p:txBody>
          <a:bodyPr/>
          <a:lstStyle/>
          <a:p>
            <a:r>
              <a:rPr lang="fi-FI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Features</a:t>
            </a:r>
            <a:endParaRPr lang="en-US" b="1" dirty="0">
              <a:solidFill>
                <a:schemeClr val="bg1"/>
              </a:solidFill>
              <a:latin typeface="Merriweather Sans" panose="02000503060000020004" pitchFamily="50" charset="0"/>
            </a:endParaRPr>
          </a:p>
        </p:txBody>
      </p:sp>
      <p:sp>
        <p:nvSpPr>
          <p:cNvPr id="7" name="Sisällön paikkamerkki 5"/>
          <p:cNvSpPr>
            <a:spLocks noGrp="1"/>
          </p:cNvSpPr>
          <p:nvPr>
            <p:ph idx="1"/>
          </p:nvPr>
        </p:nvSpPr>
        <p:spPr>
          <a:xfrm>
            <a:off x="1348740" y="2031365"/>
            <a:ext cx="8083584" cy="3512700"/>
          </a:xfrm>
        </p:spPr>
        <p:txBody>
          <a:bodyPr>
            <a:noAutofit/>
          </a:bodyPr>
          <a:lstStyle/>
          <a:p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Customers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can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make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a 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home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insurance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contract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based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on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offer</a:t>
            </a:r>
            <a:endParaRPr lang="fi-FI" sz="2400" b="1" dirty="0" smtClean="0">
              <a:solidFill>
                <a:schemeClr val="bg1"/>
              </a:solidFill>
              <a:latin typeface="Merriweather Sans" panose="02000503060000020004" pitchFamily="50" charset="0"/>
            </a:endParaRPr>
          </a:p>
          <a:p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Customers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can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join to ”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spam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list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”, to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be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contacted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later</a:t>
            </a:r>
            <a:endParaRPr lang="fi-FI" sz="2400" b="1" dirty="0" smtClean="0">
              <a:solidFill>
                <a:schemeClr val="bg1"/>
              </a:solidFill>
              <a:latin typeface="Merriweather Sans" panose="02000503060000020004" pitchFamily="50" charset="0"/>
            </a:endParaRPr>
          </a:p>
          <a:p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Old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customers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can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make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a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new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insurance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contract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</a:p>
          <a:p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Barcode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recognition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for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old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customers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and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joining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to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loyalty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program</a:t>
            </a:r>
            <a:endParaRPr lang="fi-FI" sz="2400" b="1" dirty="0" smtClean="0">
              <a:solidFill>
                <a:schemeClr val="bg1"/>
              </a:solidFill>
              <a:latin typeface="Merriweather Sans" panose="02000503060000020004" pitchFamily="50" charset="0"/>
            </a:endParaRPr>
          </a:p>
          <a:p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Local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database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with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social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security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numbers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and bonus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card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numbers</a:t>
            </a:r>
            <a:endParaRPr lang="en-US" sz="2400" b="1" dirty="0">
              <a:solidFill>
                <a:schemeClr val="bg1"/>
              </a:solidFill>
              <a:latin typeface="Merriweather Sans" panose="0200050306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57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838200" y="570865"/>
            <a:ext cx="10515600" cy="1325563"/>
          </a:xfrm>
        </p:spPr>
        <p:txBody>
          <a:bodyPr/>
          <a:lstStyle/>
          <a:p>
            <a:r>
              <a:rPr lang="fi-FI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Tech</a:t>
            </a:r>
            <a:endParaRPr lang="en-US" b="1" dirty="0">
              <a:solidFill>
                <a:schemeClr val="bg1"/>
              </a:solidFill>
              <a:latin typeface="Merriweather Sans" panose="02000503060000020004" pitchFamily="50" charset="0"/>
            </a:endParaRPr>
          </a:p>
        </p:txBody>
      </p:sp>
      <p:sp>
        <p:nvSpPr>
          <p:cNvPr id="5" name="Sisällön paikkamerkki 5"/>
          <p:cNvSpPr>
            <a:spLocks noGrp="1"/>
          </p:cNvSpPr>
          <p:nvPr>
            <p:ph idx="1"/>
          </p:nvPr>
        </p:nvSpPr>
        <p:spPr>
          <a:xfrm>
            <a:off x="1348740" y="2031365"/>
            <a:ext cx="10005060" cy="4351338"/>
          </a:xfrm>
        </p:spPr>
        <p:txBody>
          <a:bodyPr>
            <a:normAutofit/>
          </a:bodyPr>
          <a:lstStyle/>
          <a:p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Visual Studio 2013 (C#, JSON.NET, XAML)</a:t>
            </a:r>
          </a:p>
          <a:p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GitHub</a:t>
            </a:r>
            <a:endParaRPr lang="fi-FI" sz="2400" b="1" dirty="0" smtClean="0">
              <a:solidFill>
                <a:schemeClr val="bg1"/>
              </a:solidFill>
              <a:latin typeface="Merriweather Sans" panose="02000503060000020004" pitchFamily="50" charset="0"/>
            </a:endParaRPr>
          </a:p>
          <a:p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MarvelApp</a:t>
            </a:r>
            <a:endParaRPr lang="fi-FI" sz="2400" b="1" dirty="0" smtClean="0">
              <a:solidFill>
                <a:schemeClr val="bg1"/>
              </a:solidFill>
              <a:latin typeface="Merriweather Sans" panose="02000503060000020004" pitchFamily="50" charset="0"/>
            </a:endParaRPr>
          </a:p>
          <a:p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Adobe Illustrator CC</a:t>
            </a:r>
          </a:p>
          <a:p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CorelDRAW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X6</a:t>
            </a:r>
          </a:p>
          <a:p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Google, Google, Google…</a:t>
            </a:r>
            <a:endParaRPr lang="en-US" sz="2400" b="1" dirty="0">
              <a:solidFill>
                <a:schemeClr val="bg1"/>
              </a:solidFill>
              <a:latin typeface="Merriweather Sans" panose="0200050306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94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838200" y="570865"/>
            <a:ext cx="10515600" cy="1325563"/>
          </a:xfrm>
        </p:spPr>
        <p:txBody>
          <a:bodyPr/>
          <a:lstStyle/>
          <a:p>
            <a:r>
              <a:rPr lang="fi-FI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Few</a:t>
            </a:r>
            <a:r>
              <a:rPr lang="fi-FI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nice</a:t>
            </a:r>
            <a:r>
              <a:rPr lang="fi-FI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achievements</a:t>
            </a:r>
            <a:endParaRPr lang="en-US" b="1" dirty="0">
              <a:solidFill>
                <a:schemeClr val="bg1"/>
              </a:solidFill>
              <a:latin typeface="Merriweather Sans" panose="02000503060000020004" pitchFamily="50" charset="0"/>
            </a:endParaRPr>
          </a:p>
        </p:txBody>
      </p:sp>
      <p:sp>
        <p:nvSpPr>
          <p:cNvPr id="5" name="Sisällön paikkamerkki 5"/>
          <p:cNvSpPr>
            <a:spLocks noGrp="1"/>
          </p:cNvSpPr>
          <p:nvPr>
            <p:ph idx="1"/>
          </p:nvPr>
        </p:nvSpPr>
        <p:spPr>
          <a:xfrm>
            <a:off x="1348740" y="2031365"/>
            <a:ext cx="8421336" cy="3553889"/>
          </a:xfrm>
        </p:spPr>
        <p:txBody>
          <a:bodyPr>
            <a:normAutofit/>
          </a:bodyPr>
          <a:lstStyle/>
          <a:p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Barcode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recognition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for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social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security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numbers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and S-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card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numbers</a:t>
            </a:r>
            <a:endParaRPr lang="fi-FI" sz="2400" b="1" dirty="0" smtClean="0">
              <a:solidFill>
                <a:schemeClr val="bg1"/>
              </a:solidFill>
              <a:latin typeface="Merriweather Sans" panose="02000503060000020004" pitchFamily="50" charset="0"/>
            </a:endParaRPr>
          </a:p>
          <a:p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Connection to Otso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database</a:t>
            </a:r>
            <a:endParaRPr lang="fi-FI" sz="2400" b="1" dirty="0" smtClean="0">
              <a:solidFill>
                <a:schemeClr val="bg1"/>
              </a:solidFill>
              <a:latin typeface="Merriweather Sans" panose="02000503060000020004" pitchFamily="50" charset="0"/>
            </a:endParaRPr>
          </a:p>
          <a:p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Connection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between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our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own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local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database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and Otso </a:t>
            </a:r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database</a:t>
            </a:r>
            <a:endParaRPr lang="fi-FI" sz="2400" b="1" dirty="0" smtClean="0">
              <a:solidFill>
                <a:schemeClr val="bg1"/>
              </a:solidFill>
              <a:latin typeface="Merriweather Sans" panose="02000503060000020004" pitchFamily="50" charset="0"/>
            </a:endParaRPr>
          </a:p>
          <a:p>
            <a:r>
              <a:rPr lang="fi-FI" sz="2400" b="1" dirty="0" err="1" smtClean="0">
                <a:solidFill>
                  <a:schemeClr val="bg1"/>
                </a:solidFill>
                <a:latin typeface="Merriweather Sans" panose="02000503060000020004" pitchFamily="50" charset="0"/>
              </a:rPr>
              <a:t>Nice</a:t>
            </a:r>
            <a:r>
              <a:rPr lang="fi-FI" sz="2400" b="1" dirty="0" smtClean="0">
                <a:solidFill>
                  <a:schemeClr val="bg1"/>
                </a:solidFill>
                <a:latin typeface="Merriweather Sans" panose="02000503060000020004" pitchFamily="50" charset="0"/>
              </a:rPr>
              <a:t> UI!</a:t>
            </a:r>
            <a:endParaRPr lang="fi-FI" sz="2400" b="1" dirty="0">
              <a:solidFill>
                <a:schemeClr val="bg1"/>
              </a:solidFill>
              <a:latin typeface="Merriweather Sans" panose="0200050306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60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31.media.tumblr.com/tumblr_lydxf0M9fN1qheyf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3242">
            <a:off x="6075537" y="973493"/>
            <a:ext cx="38100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data:image/jpeg;base64,/9j/4AAQSkZJRgABAQAAAQABAAD/2wCEAAkGBxQTEhQUExQVFRQWGRcYFxcXFRgYFxcWGBQWFhYUFxcYHCggGBolHBcUITEhJSkrLi4uFx8zODMsNygtLisBCgoKDg0OGhAQGywkICQsLCwsLCwsLCwsLCwsLCwsLCwsLCwsLCwsLCwsLCwsLCwsLCwsLCwsNywsLCwsLCwsLP/AABEIALsBDQMBIgACEQEDEQH/xAAcAAABBQEBAQAAAAAAAAAAAAAFAgMEBgcBAAj/xABSEAACAQIEAgYFBgcNBwMFAAABAgMAEQQFEiExQQYHEyJRcTJhgZGhFCNCUrHBNWJygpKy0RYkJTM0Q1NzdKKztPAINlRjg9LhFcPTRJOUo8L/xAAaAQADAQEBAQAAAAAAAAAAAAAAAQIDBAUG/8QAIxEAAgIBBAMBAQEBAAAAAAAAAAECEQMEEiExEyJRQWEycf/aAAwDAQACEQMRAD8Admn0lVCyOzX0rHG0jGwue6gJsBUfE5iI2VZI542f0FeCVWkOpV0oGW7m7oLD6wojl0nZ4/APe15zGfWJIJRb3hatHWFl4lxuTXHo4pjx+rH2w+MQPsreWRp8GMcaa5KViMUY11Sw4mNLqC8mGlRAWYKt2ZbC5IHtr0WLZkEiwYpoyNQcYaYoVtfUGC2K23vWjdacOrKcaPCIt7UIcH4VzMrYTJHA4Q4LSPHuwaR7anysrxRM6wuLaRFeODFOjC6suFmZWHiCFsRSMTmHZlBJFiIzIwWMPh5VLubAIgK95txsK0nqwP8ABOC/qV++s3zTpVJmcuVyNHDEseLwz2ScyOe0mjXSy9mum1/E0eWQvHEXLiSmntIcRGGYKGkw8qLqY2VdTKACTXROSzKkU8pSwbsoJJApI1AEopANiDarv1ufyOL+14X/ABhTHVZ6eP8A62L/AC6U/I9ti8auioQYgMWGl0ZDZlkRkZSQGF1YA8CDXp57FVCSOzX0rHG0jGwuTpQE2FTM7/COP/rIv8vHUnop+EsL+TiP1Fq9z2WTt9qM+zTDPHIS8M0RcsU7WJ49VgL21AXtcULw2EknkMcEUkz81jXUQDzY8FHrJFa51z4YyS4FRxtibfox0X6mcvWPLEcKA8zyu55taZ0TfwCKtee8aczuUmomKZt0dxeFXXiMNPFHzbSGQeGpkYhfbaoMLXZURHd2NlVQWZj4BVBJr6N6EZs2OwbSTqh1STxlQO6UWV0CkHj3QBVI6lsljjxeZNa5w8rYaInfRGJHJAJ3ubKCfxRQ8CbEsrKVJ0dzBI9b4LEaOJ7isQPEqrFh7qH4FzKVESyOzXssaM7HT6R0qL7c633KM9klzLHYVgvZ4dMOyWHevIrFrnw2FU2LApD0qAQBRJA0xA4a2Rkc+3QCfXek9PFjWaRneKwzxMiywzI8ptGrwSK0huo0oCveN2XYeIp3FwSQgNPBNChNtUsTot7E21MoHAHnW1dI8m7fNMskI7mHXFyHw1EYdEHva/5tVTrKxK4jNstwbWaKKSOSVTwZ5GIjU+QRjY8n9dJ6aA1nkU/AZTi5kDw4LEOh3DaFRWHiokZSR6wKZuwcxSRvFKBcxyqUa3DUAfSHrFxW0dN87lwi4aRAOyOIjXEOVLCOAhtTm3oi4UajwvVK6x+kOCxfyP5NNFPKk5uENyImgl1XI+jqEfttUz08FFtDjnk5UVeHSGVRE0jteyohkc2BJIVATsAafxErqyo0E0Ze+jtIZI9RUXYLdQDYcqK9Dx/CWD2sLzf4D0W66WIfL7WJ14jYlh/Mj6u9ZQwxeLc+zSWRqe0oiYSaW5SCdl1MuuPDSupKsVYBlU3sQR7KZwkZfWIY8ViCh0uI4GOht+6/durbHatc6nvwXHtb5zE7b7fvmXbfegfUsfns2/tbfry1utNCjJ55GYjt2maFcHL2oGp4uyk7UJsNZUAm3eXe1txSJcqlMoiGGxSyldYj7GQtoBsWC2Btcje3Ot5yPKLZnmGKI3fsIU/JSBHYj1Eso/Nqk9FM1+VdJcTKGughmhj9SQvCpt6i/aH21XggheaRnzdHcXY/vTF//jS/9tDcMWFitzcgAAG5JOkLYb6rm1q3jrH6fNlrwIIUl7ZXN3lMYXQVFvQa99XwrCdbJGJB6UZEg32uriT7uNTPHFUioTk0yTm+XTxJ2k2GniQEXd4HRbnZbkgC96ZwGQYwWf5JidFtWrsJCCp72q9uFt63XrkwxlyjEBdyTEVHie2Sw9t6uC4YCLsxwCaB5abVp4o1RHlkfN+DSedLw4eeVOGqOB3W9gbalBF7EUzg8HPJr7PDYl9DMjhIJG0yL6SNZdmHMVs3UzguyyqEWtd52P8A991B9yiovUziO0hx0n18diG/S0n76SwRQPLIoOCEkKXmw+IiF1Gp8PKqXYhRdithckDfxolainTnpa+IkxOXiKJVjliBkaY6zoaKa6xaN78PSobXo6fiNHFm/wBWSM2OnsJAN48Thn8gMQgY+4mtRzXB65sI9v4uVm9+HlX7SKybpO5+STkGxWNmBHIoNYPvUVs+GmDojDgyhh7Rf7640dADzmYYnD5hCBcoHjt4k4dJPte1QOtQ2yuZAbdoYIvZJPGjD9EtQvq3zUy4/N1PomcOm+5VWlwzHyvAvvqd1pzDscLHa/aYqP3RpJLc/oD4UwJnVh+CcF/Ur99Zzn+ZYTFYnKpMDhjCi4uAu/ydYQyvNEEFx6W9aN1YfgnBf1K/fVJ6SdEVy9ssEWInkRsdhItEhiKhQ+sW0RqbgovOgC09bn8jh/teF/xhTHVZ6eP/AK2L/LpVm6U5BHjoRDI7xgOkgaMqGDI2pfSUjj6qrXVlhexmzOLW0nZ4hFDPp1ECBLX0gD3CnfFCrmyt51+Ecf8A1kX+XjqT0UH8JYX8nEfqLU7rF6NrCJsfHNKJHkwwaO8ZiOqWGA7FNXok/S41C6Kj+EsKfxcR+otOU/VJDhBXJv4E+s4/vrL9r7Yn9WPejHVZ+C8N/wBX/HkqX0o6LpjGidppYWh16TEUudYUMDrRh9EVXuprN0bBDCs1p4WkJVtmaOSV5EkUc1s1tuGm1Z17WW5eqRM6oPwf/wBfE/5h6GdUf8pzn+2v+s9WLJMJFlOCcTzL2aPLIXI07SSM4W1zc7gbcTWfdTvSNFxeMWY9n8tkOIh1m1yXcmLw1aWU257+FVZBb+jf4czb+rwf+G9C8V/vVF/Y/wD5qt+AyEQ43F4wyC2ISEFSLaOxVgWLX3BuOW1qo2WY9cV0hXExHVD2bwRuOD9lGxkZTzXVIRfnpNJjSNRaZQ6ofTZWYfkqUDfFkrC+sXCvHmeJF37SQ4eeBlQu4awVAirckq8R2tzrReleadjm2UC/dmGMib85cOy/3lWg/XBEYZcuzBQSMPOqy2Fz2bMGvbnYqf0qUo2hxdMJdEOnLThYcww0uFmY6FaSGSOCdrHZDIo0uQD3D7CaAdPOjMeAePE4UaIZZBFNCB3FZwdEsY+h3gFKjY6gdqt/SbJEzWLCPDiFCRYiLEB0GsOqBu6CCNJ73HlbhQfrgzOPsYcLqBmkmifSCCVjibtGkYch3Qu/EtSyJODscG1JUBOi+KD5jgwNVwZuI7v8nfgbcaLdbagzZcCbDXiOQP8AMjx2oF0OH8I4PwvNvf8A5D1ofS3opFj+xMkkkZhLlTH2f01Cm4kRgdh4Vhgjuw1/01yustg/qkFstQeE2K/zUvhQHqX/AI7Nf7U3+JLR3qkW2WoL3tLiRc2ubYqXfbb3UD6mr9tmt/8Aimt5dpNXSuDA0gOr9oqmxU6WI4hiisD52ZawvqcwbQ5u8T+nHFio2vx1JNECfbxv660rIMz/AIXzLDE/Rw0y+2FY3PwjoLgsp7DpNJIPQxGFeUfl6oY3H9xW/ONDQJhvp30gwGGaJcbB2rurmP5hZiACobj6O5WsFwuDPybSRuYyD43019A9L+hMOYPFJJLNG0QdV7MoLhypN9aN9UVjOBg9ME6tEkqAm1yEkZATawvYCsc9qmb4Kdm0xKMXlcB4iSLDv52Mb/dRk44fKBBz7MyezWFH2mgPVdNqyrCA8UQxn/pu0f2KKBy5xbpOkV9vkZj4/SL9tv7F+NbnOWnLUGFy834RRysfIF2qnf7Pg/g+Xx7difMwxE/E1a+sXEaMrxpHHsJFHm66P/6qt9RYtg5x4Yhh/wDpipfoyB1iZjhJjLBDhj8rSeHXMIFFtLxyPebj6H22oXaj3WF0VWCHG4+LETiT+NMd4zEXsiWsY9VrKPpUEIrqwdM5svY49iCDuDsR4jwob+5zCf8ADxfo0RY1y9YOJqpEWXJMMyqrQRlUFlGkd0E3IHtr2EybDxNrjhjRhwYLuL7HepWqvaqmh2Dpej2FJJOHjudz3RTY6PYUf/TxfoiiZauXqkhMFfudwv8Aw8f6Nd/c9hf+Hi/RFE66BVpENkCDIMMrBlgjDA3B08COBFTMXgYpgqyorjWfSF7d2ngKj5FLrXXyEjA+8gH4VhrHUFR1aBXkd/CNJ0Yw19sNFfw0ipOaZQOzTtFQ9kvzYVdJjtyVl7w9lWLDR2l3tw28DUXOwCrHhx28BXnbn9PVnCP4jPp8GrkatTkX063aS1+NtZNvZ4VJyHK1cdnIgdU7p1AEWFivwIpcbd74Uby+DRKrHhINP5yglfeNQ9gpuT+nPGCJUeQwMNLIWUW7rySMm3DuMxHwqbjcphljVJIkdF9FSosvLbwqXEtPKKhyl9NlCK/ABH0Vwu4GHiAPHuDhe/3Clx9E8NGwZII1YcCF3HlR5Vp8Cnul9DbH4Vf9zESklA0eo3PZu6AnxIQgE+umU6KxpcqBduJ4sT62O59tW8R1wgeq9K5dNjUY3dFMxPROOQWddQ9fI0Om6EQg7Rofza0JkA4cfXTMqGnckuGNwi3yjO5ujMQ4xRj8wfsrj5BG1rwxmwsO4BYeG1X98N4imjhF8KnfL6Hjh8KA/RqO1uyS35NR36Mxj+aX3VoUuGA5VHkwgprJL6J4o/Cjp0bhHGJPdRaHDiNQqrYDYADh7KOSwgcvdQ+cAcreyq3N9kuCj0V7McohKyP2SarE3tvfx871W8vwsZYgoCONj7P9e2rlmptE3rFVbAJ3m9Va7nXZzNKx1MuiBuI12Phw4/8AirbkHROGQNNPErFz3Qw5fWPrNRujeVdq+ph3FP6R5Dyq8ptsOFaY77ZhOugE3RLDKbrh47jcd0VK7A+FFtVJsK64Zmkc8saYGFetSA9dL1ukjHkVauEV5WrrNS2oNzEV6kk169TRVihTiimQaeRqqJMhwUrKMOqlkAspufaTv8aTTmFNnFZaqN4zfRy25UTvR731fsofn+LUxuV+lYDntz++jCEWPPl+w1XOksQRO6fSPuNeQezJ8AbL47n9tWeXClo7D0hYqfxlNx8aB5Ou45erwq0w8KGKC4PYGUOiuOBF7eHiPMHapAaoGHbs5WQ+i93X1E2Dr77H86nMS54fGkFj0uOUbk/tphs5XkNvHahj4QMTZuPnx8qjyYYqP2UrYWH0zlL71NjxKNzFUdsSBsePrqThp24hgDy507Y00XOVwOFNGTaq/gswYABjcn7KJRYjUL0NlofmkNIVvE0lt+dLC7VIxDimWU+NTBAPGmZSOQp0KyC6HfcUPxdwbf8AmikqC1DphYm5vVRM5sDZjhjJ82vOkZX0ctKwb0Ftx+kbcqM5TF6Teuw8qI2rsjBVyefObsXEgUAAWApwSUwb1wGtaMrJgNdBqMHrokoSAGstJtUnRXtFde05LI1evT5jrwhooLI9eFPmKuBKKCxoU4tOLHSuzooLOKaUx2rmikYhbKfXtRJ+rscP9KiRlmcIdmNj66h9JnDBdNjYE/YKj/8Ap6ta9eTCBCUHAV49JnuW2uROTxbXNWPDcKFYNdO1EoWrKRpEXmcBKBkF5E7yDhcjit/Agke2lYd1ljDpYA+PK2zAg8CDsfKpMRql9YGJ7KyoSpkBaS3ovawXUPHjv6hRHngmfHJIzXFqL6cRCpHLVz99V3NpMUgVu1Rg1/RGw8BcHe9APlpIsaRDOVOxI8ja/nbjXTCH05ZZLQagxsjtp0ORY20sCwA5ld1PkDRaLDsLEMCp4EC3vFBsn6RGBtkR77Haz2/KG3wo5l2cQTNs/ZljuktluxPFXHdv6qc4r8KxP6x+I286I5dM2+3lUxshtvqBB3BFKw2CZa5pI6YseiktxqQsgqBKLbmgGM6Q94pGCx4bUoxb6KlJIsmNzNV2vQqXNNW17eHH7qquMx7Ekl0BHEAk6fMgWHKo+GzEEi7X8jWniZk8qLVLiW8x7vdQ+XGnmdqaikVhtceu9NfJ7uADcE+2iMOSJS4LNk7EKVPIgjyZQftvRDVQ1WtIbc0X+6x/7hT/AGldu04HIks1NF6aMlJ1VSQrH9VcDU1qpOuqSESbV2vWr1dRyHq9Xq7agDlq9alWr1qAOWrjEAEnYDiaVagPSPG7rEp9I9+3gPo04q3QAnPelhVtEe3hw1EeJJ9EU70Ulkl1SOTbgLknzNyapSRtNinFvpldzyBIAA8BatMy7DiNFAsLDlXJqMvrtR24MXNhOD9lR5DeVvd8KkQnhUSM3dj+Mftrz0ej8JRW1jUqI7Xpsju05hBtWcjREyF7VSutGA6YpR6Iuh9V91++rkRwpOPwCzxNG4urCx8/EVMXTCcbVGFJLbyp5JAeBol0k6LTYVjcF4/ouB8D66ANXbFprg4ZRaZMlW9Lwkuk78KgrORzp1MTfiLU2rEWPKeksuHPzT2T+jPejPq0n0fMWrT+jObpjIi6jS67OvGx8QeYNYeIjfbf/XhWi9AsonjRmDsga1wAOIGw7wN9j8axnFUdGKTug90nJCEDi1h76hZXkqhUZW5bqQCCfE8zULpHPOrC8gYA3s8YBJ4WDJ5+FVXH9Jp2BUEog2src+ZLCxO9LHF1aKyTSfIezbozYkqy2vcq/d57eftqM2SxCErdO1uTr1AafAA3uapmIxeo7kt5m/20wqgngPdW6baOZ7bui24Xu3VpENuB1AUZygIWFnRiPBgd/vqjwxL4D3Ci+S4N3dQik78hawHMnlVQhyRPI6ou5U6x+Sf1l/YacqSkZ4nifDl6q8Y669hybyLevXqQYqQY6Wwe4a1UgmnuzNMstOMQ3BOvV21eAq7MzgFdrtq7alYqOWqLmePjgjaSQ2Ue8nkoHMmpMrhQWYgKASSeAA4k1kHS3pCcXL3biFPQXx8XI8T8BSbKjGyRmnSfEYuTQrGKM/RQkHT+Mw3Y/Dei+HjskZHIsPcQfsNVro+lyx8LVbcCmpWTn6Q8wNx7t/ZXZgh62RkfNITlGUquJkf63eX1BrE/GrNw/wBeuhOFe1iOKcfWv/iiwNwD4i9eRrMbhk/h6WmkpQJsW3wqBA3fa/1j9tEIxt7qGT92U+vcVxx7OthlG2p3B8fbUGCTapuH41EjSJONORCo5anEapKJTRq6lXUFTyIuKqGedBIJCTH3D4Wuv7RVmaW1NhGf1D/XCqUmugcU+zLsT0HdSQCpr2C6EyEi7BR42ueNaZjMHpW44XF68sewq/JIjxRBGSdD4IbG2tvFvuFWVyAoAsAOQ2prDiu4leXOodlqKRUek6X38De/E8CLeW9/YKzDGEx6lccCR+ytU6SRnT7RQXpX0V+UKJIzpcAA+DeF/X662xTS4Zz5cbfRnka33G9SoYSalxdGcVGeAt672oxhMrdfSC+QB+8107o/jOVxl8G8nyV5SABtzPICr9l2AWFAqjzPjSstwnZxhefE+ZqVaumCSRxzbbE2rlqXauVdkCK9alV61FgItTTJT9qQRVREx+vV416srKo9XjSZZVUFmIVRxJIAHmTWddNul4kBgw7dw+m4+l+Iv4viedKxqNkbpv0r7cmCE/Mg95v6Q+r8T7aqSCvKtKApmqVBbo2/zpX6y3Hmu5+F/dVrw7lSrDiDcVQ8LiDFIki8UYNbxtxHkRce2tBYKQrpvG4DIfxTy8wdj5V26aVxo580adk/FR6Ssieg4uPV9ZD5cPK1TMCQQByPD/tqJlsoIMTmysbg/Vbk3lyPq8qVCCjFGFiD7qepwLNHb+/g8GV45WHQNh7qhZvD3dQ4r9nOn8JiL90+l9vrp4pcEH2185OEsc6Z7kZKcbQPwUtxRiCgEEZRyh5cPI8KOwHapmVjF3N6eptOVKxLkCpRY9Eo50+JfCgUuaKOJt6qkwYkNYgiqoQX1gi21B8RhnQ9xrj6rcPYeIqcstKYgi9MLB2DzSzAHukHn/rhU7EY9TqO29qEYvB9oWbhbYEVW8Wk9yus29QF6ErE5UEc9xqna9FcBJdB5VUsJl3eubnzN6smGlCixokvxExlzbO4+a1Q8rTtJNVtl39vL9tM5hiLmwozluG7OMDmdz5+FdGCHNs5dTk4pEk169dr1dh54ktXr10rSStHQPk7avWpINLp2TRy1NtTlIarixNDjMBudhzJ5VUc+6ewxXWAds/C97Rj876XsqiZ50kxGJJDvZL+guy+363toQFqEjaglm+dz4k3lcsOSjZB5KPvoeK5avUxix50sU2rUsGkM6at3QXG61bCtxHfhv4n0k8j9tVIGu4fEtFIsi8VN/ZzFaY57ZWTONo0q1jbnRCP51QP5xR3fx1H0fyhy8RtyqOkwnjE67mwL+u/CT2nY+vfnTakjcbEbgjkfGvS7OPolwNceXCiOFxV9m9L7fWKhsO0BkXZ13kUcx/SqPtHt503e/n41y6nTRzL+nRgzyxP+EvMl4OOK/EGpUUl1uKhRYjbS/sPjTGFxPZtob0Tw/ZXhZMUoPbLs9iGWMvZBrDybcKeFzxqJA3K9SA1YGy5JUMKqOA91B8VgWVi0JA5lD6Pn6qnCY8KbkmtVJlJIhLmhQAzIyA8GtdT5Hl5GpQxysO4b0xPIjppYat72PD20GfBqLmN2jP4u49ZseFabUx7SzYmQJGN97UClnUA386Ey4Obb55287VHOBZ7h3LD4U1FIwyWuAtg8WpuQduVJxGK32qRDhY447WG37KhZeFlk0llAG9ri9vUKqK3PgynLaidkuCLN2jcBw9Z/wDFHr03cKLDYCoLZguq166oqkcE5OTsJXr16ajlBpYanZNCr1wtSb14miwo7evU3rpDPaiwofvSWNNJJelk1cHyTJGDMN/bXq8eJ8zXqos7XD516k3oA6CaXr9dN19Ef7P+GRstcsise3k3Kgn0Y/Gkxnz72vr+NcZtuNfT3VphUKY66IbY/GAXUbDtdhw4VnvVzl6ydJMeSoKxSY02sLAnEaALeRalYFK6E54IrozKLG66iLMG2ZDfiD4eurRmGPw6NtNGAd9BcakPNGF7+R5itr6R5XFNhMVEqJcxSIbKAQxiuBe34y++qZ1GYhJ8HMGVGKTki6gkCSKN7En8Yv7q6I6hxjRlLEmyixZzFGVcTRqeKnWN/juOVS8Tm2FIEiTxKGPeTtFurc9O+6Hl4cKvnV7k6pjc4LIpX5SoUFQQBo7Ta/D+MFL6JaJM4zkaEKx/IkUaRYWil1W/OJpvVP4LwozkZrh3somiJPAB1vf1b1zF+iQx4b39Q51eOsrO4mixOCiwsplvEvbLHEIlYmOXd9YYd38WqVm+F7RVi/pZYY9vCSZFb+6TROKzwbkuioSeKSoayrpLCDZ5o9uesbj38atWEnV1VkYMp4MDcH2itUOGhDBdEeogkDQOClQTw/GX31kEkiw43G4ewXTOzKBwtKiS7D8815WXCkrR6OHO29rFYvN8MpKtiIVYbEGRQQfAi9RMXmkK7NPADa4BkUXB4EXNXrqvhRsLMrqrFMTiBcqCbO/aj/EpjqhylUwcxdVYtisTxUGwR+yA34DuGmtOvopapp1RnmKzCIBWaWMK3AiRbG3GxvUVs0w4F+2jtw9MftrSuiGTqM4zd2RSt8MEBUWGqLU1hy3t7qjZDok6R5guhNMeHiQDSLX+acm3m5q1gX0l6qXwzabOIyO7ImngTqHuvenIM1hVS/aIQNtmFgfWfGr9jIE/dRCuldJwl9OkWv8APb2qf0v6PKM3yrEoi6C8kMoCi1+ykeIkWsf53c+rxp+FEPUSMOz3paWusR2+t+wVVjMb6rnVxvfe/nX0T02wyDpBlACKAVkuNIsdm4iinWP0dRp8sxKIo7LFxI9lA+blYC5HPvBR+dWsUo9GUpOXZ8+4DpbiYxp7TWvg+/uPGpuH6SBmBY6T8K17rew6LjclARQDi1vZQL/OwcfGrl0yz3C5bAJ54SyFwlo44y12BINmKi3dPOm+STGMH0miAGqRB5sKJQdIoG2EsZPgHH7aP9TuOhxmNzedI7RyPhmRZEXUoInFiASBw5GrvhpMLip8XhHwsZ+T9mrFkRldZU1C21xbcVO0DLHzcXtXcVmYC3qvZvl64bGYnDIe5DIQgJuRGyq6Ak7mwa3spmZiRxpUxBbA5zqe1TsyzDStxVTww0m9P5niSwsKdCD+TZhr40eqg5TidBq44LEhlvTXYNGJtxPt+2vA15uJ8/vrxrQo6aRSzTRoAWDX0b/s9fgx/wC0Sfqx184Ka+jv9ntwMse5A/fEnP8AFjqWBfskxmHkEpw+myyyJJpTT88rWkvsLm/PnWa9UeFvm+eSfVxDoPzsROx/UHvqz9WTjs8duP5fjOf/ADai9VsAWTNpCR85mOJtvyVz+00gDPRLFGSbMgwNlxdluLAqMNAm3iNSNWfdQ3zGLzPCckcFQeNkkkjPw0e+tA6K9Llxk+Ni0BPkkxivrvrsWGu1hp3U7b1nnRkjD9K8WnATJJY+OtYp9vap91AGpZLgeznxzf0s6OPIYTDp9qN76ovVLMZMwzmUm/aSoR+Ss+LjX4IK0rF4pUR3uO6rNx8AT91Zb1HTEviSxteDCHf8Z8W5892NNLixDvWZNl2uRQgOYCTCliqPr0drEWHaW0j5rVz4ULweC/f2AVTqjknDq3isUckpHqYFACKOdY3RYKuMzBMS4cIH7ILGUJRFUC5UtYgcjQroJdszgBPcjink3OwY9nECPXZjXRBpYpUZy/2i/Zhi2Ga4RLHQ2HxVzbYNrw5W55bI1ZX1tYJ48zmlRTZ4oZGtxuNcV/cij3VqWZ9LRFmOFwOgH5QjuZNdtGkMQNNt76G5jhVS62E04vCSrYh4p4m8DZo3VT7O0rnUNz2mu7byI6hM17ZMcpN2Esbn8+IJ9sRq7ZQBhMPYi2rFTAD1z457H+/eqH1RRRw47FqhGmWGKS1xdWSSRSGHI9/28aNdcWcjD4fCEHjjIGNjyjYysf7vxocdvAXfJbMrwmnE4t/rtF7lhUfeazrq8xKyZ9mbA3JWQH83ELGB7lFav2q8bj3isG6gsZ2uZY2U7dpGz78tU6tb40gLdjf964P7GftlrRJVjkbSd2iZX9akg6T7RqHvrOcaw/dXAbi3yM/+7ReHOxHn8mHJ2nwkTLuLa4nmNv0Wc/m0ACenH+8OT/ky/Y9aPiVSQmJtyNElvyXurexkHurNum7j90GT7j0ZPsajed50Ic7wKFu7iIJ4jvtqDq6E/okD8qgAH1xfy7JP7Wv+LBVx6cz4BMODmIQwa1trVmHaWbTsovw1VTOuBx8tyTcfytef/Ngq49OOjEWZYcQSStGodXumm91DC3e5d74UAULqIaI4vOTBbsDNGYrAgdkZMV2dgdwNNq0TLZ8O2JxqYdQuKUxduzKbMTH80b37wC7WBHOqN1P5QmCx2b4ZHLLGcIAzWubpM29tudWDoq4/9VzfcccLz/5JoA+fel82IizPEtiCpmEp7TRcIQbFdIO+nTptepkeMDAEcDXutvfN8b+Wn+DHQno5JdjGeYuPvFMQbimvUsRXpKYW1S4xSAHYhbUc6Oz3j9tCsatTujosh86cRSM0bj7a5avNz9tdqijhpBNLNIagBIp9HIGzEeRIpg0paQD6uw4MfYx9/GvK7fWYeO54+/jTNPx8KAFgkbgkX8CRfz8a4Sb3ub+Nzf38a8vA1zlQMufRKGOaE60DMhsWN9wd1vv5j2Ucny2Nj3kBIAHhsOA25VX+q9r4qRD6LQylhyJQBkPmDVtf7q9DDTj0cmS0xoZNBImpIlEiDvKL2ZR/OAeI5j2+NMz4OOS2tQ1uB8L8RcVOhkKsGU2IOxqRnEQWeRVFgG2HhtetVFLiiLfZDwGU4ZgY3iQXIKuRurbgAnjpNz5Xv41AzLBLhyRHEO24AfV5Eknl9tEwOHl99C8oxTvO7s2phIygneyqAFHkBWOaoK0jSHs+SvvlpBJk3c7ksbE38Dwt6r1DzPAjQTbcb8bgi2/M70f6S7zRg/VP61CcIoMig8LMfaFJHxrNRU42yrcXwBM37mhFY6rBnIY90ngnHw39tQo8MwvYkH1G1PQHVqJ3JsSTzN6MaBZNvoj7SKzUEW5MHZMNT6ZL9641bllNiNudC3Zg5uW1LcXubi1wRf30dhFpNuTL8bVC6QKBObcwpPmRuaicVSY4vkg9o2xJa44G5uPI8q6zk2JJJHC5O3l4Vw864aiigtkeTvii1pQugxgFtR70jFUta9twN6IL0XmILCdbdzQSzjXrjjkuAdxZZV2PE3quRzsvosy8D3SRuNwdvA0tcbIAQJJADa4DtY6RZbi/Kwt4UqGWQ9D5dVlnQm41W7QWF5l1Ekb2MEot5eNNp0UmOoiVb6iBYv39PZC5YbL/AByCzeBoAMZJx7R77G+tuIJIPHxZj+cfGimHzOX5LONZOp11E2LHVp1XcjV9Ec/tNAE1+h76mHbxk3sDZzqbRK9uG20L8fVXoujUkBEjSx9wByAGJuXjQRgAcSZFF+HGq/JjpTuZZCeNy7E3sRxv4EjyJ8aS+MkIsZHIAsAXYgAEEAC/C4Bt6hQI1ZsnOw1gsWQLsbd5pVa/MW7NtuPt2qLNgtKB9Vw2nQArhm1LruQR3bC538KDYDEu0aFnckqtyWJJtuL78jvUvtDx1Ncm5Nze5Gkm/jbbypMYRlyQkkdou1wxswAIWFrbjf8Ajo9x6/ClYPCdmoAOolQxsLAEsy2F+Po8aDSTMDcMwO+4Yg72B38gvuFEcmN03JNthc8BubDw4mkhM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6767" y="1420727"/>
            <a:ext cx="5113771" cy="355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22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161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Merriweather Sans</vt:lpstr>
      <vt:lpstr>Office-teema</vt:lpstr>
      <vt:lpstr>PowerPoint Presentation</vt:lpstr>
      <vt:lpstr>Group 1 - PaavoInsurances</vt:lpstr>
      <vt:lpstr>Idea</vt:lpstr>
      <vt:lpstr>Features</vt:lpstr>
      <vt:lpstr>Tech</vt:lpstr>
      <vt:lpstr>Few nice achievements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Juhana Repo</dc:creator>
  <cp:lastModifiedBy>Tatu Virta</cp:lastModifiedBy>
  <cp:revision>7</cp:revision>
  <dcterms:created xsi:type="dcterms:W3CDTF">2015-05-28T16:22:10Z</dcterms:created>
  <dcterms:modified xsi:type="dcterms:W3CDTF">2015-05-28T18:32:06Z</dcterms:modified>
</cp:coreProperties>
</file>