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30275213" cy="42803763"/>
  <p:notesSz cx="9926638" cy="14355763"/>
  <p:defaultTextStyle>
    <a:defPPr>
      <a:defRPr lang="en-US"/>
    </a:defPPr>
    <a:lvl1pPr marL="0" algn="l" defTabSz="4676816" rtl="0" eaLnBrk="1" latinLnBrk="0" hangingPunct="1">
      <a:defRPr sz="9206" kern="1200">
        <a:solidFill>
          <a:schemeClr val="tx1"/>
        </a:solidFill>
        <a:latin typeface="+mn-lt"/>
        <a:ea typeface="+mn-ea"/>
        <a:cs typeface="+mn-cs"/>
      </a:defRPr>
    </a:lvl1pPr>
    <a:lvl2pPr marL="2338407" algn="l" defTabSz="4676816" rtl="0" eaLnBrk="1" latinLnBrk="0" hangingPunct="1">
      <a:defRPr sz="9206" kern="1200">
        <a:solidFill>
          <a:schemeClr val="tx1"/>
        </a:solidFill>
        <a:latin typeface="+mn-lt"/>
        <a:ea typeface="+mn-ea"/>
        <a:cs typeface="+mn-cs"/>
      </a:defRPr>
    </a:lvl2pPr>
    <a:lvl3pPr marL="4676816" algn="l" defTabSz="4676816" rtl="0" eaLnBrk="1" latinLnBrk="0" hangingPunct="1">
      <a:defRPr sz="9206" kern="1200">
        <a:solidFill>
          <a:schemeClr val="tx1"/>
        </a:solidFill>
        <a:latin typeface="+mn-lt"/>
        <a:ea typeface="+mn-ea"/>
        <a:cs typeface="+mn-cs"/>
      </a:defRPr>
    </a:lvl3pPr>
    <a:lvl4pPr marL="7015223" algn="l" defTabSz="4676816" rtl="0" eaLnBrk="1" latinLnBrk="0" hangingPunct="1">
      <a:defRPr sz="9206" kern="1200">
        <a:solidFill>
          <a:schemeClr val="tx1"/>
        </a:solidFill>
        <a:latin typeface="+mn-lt"/>
        <a:ea typeface="+mn-ea"/>
        <a:cs typeface="+mn-cs"/>
      </a:defRPr>
    </a:lvl4pPr>
    <a:lvl5pPr marL="9353631" algn="l" defTabSz="4676816" rtl="0" eaLnBrk="1" latinLnBrk="0" hangingPunct="1">
      <a:defRPr sz="9206" kern="1200">
        <a:solidFill>
          <a:schemeClr val="tx1"/>
        </a:solidFill>
        <a:latin typeface="+mn-lt"/>
        <a:ea typeface="+mn-ea"/>
        <a:cs typeface="+mn-cs"/>
      </a:defRPr>
    </a:lvl5pPr>
    <a:lvl6pPr marL="11692040" algn="l" defTabSz="4676816" rtl="0" eaLnBrk="1" latinLnBrk="0" hangingPunct="1">
      <a:defRPr sz="9206" kern="1200">
        <a:solidFill>
          <a:schemeClr val="tx1"/>
        </a:solidFill>
        <a:latin typeface="+mn-lt"/>
        <a:ea typeface="+mn-ea"/>
        <a:cs typeface="+mn-cs"/>
      </a:defRPr>
    </a:lvl6pPr>
    <a:lvl7pPr marL="14030447" algn="l" defTabSz="4676816" rtl="0" eaLnBrk="1" latinLnBrk="0" hangingPunct="1">
      <a:defRPr sz="9206" kern="1200">
        <a:solidFill>
          <a:schemeClr val="tx1"/>
        </a:solidFill>
        <a:latin typeface="+mn-lt"/>
        <a:ea typeface="+mn-ea"/>
        <a:cs typeface="+mn-cs"/>
      </a:defRPr>
    </a:lvl7pPr>
    <a:lvl8pPr marL="16368854" algn="l" defTabSz="4676816" rtl="0" eaLnBrk="1" latinLnBrk="0" hangingPunct="1">
      <a:defRPr sz="9206" kern="1200">
        <a:solidFill>
          <a:schemeClr val="tx1"/>
        </a:solidFill>
        <a:latin typeface="+mn-lt"/>
        <a:ea typeface="+mn-ea"/>
        <a:cs typeface="+mn-cs"/>
      </a:defRPr>
    </a:lvl8pPr>
    <a:lvl9pPr marL="18707263" algn="l" defTabSz="4676816" rtl="0" eaLnBrk="1" latinLnBrk="0" hangingPunct="1">
      <a:defRPr sz="92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5" userDrawn="1">
          <p15:clr>
            <a:srgbClr val="A4A3A4"/>
          </p15:clr>
        </p15:guide>
        <p15:guide id="2" pos="9536" userDrawn="1">
          <p15:clr>
            <a:srgbClr val="A4A3A4"/>
          </p15:clr>
        </p15:guide>
        <p15:guide id="3" orient="horz" pos="13215" userDrawn="1">
          <p15:clr>
            <a:srgbClr val="A4A3A4"/>
          </p15:clr>
        </p15:guide>
        <p15:guide id="4" pos="17819" userDrawn="1">
          <p15:clr>
            <a:srgbClr val="A4A3A4"/>
          </p15:clr>
        </p15:guide>
        <p15:guide id="5" orient="horz" pos="143" userDrawn="1">
          <p15:clr>
            <a:srgbClr val="A4A3A4"/>
          </p15:clr>
        </p15:guide>
        <p15:guide id="6" pos="1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0D520"/>
    <a:srgbClr val="262626"/>
    <a:srgbClr val="ED174D"/>
    <a:srgbClr val="1A1A1A"/>
    <a:srgbClr val="191919"/>
    <a:srgbClr val="282828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523" autoAdjust="0"/>
  </p:normalViewPr>
  <p:slideViewPr>
    <p:cSldViewPr>
      <p:cViewPr>
        <p:scale>
          <a:sx n="20" d="100"/>
          <a:sy n="20" d="100"/>
        </p:scale>
        <p:origin x="3024" y="16"/>
      </p:cViewPr>
      <p:guideLst>
        <p:guide orient="horz" pos="17975"/>
        <p:guide pos="9536"/>
        <p:guide orient="horz" pos="13215"/>
        <p:guide pos="17819"/>
        <p:guide orient="horz" pos="143"/>
        <p:guide pos="1315"/>
      </p:guideLst>
    </p:cSldViewPr>
  </p:slideViewPr>
  <p:outlineViewPr>
    <p:cViewPr>
      <p:scale>
        <a:sx n="33" d="100"/>
        <a:sy n="33" d="100"/>
      </p:scale>
      <p:origin x="0" y="18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452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788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717788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E977E374-5D30-411B-AD68-775357A12594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635483"/>
            <a:ext cx="4301543" cy="717788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13635483"/>
            <a:ext cx="4301543" cy="717788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B8F603FD-EB5F-47C8-A1F5-8671EFF4E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2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788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17788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FA6E730B-6D61-4AD1-BE1A-699CFE924391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9113" y="1076325"/>
            <a:ext cx="3808412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3" tIns="66372" rIns="132743" bIns="663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2743" tIns="66372" rIns="132743" bIns="663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3"/>
            <a:ext cx="4301543" cy="717788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3"/>
            <a:ext cx="4301543" cy="717788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F00586D5-C668-4B6B-85F0-F741321C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0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76816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1pPr>
    <a:lvl2pPr marL="2338407" algn="l" defTabSz="4676816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2pPr>
    <a:lvl3pPr marL="4676816" algn="l" defTabSz="4676816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3pPr>
    <a:lvl4pPr marL="7015223" algn="l" defTabSz="4676816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4pPr>
    <a:lvl5pPr marL="9353631" algn="l" defTabSz="4676816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5pPr>
    <a:lvl6pPr marL="11692040" algn="l" defTabSz="4676816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6pPr>
    <a:lvl7pPr marL="14030447" algn="l" defTabSz="4676816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7pPr>
    <a:lvl8pPr marL="16368854" algn="l" defTabSz="4676816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8pPr>
    <a:lvl9pPr marL="18707263" algn="l" defTabSz="4676816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/otsikko dia oranssi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24837" y="4089231"/>
            <a:ext cx="20433606" cy="4077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024836" y="9987553"/>
            <a:ext cx="25987125" cy="2714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311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4837" y="4730938"/>
            <a:ext cx="20433606" cy="4077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4836" y="9987553"/>
            <a:ext cx="25987125" cy="2714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5" y="-56503"/>
            <a:ext cx="30293618" cy="35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07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defTabSz="3023162" rtl="0" eaLnBrk="1" latinLnBrk="0" hangingPunct="1">
        <a:spcBef>
          <a:spcPct val="0"/>
        </a:spcBef>
        <a:buNone/>
        <a:defRPr sz="9258" b="1" kern="1200">
          <a:solidFill>
            <a:srgbClr val="FF6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133687" indent="-1133687" algn="l" defTabSz="3023162" rtl="0" eaLnBrk="1" latinLnBrk="0" hangingPunct="1">
        <a:spcBef>
          <a:spcPct val="20000"/>
        </a:spcBef>
        <a:buClr>
          <a:srgbClr val="FF6600"/>
        </a:buClr>
        <a:buFont typeface="Wingdings" charset="2"/>
        <a:buChar char="§"/>
        <a:defRPr sz="595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2456321" indent="-944738" algn="l" defTabSz="3023162" rtl="0" eaLnBrk="1" latinLnBrk="0" hangingPunct="1">
        <a:spcBef>
          <a:spcPct val="20000"/>
        </a:spcBef>
        <a:buClr>
          <a:srgbClr val="FF6600"/>
        </a:buClr>
        <a:buFont typeface="Arial" pitchFamily="34" charset="0"/>
        <a:buChar char="−"/>
        <a:defRPr sz="595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3778955" indent="-755791" algn="l" defTabSz="3023162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595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5290536" indent="-755791" algn="l" defTabSz="3023162" rtl="0" eaLnBrk="1" latinLnBrk="0" hangingPunct="1">
        <a:spcBef>
          <a:spcPct val="20000"/>
        </a:spcBef>
        <a:buClr>
          <a:srgbClr val="FF6600"/>
        </a:buClr>
        <a:buFont typeface="Wingdings" charset="2"/>
        <a:buChar char="§"/>
        <a:defRPr sz="595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6802117" indent="-755791" algn="l" defTabSz="3023162" rtl="0" eaLnBrk="1" latinLnBrk="0" hangingPunct="1">
        <a:spcBef>
          <a:spcPct val="20000"/>
        </a:spcBef>
        <a:buClr>
          <a:srgbClr val="FF6600"/>
        </a:buClr>
        <a:buFont typeface="Arial" pitchFamily="34" charset="0"/>
        <a:buChar char="−"/>
        <a:defRPr sz="595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8313698" indent="-755791" algn="l" defTabSz="3023162" rtl="0" eaLnBrk="1" latinLnBrk="0" hangingPunct="1">
        <a:spcBef>
          <a:spcPct val="20000"/>
        </a:spcBef>
        <a:buFont typeface="Arial" pitchFamily="34" charset="0"/>
        <a:buChar char="•"/>
        <a:defRPr sz="6612" kern="1200">
          <a:solidFill>
            <a:schemeClr val="tx1"/>
          </a:solidFill>
          <a:latin typeface="+mn-lt"/>
          <a:ea typeface="+mn-ea"/>
          <a:cs typeface="+mn-cs"/>
        </a:defRPr>
      </a:lvl6pPr>
      <a:lvl7pPr marL="9825279" indent="-755791" algn="l" defTabSz="3023162" rtl="0" eaLnBrk="1" latinLnBrk="0" hangingPunct="1">
        <a:spcBef>
          <a:spcPct val="20000"/>
        </a:spcBef>
        <a:buFont typeface="Arial" pitchFamily="34" charset="0"/>
        <a:buChar char="•"/>
        <a:defRPr sz="6612" kern="1200">
          <a:solidFill>
            <a:schemeClr val="tx1"/>
          </a:solidFill>
          <a:latin typeface="+mn-lt"/>
          <a:ea typeface="+mn-ea"/>
          <a:cs typeface="+mn-cs"/>
        </a:defRPr>
      </a:lvl7pPr>
      <a:lvl8pPr marL="11336862" indent="-755791" algn="l" defTabSz="3023162" rtl="0" eaLnBrk="1" latinLnBrk="0" hangingPunct="1">
        <a:spcBef>
          <a:spcPct val="20000"/>
        </a:spcBef>
        <a:buFont typeface="Arial" pitchFamily="34" charset="0"/>
        <a:buChar char="•"/>
        <a:defRPr sz="6612" kern="1200">
          <a:solidFill>
            <a:schemeClr val="tx1"/>
          </a:solidFill>
          <a:latin typeface="+mn-lt"/>
          <a:ea typeface="+mn-ea"/>
          <a:cs typeface="+mn-cs"/>
        </a:defRPr>
      </a:lvl8pPr>
      <a:lvl9pPr marL="12848443" indent="-755791" algn="l" defTabSz="3023162" rtl="0" eaLnBrk="1" latinLnBrk="0" hangingPunct="1">
        <a:spcBef>
          <a:spcPct val="20000"/>
        </a:spcBef>
        <a:buFont typeface="Arial" pitchFamily="34" charset="0"/>
        <a:buChar char="•"/>
        <a:defRPr sz="66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3162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1pPr>
      <a:lvl2pPr marL="1511581" algn="l" defTabSz="3023162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2pPr>
      <a:lvl3pPr marL="3023162" algn="l" defTabSz="3023162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3pPr>
      <a:lvl4pPr marL="4534745" algn="l" defTabSz="3023162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4pPr>
      <a:lvl5pPr marL="6046326" algn="l" defTabSz="3023162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5pPr>
      <a:lvl6pPr marL="7557908" algn="l" defTabSz="3023162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6pPr>
      <a:lvl7pPr marL="9069489" algn="l" defTabSz="3023162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7pPr>
      <a:lvl8pPr marL="10581070" algn="l" defTabSz="3023162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8pPr>
      <a:lvl9pPr marL="12092653" algn="l" defTabSz="3023162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836" y="4074604"/>
            <a:ext cx="26245004" cy="4077805"/>
          </a:xfrm>
        </p:spPr>
        <p:txBody>
          <a:bodyPr anchor="t">
            <a:normAutofit/>
          </a:bodyPr>
          <a:lstStyle/>
          <a:p>
            <a:pPr algn="ctr"/>
            <a:r>
              <a:rPr lang="en-US" sz="9331" dirty="0" smtClean="0"/>
              <a:t>BRB based Deep Learning Approach with Application in Sensor Data Streams</a:t>
            </a:r>
            <a:endParaRPr lang="en-US" sz="933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8177" y="7148971"/>
            <a:ext cx="25935679" cy="2331814"/>
          </a:xfrm>
          <a:prstGeom prst="rect">
            <a:avLst/>
          </a:prstGeom>
        </p:spPr>
        <p:txBody>
          <a:bodyPr vert="horz" lIns="129280" tIns="64640" rIns="129280" bIns="64640" rtlCol="0" anchor="t">
            <a:normAutofit fontScale="62500" lnSpcReduction="20000"/>
          </a:bodyPr>
          <a:lstStyle>
            <a:lvl1pPr algn="l" defTabSz="2138324" rtl="0" eaLnBrk="1" latinLnBrk="0" hangingPunct="1">
              <a:spcBef>
                <a:spcPct val="0"/>
              </a:spcBef>
              <a:buNone/>
              <a:defRPr sz="6548" b="1" kern="120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6786" dirty="0" smtClean="0">
                <a:solidFill>
                  <a:schemeClr val="bg1"/>
                </a:solidFill>
              </a:rPr>
              <a:t>Author: Sami </a:t>
            </a:r>
            <a:r>
              <a:rPr lang="en-US" sz="6786" dirty="0" err="1" smtClean="0">
                <a:solidFill>
                  <a:schemeClr val="bg1"/>
                </a:solidFill>
              </a:rPr>
              <a:t>Kabir</a:t>
            </a:r>
            <a:endParaRPr lang="en-US" sz="6786" dirty="0" smtClean="0">
              <a:solidFill>
                <a:schemeClr val="bg1"/>
              </a:solidFill>
            </a:endParaRPr>
          </a:p>
          <a:p>
            <a:r>
              <a:rPr lang="en-US" sz="6786" dirty="0" smtClean="0">
                <a:solidFill>
                  <a:schemeClr val="bg1"/>
                </a:solidFill>
              </a:rPr>
              <a:t>Supervisors: Prof. Dr. Md. </a:t>
            </a:r>
            <a:r>
              <a:rPr lang="en-US" sz="6786" dirty="0" err="1" smtClean="0">
                <a:solidFill>
                  <a:schemeClr val="bg1"/>
                </a:solidFill>
              </a:rPr>
              <a:t>Shahadat</a:t>
            </a:r>
            <a:r>
              <a:rPr lang="en-US" sz="6786" dirty="0" smtClean="0">
                <a:solidFill>
                  <a:schemeClr val="bg1"/>
                </a:solidFill>
              </a:rPr>
              <a:t> Hossain 		 Prof. Dr. Karl </a:t>
            </a:r>
            <a:r>
              <a:rPr lang="en-US" sz="6786" dirty="0" err="1" smtClean="0">
                <a:solidFill>
                  <a:schemeClr val="bg1"/>
                </a:solidFill>
              </a:rPr>
              <a:t>Andersson</a:t>
            </a:r>
            <a:endParaRPr lang="en-US" sz="6786" dirty="0" smtClean="0">
              <a:solidFill>
                <a:schemeClr val="bg1"/>
              </a:solidFill>
            </a:endParaRPr>
          </a:p>
          <a:p>
            <a:r>
              <a:rPr lang="en-US" sz="6786" dirty="0">
                <a:solidFill>
                  <a:schemeClr val="bg1"/>
                </a:solidFill>
              </a:rPr>
              <a:t>	</a:t>
            </a:r>
            <a:r>
              <a:rPr lang="en-US" sz="6786" dirty="0" smtClean="0">
                <a:solidFill>
                  <a:schemeClr val="bg1"/>
                </a:solidFill>
              </a:rPr>
              <a:t>         University of Chittagong, Bangladesh               Lulea University of Technology, Sweden</a:t>
            </a:r>
          </a:p>
          <a:p>
            <a:endParaRPr lang="en-US" sz="6786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058177" y="8656465"/>
            <a:ext cx="12013167" cy="8283318"/>
          </a:xfrm>
          <a:prstGeom prst="rect">
            <a:avLst/>
          </a:prstGeom>
        </p:spPr>
        <p:txBody>
          <a:bodyPr vert="horz" lIns="89936" tIns="208673" rIns="89936" bIns="208673" rtlCol="0">
            <a:noAutofit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241" b="1" dirty="0" smtClean="0">
                <a:solidFill>
                  <a:schemeClr val="bg1"/>
                </a:solidFill>
              </a:rPr>
              <a:t>INTRODUCTION</a:t>
            </a:r>
            <a:endParaRPr lang="en-US" sz="4241" b="1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>
                <a:solidFill>
                  <a:schemeClr val="bg1"/>
                </a:solidFill>
              </a:rPr>
              <a:t>Recent advancement in sensor devices and wireless sensor network has turned sensor data streams into an effective application area</a:t>
            </a:r>
            <a:r>
              <a:rPr lang="en-US" sz="4241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 </a:t>
            </a:r>
            <a:r>
              <a:rPr lang="en-US" sz="4241" dirty="0">
                <a:solidFill>
                  <a:schemeClr val="bg1"/>
                </a:solidFill>
              </a:rPr>
              <a:t>Air Pollution is responsible for around </a:t>
            </a:r>
            <a:r>
              <a:rPr lang="en-US" sz="4241" dirty="0" smtClean="0">
                <a:solidFill>
                  <a:schemeClr val="bg1"/>
                </a:solidFill>
              </a:rPr>
              <a:t>7 </a:t>
            </a:r>
            <a:r>
              <a:rPr lang="en-US" sz="4241" dirty="0">
                <a:solidFill>
                  <a:schemeClr val="bg1"/>
                </a:solidFill>
              </a:rPr>
              <a:t>million deaths every year. </a:t>
            </a:r>
            <a:endParaRPr lang="en-US" sz="4241" dirty="0" smtClean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Motivated </a:t>
            </a:r>
            <a:r>
              <a:rPr lang="en-US" sz="4241" dirty="0">
                <a:solidFill>
                  <a:schemeClr val="bg1"/>
                </a:solidFill>
              </a:rPr>
              <a:t>by this, we have taken air pollution prediction by evaluating sensor data stream of air pollutants as our application area</a:t>
            </a:r>
            <a:r>
              <a:rPr lang="en-US" sz="4241" dirty="0" smtClean="0">
                <a:solidFill>
                  <a:schemeClr val="bg1"/>
                </a:solidFill>
              </a:rPr>
              <a:t>.</a:t>
            </a:r>
            <a:endParaRPr lang="en-US" sz="4241" dirty="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6145718" y="25434329"/>
            <a:ext cx="12276522" cy="5573464"/>
          </a:xfrm>
          <a:prstGeom prst="rect">
            <a:avLst/>
          </a:prstGeom>
        </p:spPr>
        <p:txBody>
          <a:bodyPr vert="horz" lIns="89936" tIns="208673" rIns="89936" bIns="208673" rtlCol="0">
            <a:noAutofit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4241" b="1" dirty="0" smtClean="0">
                <a:solidFill>
                  <a:schemeClr val="bg1"/>
                </a:solidFill>
              </a:rPr>
              <a:t>Literature Review</a:t>
            </a:r>
            <a:endParaRPr lang="en-US" sz="4241" b="1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How to deal with sensor data uncertainties?</a:t>
            </a: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What are the existing deep learning techniques for generating prediction</a:t>
            </a:r>
            <a:r>
              <a:rPr lang="en-US" sz="4241" dirty="0">
                <a:solidFill>
                  <a:schemeClr val="bg1"/>
                </a:solidFill>
              </a:rPr>
              <a:t>?</a:t>
            </a:r>
            <a:endParaRPr lang="en-US" sz="4241" dirty="0" smtClean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What are the major air pollutants?</a:t>
            </a:r>
            <a:endParaRPr lang="en-US" sz="424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663784" y="25002281"/>
            <a:ext cx="8275022" cy="483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45" dirty="0" smtClean="0">
                <a:solidFill>
                  <a:schemeClr val="bg1"/>
                </a:solidFill>
              </a:rPr>
              <a:t>Figure 3: Design Science Research (DSR) Methodology</a:t>
            </a:r>
            <a:endParaRPr lang="en-US" sz="2545" dirty="0"/>
          </a:p>
        </p:txBody>
      </p:sp>
      <p:sp>
        <p:nvSpPr>
          <p:cNvPr id="23" name="Rectangle 22"/>
          <p:cNvSpPr/>
          <p:nvPr/>
        </p:nvSpPr>
        <p:spPr>
          <a:xfrm>
            <a:off x="4789914" y="24518302"/>
            <a:ext cx="6963316" cy="483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45" dirty="0" smtClean="0">
                <a:solidFill>
                  <a:schemeClr val="bg1"/>
                </a:solidFill>
              </a:rPr>
              <a:t>Figure 1: Annual mean PM</a:t>
            </a:r>
            <a:r>
              <a:rPr lang="en-US" sz="2545" baseline="-25000" dirty="0" smtClean="0">
                <a:solidFill>
                  <a:schemeClr val="bg1"/>
                </a:solidFill>
              </a:rPr>
              <a:t>2.5 </a:t>
            </a:r>
            <a:r>
              <a:rPr lang="en-US" sz="2545" dirty="0" smtClean="0">
                <a:solidFill>
                  <a:schemeClr val="bg1"/>
                </a:solidFill>
              </a:rPr>
              <a:t> level </a:t>
            </a:r>
            <a:r>
              <a:rPr lang="en-US" sz="2545" smtClean="0">
                <a:solidFill>
                  <a:schemeClr val="bg1"/>
                </a:solidFill>
              </a:rPr>
              <a:t>in 12 cities</a:t>
            </a:r>
            <a:endParaRPr lang="en-US" sz="2545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264988" y="24862341"/>
            <a:ext cx="12013167" cy="7412748"/>
          </a:xfrm>
          <a:prstGeom prst="rect">
            <a:avLst/>
          </a:prstGeom>
        </p:spPr>
        <p:txBody>
          <a:bodyPr vert="horz" lIns="89936" tIns="208673" rIns="89936" bIns="208673" rtlCol="0">
            <a:noAutofit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4241" b="1" dirty="0" smtClean="0">
                <a:solidFill>
                  <a:schemeClr val="bg1"/>
                </a:solidFill>
              </a:rPr>
              <a:t>OBJECTIVES</a:t>
            </a:r>
            <a:endParaRPr lang="en-US" sz="4241" b="1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Identification of major air pollutants.</a:t>
            </a:r>
            <a:endParaRPr lang="en-US" sz="4241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Development of BRB Expert System (BRBES) to deal with uncertainties of air pollutants’ sensor data.</a:t>
            </a: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Development of BRB based deep learning model to predict air pollution </a:t>
            </a:r>
            <a:r>
              <a:rPr lang="en-US" sz="4241" dirty="0" smtClean="0">
                <a:solidFill>
                  <a:schemeClr val="bg1"/>
                </a:solidFill>
              </a:rPr>
              <a:t>by discovering  sensor data pattern.</a:t>
            </a:r>
            <a:endParaRPr lang="en-US" sz="4241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Integration of deep learning model with BRBES to improve prediction accuracy by combining knowledge with data.</a:t>
            </a: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6256673" y="28746697"/>
            <a:ext cx="12013167" cy="7479593"/>
          </a:xfrm>
          <a:prstGeom prst="rect">
            <a:avLst/>
          </a:prstGeom>
        </p:spPr>
        <p:txBody>
          <a:bodyPr vert="horz" lIns="89936" tIns="208673" rIns="89936" bIns="208673" rtlCol="0">
            <a:noAutofit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4241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4241" b="1" dirty="0" smtClean="0">
                <a:solidFill>
                  <a:schemeClr val="bg1"/>
                </a:solidFill>
              </a:rPr>
              <a:t>CONCLUSION</a:t>
            </a:r>
            <a:endParaRPr lang="en-US" sz="4241" b="1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Implement the proposed conceptual architecture. </a:t>
            </a: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Extensively train BRB based deep learning model to deal with uncertainties </a:t>
            </a:r>
            <a:r>
              <a:rPr lang="en-US" sz="4241" dirty="0" smtClean="0">
                <a:solidFill>
                  <a:schemeClr val="bg1"/>
                </a:solidFill>
              </a:rPr>
              <a:t>and sensor data pattern.</a:t>
            </a:r>
            <a:endParaRPr lang="en-US" sz="4241" dirty="0" smtClean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Comparative study of other </a:t>
            </a:r>
            <a:r>
              <a:rPr lang="en-US" sz="4241" dirty="0" smtClean="0">
                <a:solidFill>
                  <a:schemeClr val="bg1"/>
                </a:solidFill>
              </a:rPr>
              <a:t>prediction models.</a:t>
            </a: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endParaRPr lang="en-US" sz="4241" dirty="0" smtClean="0">
              <a:solidFill>
                <a:schemeClr val="bg1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2025748" y="38971834"/>
            <a:ext cx="15497177" cy="3310614"/>
          </a:xfrm>
          <a:prstGeom prst="rect">
            <a:avLst/>
          </a:prstGeom>
        </p:spPr>
        <p:txBody>
          <a:bodyPr vert="horz" lIns="89936" tIns="208673" rIns="89936" bIns="208673" rtlCol="0">
            <a:noAutofit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5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Contact</a:t>
            </a:r>
            <a:r>
              <a:rPr lang="fi-FI" sz="5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fi-FI" sz="5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Sami </a:t>
            </a:r>
            <a:r>
              <a:rPr lang="fi-FI" sz="5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Kabir</a:t>
            </a:r>
            <a:endParaRPr lang="fi-FI" sz="54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fi-FI" sz="5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Lappeenranta </a:t>
            </a:r>
            <a:r>
              <a:rPr lang="fi-FI" sz="5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fi-FI" sz="5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of Technology (LUT)</a:t>
            </a:r>
          </a:p>
          <a:p>
            <a:pPr algn="l">
              <a:spcBef>
                <a:spcPts val="0"/>
              </a:spcBef>
            </a:pPr>
            <a:r>
              <a:rPr lang="fi-FI" sz="5400" b="1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i-FI" sz="5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ami.kabir@student.lut.fi</a:t>
            </a:r>
            <a:endParaRPr lang="fi-FI" sz="54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i-FI" sz="54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i-FI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43275" y="39043841"/>
            <a:ext cx="25950582" cy="0"/>
          </a:xfrm>
          <a:prstGeom prst="line">
            <a:avLst/>
          </a:prstGeom>
          <a:ln w="1905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percco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091" y="-492490"/>
            <a:ext cx="7280122" cy="358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0997" y="38971833"/>
            <a:ext cx="4023393" cy="3689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2462" y="39800505"/>
            <a:ext cx="5067300" cy="248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179" y="16355151"/>
            <a:ext cx="11944165" cy="8071066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2417388" y="33715249"/>
            <a:ext cx="12013167" cy="4823512"/>
          </a:xfrm>
          <a:prstGeom prst="rect">
            <a:avLst/>
          </a:prstGeom>
        </p:spPr>
        <p:txBody>
          <a:bodyPr vert="horz" lIns="89936" tIns="208673" rIns="89936" bIns="208673" rtlCol="0">
            <a:noAutofit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4241" b="1" dirty="0" smtClean="0">
                <a:solidFill>
                  <a:schemeClr val="bg1"/>
                </a:solidFill>
              </a:rPr>
              <a:t>RESEARCH QUESTIONS</a:t>
            </a:r>
            <a:endParaRPr lang="en-US" sz="4241" b="1" dirty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Why will we use BRB and Deep learning for this prediction?</a:t>
            </a: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How to integrate Deep Learning  with BRB?</a:t>
            </a:r>
          </a:p>
          <a:p>
            <a:pPr marL="571500" indent="-571500" algn="just">
              <a:lnSpc>
                <a:spcPct val="120000"/>
              </a:lnSpc>
              <a:buFont typeface="Arial" charset="0"/>
              <a:buChar char="•"/>
            </a:pPr>
            <a:r>
              <a:rPr lang="en-US" sz="4241" dirty="0" smtClean="0">
                <a:solidFill>
                  <a:schemeClr val="bg1"/>
                </a:solidFill>
              </a:rPr>
              <a:t>How this integration improves prediction accuracy?</a:t>
            </a:r>
            <a:endParaRPr lang="en-US" sz="4241" dirty="0">
              <a:solidFill>
                <a:schemeClr val="bg1"/>
              </a:solidFill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6085879" y="17389510"/>
            <a:ext cx="12013167" cy="1310063"/>
          </a:xfrm>
          <a:prstGeom prst="rect">
            <a:avLst/>
          </a:prstGeom>
        </p:spPr>
        <p:txBody>
          <a:bodyPr vert="horz" lIns="89936" tIns="208673" rIns="89936" bIns="208673" rtlCol="0">
            <a:noAutofit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4241" b="1" dirty="0" smtClean="0">
                <a:solidFill>
                  <a:schemeClr val="bg1"/>
                </a:solidFill>
              </a:rPr>
              <a:t>METHODOLOGY</a:t>
            </a:r>
            <a:endParaRPr lang="en-US" sz="4241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9670" y="18233529"/>
            <a:ext cx="12320092" cy="657280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686049" y="16937385"/>
            <a:ext cx="5028621" cy="483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45" dirty="0" smtClean="0">
                <a:solidFill>
                  <a:schemeClr val="bg1"/>
                </a:solidFill>
              </a:rPr>
              <a:t>Figure 2: </a:t>
            </a:r>
            <a:r>
              <a:rPr lang="en-US" sz="2545" smtClean="0">
                <a:solidFill>
                  <a:schemeClr val="bg1"/>
                </a:solidFill>
              </a:rPr>
              <a:t>Conceptual Architecture</a:t>
            </a:r>
            <a:endParaRPr lang="en-US" sz="2545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6553167" y="34444568"/>
            <a:ext cx="12013167" cy="7479593"/>
          </a:xfrm>
          <a:prstGeom prst="rect">
            <a:avLst/>
          </a:prstGeom>
        </p:spPr>
        <p:txBody>
          <a:bodyPr vert="horz" lIns="89936" tIns="208673" rIns="89936" bIns="208673" rtlCol="0">
            <a:noAutofit/>
          </a:bodyPr>
          <a:lstStyle>
            <a:lvl1pPr marL="0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215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43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64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861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1076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29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507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722" indent="0" algn="ctr" defTabSz="4176431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4241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4241" b="1" dirty="0" smtClean="0">
                <a:solidFill>
                  <a:schemeClr val="bg1"/>
                </a:solidFill>
              </a:rPr>
              <a:t>REFERENCES</a:t>
            </a:r>
          </a:p>
          <a:p>
            <a:pPr algn="just">
              <a:lnSpc>
                <a:spcPct val="120000"/>
              </a:lnSpc>
            </a:pPr>
            <a:r>
              <a:rPr lang="en-US" sz="4241" b="1" dirty="0" smtClean="0">
                <a:solidFill>
                  <a:schemeClr val="bg1"/>
                </a:solidFill>
              </a:rPr>
              <a:t> </a:t>
            </a:r>
            <a:endParaRPr lang="en-US" sz="424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5879" y="8780404"/>
            <a:ext cx="12336361" cy="7280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45718" y="36298297"/>
            <a:ext cx="10738768" cy="24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75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Tpowerpointpohja - oranssi-valkoinen">
  <a:themeElements>
    <a:clrScheme name="LUT Oranssi värikartta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FF6600"/>
      </a:accent1>
      <a:accent2>
        <a:srgbClr val="C24D00"/>
      </a:accent2>
      <a:accent3>
        <a:srgbClr val="FF8939"/>
      </a:accent3>
      <a:accent4>
        <a:srgbClr val="E9C4AD"/>
      </a:accent4>
      <a:accent5>
        <a:srgbClr val="FFBC1D"/>
      </a:accent5>
      <a:accent6>
        <a:srgbClr val="F79646"/>
      </a:accent6>
      <a:hlink>
        <a:srgbClr val="FF6600"/>
      </a:hlink>
      <a:folHlink>
        <a:srgbClr val="966F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SIKKO – LOREM IPSUM DOLOR.pptx" id="{E67D8C8D-DEFE-413E-B0C4-0FB313DA080C}" vid="{6FB0B5B7-C9F8-405D-8E70-BEE22160C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0d6b34ab5774f48b54ebc3ab56b5f0f xmlns="860501af-f85d-4bf7-b615-e4522cc7c3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</TermName>
          <TermId xmlns="http://schemas.microsoft.com/office/infopath/2007/PartnerControls">a8b2bc3c-e21c-45b3-ac0d-1e4be550bc10</TermId>
        </TermInfo>
      </Terms>
    </n0d6b34ab5774f48b54ebc3ab56b5f0f>
    <ee353e260fe24878a55ec1dcbe42fb42 xmlns="860501af-f85d-4bf7-b615-e4522cc7c3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</TermName>
          <TermId xmlns="http://schemas.microsoft.com/office/infopath/2007/PartnerControls">9b02cd0d-b40d-4d4c-989a-ef466ae7331a</TermId>
        </TermInfo>
      </Terms>
    </ee353e260fe24878a55ec1dcbe42fb42>
    <TaxCatchAll xmlns="860501af-f85d-4bf7-b615-e4522cc7c3ae">
      <Value>30</Value>
      <Value>33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UT Dokumentti" ma:contentTypeID="0x010100A263FC25051C9649B8C3E095A090B4E100AF851BC56FCF374DAE887A8671E9C90C" ma:contentTypeVersion="5" ma:contentTypeDescription="" ma:contentTypeScope="" ma:versionID="f4fe6a19826d1682fbe5b6c17655a4e5">
  <xsd:schema xmlns:xsd="http://www.w3.org/2001/XMLSchema" xmlns:xs="http://www.w3.org/2001/XMLSchema" xmlns:p="http://schemas.microsoft.com/office/2006/metadata/properties" xmlns:ns2="860501af-f85d-4bf7-b615-e4522cc7c3ae" targetNamespace="http://schemas.microsoft.com/office/2006/metadata/properties" ma:root="true" ma:fieldsID="e1a72599b7b60919998f0547072b967c" ns2:_="">
    <xsd:import namespace="860501af-f85d-4bf7-b615-e4522cc7c3ae"/>
    <xsd:element name="properties">
      <xsd:complexType>
        <xsd:sequence>
          <xsd:element name="documentManagement">
            <xsd:complexType>
              <xsd:all>
                <xsd:element ref="ns2:ee353e260fe24878a55ec1dcbe42fb42" minOccurs="0"/>
                <xsd:element ref="ns2:TaxCatchAll" minOccurs="0"/>
                <xsd:element ref="ns2:TaxCatchAllLabel" minOccurs="0"/>
                <xsd:element ref="ns2:n0d6b34ab5774f48b54ebc3ab56b5f0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501af-f85d-4bf7-b615-e4522cc7c3ae" elementFormDefault="qualified">
    <xsd:import namespace="http://schemas.microsoft.com/office/2006/documentManagement/types"/>
    <xsd:import namespace="http://schemas.microsoft.com/office/infopath/2007/PartnerControls"/>
    <xsd:element name="ee353e260fe24878a55ec1dcbe42fb42" ma:index="8" nillable="true" ma:taxonomy="true" ma:internalName="ee353e260fe24878a55ec1dcbe42fb42" ma:taxonomyFieldName="Kategoria" ma:displayName="Kategoria" ma:default="" ma:fieldId="{ee353e26-0fe2-4878-a55e-c1dcbe42fb42}" ma:taxonomyMulti="true" ma:sspId="3978a54a-7bf8-4648-88d3-e33103d6c039" ma:termSetId="fe3fba03-e69b-4e1a-bead-d9c3e9ec81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89d6c51-5859-4627-aa78-0b25c62d76a8}" ma:internalName="TaxCatchAll" ma:showField="CatchAllData" ma:web="860501af-f85d-4bf7-b615-e4522cc7c3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89d6c51-5859-4627-aa78-0b25c62d76a8}" ma:internalName="TaxCatchAllLabel" ma:readOnly="true" ma:showField="CatchAllDataLabel" ma:web="860501af-f85d-4bf7-b615-e4522cc7c3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0d6b34ab5774f48b54ebc3ab56b5f0f" ma:index="12" nillable="true" ma:taxonomy="true" ma:internalName="n0d6b34ab5774f48b54ebc3ab56b5f0f" ma:taxonomyFieldName="Dokumenttityyppi" ma:displayName="Dokumenttityyppi" ma:default="" ma:fieldId="{70d6b34a-b577-4f48-b54e-bc3ab56b5f0f}" ma:sspId="3978a54a-7bf8-4648-88d3-e33103d6c039" ma:termSetId="56836571-882b-4dd4-a2e2-32fab5508e5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8FD274-0ECF-44B5-AB33-3978358C9D34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860501af-f85d-4bf7-b615-e4522cc7c3ae"/>
  </ds:schemaRefs>
</ds:datastoreItem>
</file>

<file path=customXml/itemProps2.xml><?xml version="1.0" encoding="utf-8"?>
<ds:datastoreItem xmlns:ds="http://schemas.openxmlformats.org/officeDocument/2006/customXml" ds:itemID="{8218C9B2-062A-4037-962F-A0312B3101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516330-BDFB-40B3-9A0D-FC3B33760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0501af-f85d-4bf7-b615-e4522cc7c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LUT PERCCOM Poster Template</Template>
  <TotalTime>592</TotalTime>
  <Words>269</Words>
  <Application>Microsoft Macintosh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Wingdings</vt:lpstr>
      <vt:lpstr>Arial</vt:lpstr>
      <vt:lpstr>LUTpowerpointpohja - oranssi-valkoinen</vt:lpstr>
      <vt:lpstr>BRB based Deep Learning Approach with Application in Sensor Data Streams</vt:lpstr>
    </vt:vector>
  </TitlesOfParts>
  <Company>LUT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– LOREM IPSUM DOLOR</dc:title>
  <dc:creator>Maria Palacin Silva</dc:creator>
  <cp:lastModifiedBy>Microsoft Office User</cp:lastModifiedBy>
  <cp:revision>70</cp:revision>
  <dcterms:created xsi:type="dcterms:W3CDTF">2018-05-08T17:48:29Z</dcterms:created>
  <dcterms:modified xsi:type="dcterms:W3CDTF">2018-05-24T11:13:32Z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0x010100A263FC25051C9649B8C3E095A090B4E100AF851BC56FCF374DAE887A8671E9C90C</vt:lpwstr>
  </property>
  <property fmtid="{D5CDD505-2E9C-101B-9397-08002B2CF9AE}" pid="3" name="Kategoria">
    <vt:lpwstr>33;#Viestintä|9b02cd0d-b40d-4d4c-989a-ef466ae7331a</vt:lpwstr>
  </property>
  <property fmtid="{D5CDD505-2E9C-101B-9397-08002B2CF9AE}" pid="4" name="Dokumenttityyppi">
    <vt:lpwstr>30;#Esitys|a8b2bc3c-e21c-45b3-ac0d-1e4be550bc10</vt:lpwstr>
  </property>
  <property fmtid="{D5CDD505-2E9C-101B-9397-08002B2CF9AE}" pid="5" name="_AdHocReviewCycleID">
    <vt:i4>29532895</vt:i4>
  </property>
  <property fmtid="{D5CDD505-2E9C-101B-9397-08002B2CF9AE}" pid="6" name="_NewReviewCycle">
    <vt:lpwstr/>
  </property>
  <property fmtid="{D5CDD505-2E9C-101B-9397-08002B2CF9AE}" pid="7" name="_EmailSubject">
    <vt:lpwstr>Tässä LUT presentaatio siulle viilaukseen</vt:lpwstr>
  </property>
  <property fmtid="{D5CDD505-2E9C-101B-9397-08002B2CF9AE}" pid="8" name="_AuthorEmail">
    <vt:lpwstr>Marjo.Loisa@lut.fi</vt:lpwstr>
  </property>
  <property fmtid="{D5CDD505-2E9C-101B-9397-08002B2CF9AE}" pid="9" name="_AuthorEmailDisplayName">
    <vt:lpwstr>Marjo Loisa</vt:lpwstr>
  </property>
  <property fmtid="{D5CDD505-2E9C-101B-9397-08002B2CF9AE}" pid="10" name="_PreviousAdHocReviewCycleID">
    <vt:i4>29532895</vt:i4>
  </property>
</Properties>
</file>