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9"/>
  </p:notesMasterIdLst>
  <p:sldIdLst>
    <p:sldId id="259" r:id="rId3"/>
    <p:sldId id="261" r:id="rId4"/>
    <p:sldId id="269" r:id="rId5"/>
    <p:sldId id="264" r:id="rId6"/>
    <p:sldId id="267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576">
          <p15:clr>
            <a:srgbClr val="A4A3A4"/>
          </p15:clr>
        </p15:guide>
        <p15:guide id="3" pos="2880">
          <p15:clr>
            <a:srgbClr val="A4A3A4"/>
          </p15:clr>
        </p15:guide>
        <p15:guide id="4" pos="28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5C761CE-6EDC-43F7-8464-9FDB1640BFCA}" v="198" dt="2018-01-05T11:57:06.733"/>
    <p1510:client id="{05887C3C-380D-4AD4-9453-ED6D430D2B42}" v="17" dt="2018-01-05T11:50:41.5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35" autoAdjust="0"/>
    <p:restoredTop sz="88187" autoAdjust="0"/>
  </p:normalViewPr>
  <p:slideViewPr>
    <p:cSldViewPr>
      <p:cViewPr varScale="1">
        <p:scale>
          <a:sx n="163" d="100"/>
          <a:sy n="163" d="100"/>
        </p:scale>
        <p:origin x="1656" y="150"/>
      </p:cViewPr>
      <p:guideLst>
        <p:guide orient="horz" pos="2160"/>
        <p:guide orient="horz" pos="576"/>
        <p:guide pos="2880"/>
        <p:guide pos="2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5C831A-CCF5-4391-A2BE-9DF065D37587}" type="doc">
      <dgm:prSet loTypeId="urn:microsoft.com/office/officeart/2005/8/layout/arrow2" loCatId="process" qsTypeId="urn:microsoft.com/office/officeart/2005/8/quickstyle/3d5" qsCatId="3D" csTypeId="urn:microsoft.com/office/officeart/2005/8/colors/colorful3" csCatId="colorful" phldr="1"/>
      <dgm:spPr/>
    </dgm:pt>
    <dgm:pt modelId="{1E3A074B-8EC3-4AC7-ADB8-C53A583CA2D1}">
      <dgm:prSet phldrT="[Text]" custT="1"/>
      <dgm:spPr/>
      <dgm:t>
        <a:bodyPr/>
        <a:lstStyle/>
        <a:p>
          <a:r>
            <a:rPr lang="en-US" sz="2000"/>
            <a:t>Idea – Movie/series search service</a:t>
          </a:r>
        </a:p>
      </dgm:t>
    </dgm:pt>
    <dgm:pt modelId="{C3E70DF8-D297-401F-A070-1295F4388B0B}" type="parTrans" cxnId="{8C1AFE23-B091-4CE6-8284-0511812F213B}">
      <dgm:prSet/>
      <dgm:spPr/>
      <dgm:t>
        <a:bodyPr/>
        <a:lstStyle/>
        <a:p>
          <a:endParaRPr lang="en-US" sz="2400"/>
        </a:p>
      </dgm:t>
    </dgm:pt>
    <dgm:pt modelId="{13D421C7-F834-4141-85ED-0207D610A128}" type="sibTrans" cxnId="{8C1AFE23-B091-4CE6-8284-0511812F213B}">
      <dgm:prSet/>
      <dgm:spPr/>
      <dgm:t>
        <a:bodyPr/>
        <a:lstStyle/>
        <a:p>
          <a:endParaRPr lang="en-US" sz="2400"/>
        </a:p>
      </dgm:t>
    </dgm:pt>
    <dgm:pt modelId="{C7CCB8C4-BA8F-435B-96D2-651E5BBEE204}">
      <dgm:prSet phldrT="[Text]" custT="1"/>
      <dgm:spPr/>
      <dgm:t>
        <a:bodyPr/>
        <a:lstStyle/>
        <a:p>
          <a:r>
            <a:rPr lang="en-US" sz="2000"/>
            <a:t>UI and functionality frame</a:t>
          </a:r>
        </a:p>
      </dgm:t>
    </dgm:pt>
    <dgm:pt modelId="{AD18367E-C5DB-45A4-A27B-B15954C86D0F}" type="parTrans" cxnId="{679C1D1A-14EB-43D6-A6EB-15DB434BD9E3}">
      <dgm:prSet/>
      <dgm:spPr/>
      <dgm:t>
        <a:bodyPr/>
        <a:lstStyle/>
        <a:p>
          <a:endParaRPr lang="en-US" sz="2400"/>
        </a:p>
      </dgm:t>
    </dgm:pt>
    <dgm:pt modelId="{7D6A4EA2-7BAB-433A-B969-4D95C96F0274}" type="sibTrans" cxnId="{679C1D1A-14EB-43D6-A6EB-15DB434BD9E3}">
      <dgm:prSet/>
      <dgm:spPr/>
      <dgm:t>
        <a:bodyPr/>
        <a:lstStyle/>
        <a:p>
          <a:endParaRPr lang="en-US" sz="2400"/>
        </a:p>
      </dgm:t>
    </dgm:pt>
    <dgm:pt modelId="{A75DE5EA-0E88-4A1C-B1EA-B4EE477D7AA1}">
      <dgm:prSet phldrT="[Text]" custT="1"/>
      <dgm:spPr/>
      <dgm:t>
        <a:bodyPr/>
        <a:lstStyle/>
        <a:p>
          <a:r>
            <a:rPr lang="en-US" sz="2000"/>
            <a:t>Improvements to functionality and UI clarity</a:t>
          </a:r>
        </a:p>
      </dgm:t>
    </dgm:pt>
    <dgm:pt modelId="{48157EE2-9BD9-48FE-A422-276C84F2470D}" type="parTrans" cxnId="{D09152C8-0058-4F02-AE9F-59A443534AE8}">
      <dgm:prSet/>
      <dgm:spPr/>
      <dgm:t>
        <a:bodyPr/>
        <a:lstStyle/>
        <a:p>
          <a:endParaRPr lang="en-US" sz="2400"/>
        </a:p>
      </dgm:t>
    </dgm:pt>
    <dgm:pt modelId="{03226FF3-250B-4000-A0B5-00FF0F1D75A5}" type="sibTrans" cxnId="{D09152C8-0058-4F02-AE9F-59A443534AE8}">
      <dgm:prSet/>
      <dgm:spPr/>
      <dgm:t>
        <a:bodyPr/>
        <a:lstStyle/>
        <a:p>
          <a:endParaRPr lang="en-US" sz="2400"/>
        </a:p>
      </dgm:t>
    </dgm:pt>
    <dgm:pt modelId="{A39C9339-F7BC-4A9F-AF8A-3B9741B27413}">
      <dgm:prSet phldrT="[Text]" custT="1"/>
      <dgm:spPr/>
      <dgm:t>
        <a:bodyPr/>
        <a:lstStyle/>
        <a:p>
          <a:r>
            <a:rPr lang="en-US" sz="2000"/>
            <a:t>3.1.2017</a:t>
          </a:r>
        </a:p>
      </dgm:t>
    </dgm:pt>
    <dgm:pt modelId="{26699644-3B9B-4794-926C-D854282146D8}" type="parTrans" cxnId="{BF777ED0-A485-405A-BFCD-E378EF965464}">
      <dgm:prSet/>
      <dgm:spPr/>
      <dgm:t>
        <a:bodyPr/>
        <a:lstStyle/>
        <a:p>
          <a:endParaRPr lang="en-US" sz="2400"/>
        </a:p>
      </dgm:t>
    </dgm:pt>
    <dgm:pt modelId="{3E2FBE5E-2D29-4C39-97D1-424264F1308F}" type="sibTrans" cxnId="{BF777ED0-A485-405A-BFCD-E378EF965464}">
      <dgm:prSet/>
      <dgm:spPr/>
      <dgm:t>
        <a:bodyPr/>
        <a:lstStyle/>
        <a:p>
          <a:endParaRPr lang="en-US" sz="2400"/>
        </a:p>
      </dgm:t>
    </dgm:pt>
    <dgm:pt modelId="{5175B6B0-3CA6-4535-A09B-108E0999A356}">
      <dgm:prSet phldrT="[Text]" custT="1"/>
      <dgm:spPr/>
      <dgm:t>
        <a:bodyPr/>
        <a:lstStyle/>
        <a:p>
          <a:r>
            <a:rPr lang="en-US" sz="2000"/>
            <a:t>4.1.2018</a:t>
          </a:r>
        </a:p>
      </dgm:t>
    </dgm:pt>
    <dgm:pt modelId="{ECD96492-1092-4631-A208-D9A5DA08372E}" type="parTrans" cxnId="{345AD6EC-90F1-4BA3-A053-C21366541189}">
      <dgm:prSet/>
      <dgm:spPr/>
      <dgm:t>
        <a:bodyPr/>
        <a:lstStyle/>
        <a:p>
          <a:endParaRPr lang="en-US" sz="2400"/>
        </a:p>
      </dgm:t>
    </dgm:pt>
    <dgm:pt modelId="{F900535F-E882-46D4-B632-4B8ACBE851E4}" type="sibTrans" cxnId="{345AD6EC-90F1-4BA3-A053-C21366541189}">
      <dgm:prSet/>
      <dgm:spPr/>
      <dgm:t>
        <a:bodyPr/>
        <a:lstStyle/>
        <a:p>
          <a:endParaRPr lang="en-US" sz="2400"/>
        </a:p>
      </dgm:t>
    </dgm:pt>
    <dgm:pt modelId="{1982B446-3706-4711-A6F1-3DC4DFE59A3A}">
      <dgm:prSet phldrT="[Text]" custT="1"/>
      <dgm:spPr/>
      <dgm:t>
        <a:bodyPr/>
        <a:lstStyle/>
        <a:p>
          <a:r>
            <a:rPr lang="en-US" sz="2000"/>
            <a:t>Actual data from 3rd party services</a:t>
          </a:r>
        </a:p>
      </dgm:t>
    </dgm:pt>
    <dgm:pt modelId="{33D0F32B-ABD3-423A-818A-28D89377B172}" type="parTrans" cxnId="{7DD07C3D-EA79-49EE-93EE-865A49AB8425}">
      <dgm:prSet/>
      <dgm:spPr/>
      <dgm:t>
        <a:bodyPr/>
        <a:lstStyle/>
        <a:p>
          <a:endParaRPr lang="en-US"/>
        </a:p>
      </dgm:t>
    </dgm:pt>
    <dgm:pt modelId="{6C0374E5-7FC4-4DEF-BC17-94C58A35DE3F}" type="sibTrans" cxnId="{7DD07C3D-EA79-49EE-93EE-865A49AB8425}">
      <dgm:prSet/>
      <dgm:spPr/>
      <dgm:t>
        <a:bodyPr/>
        <a:lstStyle/>
        <a:p>
          <a:endParaRPr lang="en-US"/>
        </a:p>
      </dgm:t>
    </dgm:pt>
    <dgm:pt modelId="{BAD6DE81-DE4F-40EF-8526-A8F127A4BE33}">
      <dgm:prSet phldrT="[Text]" custT="1"/>
      <dgm:spPr/>
      <dgm:t>
        <a:bodyPr/>
        <a:lstStyle/>
        <a:p>
          <a:r>
            <a:rPr lang="en-US" sz="2000"/>
            <a:t>Date X</a:t>
          </a:r>
        </a:p>
      </dgm:t>
    </dgm:pt>
    <dgm:pt modelId="{3224C504-155F-4C9F-93C7-83D8D4CEC1B4}" type="parTrans" cxnId="{293E3154-15DE-4C13-93DE-664CEAB9F0AF}">
      <dgm:prSet/>
      <dgm:spPr/>
      <dgm:t>
        <a:bodyPr/>
        <a:lstStyle/>
        <a:p>
          <a:endParaRPr lang="en-US"/>
        </a:p>
      </dgm:t>
    </dgm:pt>
    <dgm:pt modelId="{6252B9CC-7427-40BA-B706-E629F53D4B22}" type="sibTrans" cxnId="{293E3154-15DE-4C13-93DE-664CEAB9F0AF}">
      <dgm:prSet/>
      <dgm:spPr/>
      <dgm:t>
        <a:bodyPr/>
        <a:lstStyle/>
        <a:p>
          <a:endParaRPr lang="en-US"/>
        </a:p>
      </dgm:t>
    </dgm:pt>
    <dgm:pt modelId="{9898FE38-DE6C-46BA-8D32-D767674AD978}">
      <dgm:prSet phldrT="[Text]" custT="1"/>
      <dgm:spPr/>
      <dgm:t>
        <a:bodyPr/>
        <a:lstStyle/>
        <a:p>
          <a:r>
            <a:rPr lang="en-US" sz="2000"/>
            <a:t>5.1.2018 </a:t>
          </a:r>
        </a:p>
      </dgm:t>
    </dgm:pt>
    <dgm:pt modelId="{6500A968-9A0E-4ACA-91E4-A3C5FA03BCC8}" type="parTrans" cxnId="{277398F3-A9DD-4822-A4A0-9408AA94EB41}">
      <dgm:prSet/>
      <dgm:spPr/>
      <dgm:t>
        <a:bodyPr/>
        <a:lstStyle/>
        <a:p>
          <a:endParaRPr lang="en-US"/>
        </a:p>
      </dgm:t>
    </dgm:pt>
    <dgm:pt modelId="{15E99FBC-5B51-4114-8E0B-C26E50C78603}" type="sibTrans" cxnId="{277398F3-A9DD-4822-A4A0-9408AA94EB41}">
      <dgm:prSet/>
      <dgm:spPr/>
      <dgm:t>
        <a:bodyPr/>
        <a:lstStyle/>
        <a:p>
          <a:endParaRPr lang="en-US"/>
        </a:p>
      </dgm:t>
    </dgm:pt>
    <dgm:pt modelId="{E220828C-C958-4FCF-B52F-02D7F5D17607}" type="pres">
      <dgm:prSet presAssocID="{455C831A-CCF5-4391-A2BE-9DF065D37587}" presName="arrowDiagram" presStyleCnt="0">
        <dgm:presLayoutVars>
          <dgm:chMax val="5"/>
          <dgm:dir/>
          <dgm:resizeHandles val="exact"/>
        </dgm:presLayoutVars>
      </dgm:prSet>
      <dgm:spPr/>
    </dgm:pt>
    <dgm:pt modelId="{82ED47FD-CD8E-4EC8-A7E3-BF3AC4BC5C1A}" type="pres">
      <dgm:prSet presAssocID="{455C831A-CCF5-4391-A2BE-9DF065D37587}" presName="arrow" presStyleLbl="bgShp" presStyleIdx="0" presStyleCnt="1" custScaleX="86792" custScaleY="86038"/>
      <dgm:spPr/>
    </dgm:pt>
    <dgm:pt modelId="{84D9DB3E-3B5F-49A0-B467-5C77F6385272}" type="pres">
      <dgm:prSet presAssocID="{455C831A-CCF5-4391-A2BE-9DF065D37587}" presName="arrowDiagram4" presStyleCnt="0"/>
      <dgm:spPr/>
    </dgm:pt>
    <dgm:pt modelId="{5D114788-F50C-442D-A8BC-7F65A4D032AA}" type="pres">
      <dgm:prSet presAssocID="{1E3A074B-8EC3-4AC7-ADB8-C53A583CA2D1}" presName="bullet4a" presStyleLbl="node1" presStyleIdx="0" presStyleCnt="4"/>
      <dgm:spPr/>
    </dgm:pt>
    <dgm:pt modelId="{60DDF3C4-F0A6-46D7-ACF4-DFDB398BB6E3}" type="pres">
      <dgm:prSet presAssocID="{1E3A074B-8EC3-4AC7-ADB8-C53A583CA2D1}" presName="textBox4a" presStyleLbl="revTx" presStyleIdx="0" presStyleCnt="4">
        <dgm:presLayoutVars>
          <dgm:bulletEnabled val="1"/>
        </dgm:presLayoutVars>
      </dgm:prSet>
      <dgm:spPr/>
    </dgm:pt>
    <dgm:pt modelId="{92795F60-C544-44B8-9A83-DA7F9341447D}" type="pres">
      <dgm:prSet presAssocID="{C7CCB8C4-BA8F-435B-96D2-651E5BBEE204}" presName="bullet4b" presStyleLbl="node1" presStyleIdx="1" presStyleCnt="4"/>
      <dgm:spPr/>
    </dgm:pt>
    <dgm:pt modelId="{A7FC3B07-3571-4986-95B3-DE6E66E118D3}" type="pres">
      <dgm:prSet presAssocID="{C7CCB8C4-BA8F-435B-96D2-651E5BBEE204}" presName="textBox4b" presStyleLbl="revTx" presStyleIdx="1" presStyleCnt="4">
        <dgm:presLayoutVars>
          <dgm:bulletEnabled val="1"/>
        </dgm:presLayoutVars>
      </dgm:prSet>
      <dgm:spPr/>
    </dgm:pt>
    <dgm:pt modelId="{10A8C3BC-1DA1-4457-BB98-63D778D54A53}" type="pres">
      <dgm:prSet presAssocID="{A75DE5EA-0E88-4A1C-B1EA-B4EE477D7AA1}" presName="bullet4c" presStyleLbl="node1" presStyleIdx="2" presStyleCnt="4"/>
      <dgm:spPr/>
    </dgm:pt>
    <dgm:pt modelId="{F407CA52-7E6C-4D0F-980E-B116B7F17706}" type="pres">
      <dgm:prSet presAssocID="{A75DE5EA-0E88-4A1C-B1EA-B4EE477D7AA1}" presName="textBox4c" presStyleLbl="revTx" presStyleIdx="2" presStyleCnt="4">
        <dgm:presLayoutVars>
          <dgm:bulletEnabled val="1"/>
        </dgm:presLayoutVars>
      </dgm:prSet>
      <dgm:spPr/>
    </dgm:pt>
    <dgm:pt modelId="{1737F1A8-BCAD-4F02-B9E1-3E3CCAFCE6AE}" type="pres">
      <dgm:prSet presAssocID="{1982B446-3706-4711-A6F1-3DC4DFE59A3A}" presName="bullet4d" presStyleLbl="node1" presStyleIdx="3" presStyleCnt="4"/>
      <dgm:spPr/>
    </dgm:pt>
    <dgm:pt modelId="{F323F37D-ECCC-4620-A36E-DC0F1D788747}" type="pres">
      <dgm:prSet presAssocID="{1982B446-3706-4711-A6F1-3DC4DFE59A3A}" presName="textBox4d" presStyleLbl="revTx" presStyleIdx="3" presStyleCnt="4">
        <dgm:presLayoutVars>
          <dgm:bulletEnabled val="1"/>
        </dgm:presLayoutVars>
      </dgm:prSet>
      <dgm:spPr/>
    </dgm:pt>
  </dgm:ptLst>
  <dgm:cxnLst>
    <dgm:cxn modelId="{E97ADE10-9E4D-4FA9-951C-189BF1174E42}" type="presOf" srcId="{1E3A074B-8EC3-4AC7-ADB8-C53A583CA2D1}" destId="{60DDF3C4-F0A6-46D7-ACF4-DFDB398BB6E3}" srcOrd="0" destOrd="0" presId="urn:microsoft.com/office/officeart/2005/8/layout/arrow2"/>
    <dgm:cxn modelId="{679C1D1A-14EB-43D6-A6EB-15DB434BD9E3}" srcId="{455C831A-CCF5-4391-A2BE-9DF065D37587}" destId="{C7CCB8C4-BA8F-435B-96D2-651E5BBEE204}" srcOrd="1" destOrd="0" parTransId="{AD18367E-C5DB-45A4-A27B-B15954C86D0F}" sibTransId="{7D6A4EA2-7BAB-433A-B969-4D95C96F0274}"/>
    <dgm:cxn modelId="{8C1AFE23-B091-4CE6-8284-0511812F213B}" srcId="{455C831A-CCF5-4391-A2BE-9DF065D37587}" destId="{1E3A074B-8EC3-4AC7-ADB8-C53A583CA2D1}" srcOrd="0" destOrd="0" parTransId="{C3E70DF8-D297-401F-A070-1295F4388B0B}" sibTransId="{13D421C7-F834-4141-85ED-0207D610A128}"/>
    <dgm:cxn modelId="{E5DE332A-ACB9-4B61-A78D-325CA1F7A43A}" type="presOf" srcId="{5175B6B0-3CA6-4535-A09B-108E0999A356}" destId="{A7FC3B07-3571-4986-95B3-DE6E66E118D3}" srcOrd="0" destOrd="1" presId="urn:microsoft.com/office/officeart/2005/8/layout/arrow2"/>
    <dgm:cxn modelId="{7DD07C3D-EA79-49EE-93EE-865A49AB8425}" srcId="{455C831A-CCF5-4391-A2BE-9DF065D37587}" destId="{1982B446-3706-4711-A6F1-3DC4DFE59A3A}" srcOrd="3" destOrd="0" parTransId="{33D0F32B-ABD3-423A-818A-28D89377B172}" sibTransId="{6C0374E5-7FC4-4DEF-BC17-94C58A35DE3F}"/>
    <dgm:cxn modelId="{FD49F140-DDD3-46F3-BCEB-B9D0AB941173}" type="presOf" srcId="{C7CCB8C4-BA8F-435B-96D2-651E5BBEE204}" destId="{A7FC3B07-3571-4986-95B3-DE6E66E118D3}" srcOrd="0" destOrd="0" presId="urn:microsoft.com/office/officeart/2005/8/layout/arrow2"/>
    <dgm:cxn modelId="{293E3154-15DE-4C13-93DE-664CEAB9F0AF}" srcId="{1982B446-3706-4711-A6F1-3DC4DFE59A3A}" destId="{BAD6DE81-DE4F-40EF-8526-A8F127A4BE33}" srcOrd="0" destOrd="0" parTransId="{3224C504-155F-4C9F-93C7-83D8D4CEC1B4}" sibTransId="{6252B9CC-7427-40BA-B706-E629F53D4B22}"/>
    <dgm:cxn modelId="{5325DB7D-E2FE-41FD-B443-32B4FB0B163F}" type="presOf" srcId="{A75DE5EA-0E88-4A1C-B1EA-B4EE477D7AA1}" destId="{F407CA52-7E6C-4D0F-980E-B116B7F17706}" srcOrd="0" destOrd="0" presId="urn:microsoft.com/office/officeart/2005/8/layout/arrow2"/>
    <dgm:cxn modelId="{05790697-694F-4E5D-99C6-492B2FC56211}" type="presOf" srcId="{1982B446-3706-4711-A6F1-3DC4DFE59A3A}" destId="{F323F37D-ECCC-4620-A36E-DC0F1D788747}" srcOrd="0" destOrd="0" presId="urn:microsoft.com/office/officeart/2005/8/layout/arrow2"/>
    <dgm:cxn modelId="{D09152C8-0058-4F02-AE9F-59A443534AE8}" srcId="{455C831A-CCF5-4391-A2BE-9DF065D37587}" destId="{A75DE5EA-0E88-4A1C-B1EA-B4EE477D7AA1}" srcOrd="2" destOrd="0" parTransId="{48157EE2-9BD9-48FE-A422-276C84F2470D}" sibTransId="{03226FF3-250B-4000-A0B5-00FF0F1D75A5}"/>
    <dgm:cxn modelId="{162B9ACA-6D11-4D64-B7CB-7F11EBAA3547}" type="presOf" srcId="{9898FE38-DE6C-46BA-8D32-D767674AD978}" destId="{F407CA52-7E6C-4D0F-980E-B116B7F17706}" srcOrd="0" destOrd="1" presId="urn:microsoft.com/office/officeart/2005/8/layout/arrow2"/>
    <dgm:cxn modelId="{DB8275CD-9AFE-4A18-A52B-26B5EA374FE0}" type="presOf" srcId="{BAD6DE81-DE4F-40EF-8526-A8F127A4BE33}" destId="{F323F37D-ECCC-4620-A36E-DC0F1D788747}" srcOrd="0" destOrd="1" presId="urn:microsoft.com/office/officeart/2005/8/layout/arrow2"/>
    <dgm:cxn modelId="{BF777ED0-A485-405A-BFCD-E378EF965464}" srcId="{1E3A074B-8EC3-4AC7-ADB8-C53A583CA2D1}" destId="{A39C9339-F7BC-4A9F-AF8A-3B9741B27413}" srcOrd="0" destOrd="0" parTransId="{26699644-3B9B-4794-926C-D854282146D8}" sibTransId="{3E2FBE5E-2D29-4C39-97D1-424264F1308F}"/>
    <dgm:cxn modelId="{ABB52FDB-447C-4990-B254-BF271BDE121A}" type="presOf" srcId="{A39C9339-F7BC-4A9F-AF8A-3B9741B27413}" destId="{60DDF3C4-F0A6-46D7-ACF4-DFDB398BB6E3}" srcOrd="0" destOrd="1" presId="urn:microsoft.com/office/officeart/2005/8/layout/arrow2"/>
    <dgm:cxn modelId="{39ECB7E7-30E3-4A3C-AAF0-553A3160CF23}" type="presOf" srcId="{455C831A-CCF5-4391-A2BE-9DF065D37587}" destId="{E220828C-C958-4FCF-B52F-02D7F5D17607}" srcOrd="0" destOrd="0" presId="urn:microsoft.com/office/officeart/2005/8/layout/arrow2"/>
    <dgm:cxn modelId="{345AD6EC-90F1-4BA3-A053-C21366541189}" srcId="{C7CCB8C4-BA8F-435B-96D2-651E5BBEE204}" destId="{5175B6B0-3CA6-4535-A09B-108E0999A356}" srcOrd="0" destOrd="0" parTransId="{ECD96492-1092-4631-A208-D9A5DA08372E}" sibTransId="{F900535F-E882-46D4-B632-4B8ACBE851E4}"/>
    <dgm:cxn modelId="{277398F3-A9DD-4822-A4A0-9408AA94EB41}" srcId="{A75DE5EA-0E88-4A1C-B1EA-B4EE477D7AA1}" destId="{9898FE38-DE6C-46BA-8D32-D767674AD978}" srcOrd="0" destOrd="0" parTransId="{6500A968-9A0E-4ACA-91E4-A3C5FA03BCC8}" sibTransId="{15E99FBC-5B51-4114-8E0B-C26E50C78603}"/>
    <dgm:cxn modelId="{CDB3CFA4-6064-4BD5-9F4C-2C85AFCC5E37}" type="presParOf" srcId="{E220828C-C958-4FCF-B52F-02D7F5D17607}" destId="{82ED47FD-CD8E-4EC8-A7E3-BF3AC4BC5C1A}" srcOrd="0" destOrd="0" presId="urn:microsoft.com/office/officeart/2005/8/layout/arrow2"/>
    <dgm:cxn modelId="{FD40D528-926E-459F-80C3-E3F6BDD163E1}" type="presParOf" srcId="{E220828C-C958-4FCF-B52F-02D7F5D17607}" destId="{84D9DB3E-3B5F-49A0-B467-5C77F6385272}" srcOrd="1" destOrd="0" presId="urn:microsoft.com/office/officeart/2005/8/layout/arrow2"/>
    <dgm:cxn modelId="{C0676E5F-C43F-442B-B159-1C458D8615DC}" type="presParOf" srcId="{84D9DB3E-3B5F-49A0-B467-5C77F6385272}" destId="{5D114788-F50C-442D-A8BC-7F65A4D032AA}" srcOrd="0" destOrd="0" presId="urn:microsoft.com/office/officeart/2005/8/layout/arrow2"/>
    <dgm:cxn modelId="{46931EB5-7E7F-453E-8BF3-C816223E0FF3}" type="presParOf" srcId="{84D9DB3E-3B5F-49A0-B467-5C77F6385272}" destId="{60DDF3C4-F0A6-46D7-ACF4-DFDB398BB6E3}" srcOrd="1" destOrd="0" presId="urn:microsoft.com/office/officeart/2005/8/layout/arrow2"/>
    <dgm:cxn modelId="{47B1F3F1-05D1-49CC-800E-8B6A3487338D}" type="presParOf" srcId="{84D9DB3E-3B5F-49A0-B467-5C77F6385272}" destId="{92795F60-C544-44B8-9A83-DA7F9341447D}" srcOrd="2" destOrd="0" presId="urn:microsoft.com/office/officeart/2005/8/layout/arrow2"/>
    <dgm:cxn modelId="{A89E6AA3-E421-4854-8383-FD408A3B04A9}" type="presParOf" srcId="{84D9DB3E-3B5F-49A0-B467-5C77F6385272}" destId="{A7FC3B07-3571-4986-95B3-DE6E66E118D3}" srcOrd="3" destOrd="0" presId="urn:microsoft.com/office/officeart/2005/8/layout/arrow2"/>
    <dgm:cxn modelId="{BC95F8F7-6712-45C8-9755-7F7A29B0F6FE}" type="presParOf" srcId="{84D9DB3E-3B5F-49A0-B467-5C77F6385272}" destId="{10A8C3BC-1DA1-4457-BB98-63D778D54A53}" srcOrd="4" destOrd="0" presId="urn:microsoft.com/office/officeart/2005/8/layout/arrow2"/>
    <dgm:cxn modelId="{AE290C45-158E-49C4-822B-391235019754}" type="presParOf" srcId="{84D9DB3E-3B5F-49A0-B467-5C77F6385272}" destId="{F407CA52-7E6C-4D0F-980E-B116B7F17706}" srcOrd="5" destOrd="0" presId="urn:microsoft.com/office/officeart/2005/8/layout/arrow2"/>
    <dgm:cxn modelId="{680EDF49-F0E3-48D3-9F34-55501872CA04}" type="presParOf" srcId="{84D9DB3E-3B5F-49A0-B467-5C77F6385272}" destId="{1737F1A8-BCAD-4F02-B9E1-3E3CCAFCE6AE}" srcOrd="6" destOrd="0" presId="urn:microsoft.com/office/officeart/2005/8/layout/arrow2"/>
    <dgm:cxn modelId="{F5D4507D-157F-4A4C-9E25-F200750856E2}" type="presParOf" srcId="{84D9DB3E-3B5F-49A0-B467-5C77F6385272}" destId="{F323F37D-ECCC-4620-A36E-DC0F1D788747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ED47FD-CD8E-4EC8-A7E3-BF3AC4BC5C1A}">
      <dsp:nvSpPr>
        <dsp:cNvPr id="0" name=""/>
        <dsp:cNvSpPr/>
      </dsp:nvSpPr>
      <dsp:spPr>
        <a:xfrm>
          <a:off x="650026" y="358817"/>
          <a:ext cx="8952255" cy="5546552"/>
        </a:xfrm>
        <a:prstGeom prst="swooshArrow">
          <a:avLst>
            <a:gd name="adj1" fmla="val 25000"/>
            <a:gd name="adj2" fmla="val 25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400500" extrusionH="63500" contourW="12700" prstMaterial="matte">
          <a:contourClr>
            <a:schemeClr val="lt1">
              <a:tint val="5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114788-F50C-442D-A8BC-7F65A4D032AA}">
      <dsp:nvSpPr>
        <dsp:cNvPr id="0" name=""/>
        <dsp:cNvSpPr/>
      </dsp:nvSpPr>
      <dsp:spPr>
        <a:xfrm>
          <a:off x="984838" y="4702492"/>
          <a:ext cx="237236" cy="23723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DDF3C4-F0A6-46D7-ACF4-DFDB398BB6E3}">
      <dsp:nvSpPr>
        <dsp:cNvPr id="0" name=""/>
        <dsp:cNvSpPr/>
      </dsp:nvSpPr>
      <dsp:spPr>
        <a:xfrm>
          <a:off x="1103456" y="4821110"/>
          <a:ext cx="1763798" cy="15342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06" tIns="0" rIns="0" bIns="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Idea – Movie/series search service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3.1.2017</a:t>
          </a:r>
        </a:p>
      </dsp:txBody>
      <dsp:txXfrm>
        <a:off x="1103456" y="4821110"/>
        <a:ext cx="1763798" cy="1534298"/>
      </dsp:txXfrm>
    </dsp:sp>
    <dsp:sp modelId="{92795F60-C544-44B8-9A83-DA7F9341447D}">
      <dsp:nvSpPr>
        <dsp:cNvPr id="0" name=""/>
        <dsp:cNvSpPr/>
      </dsp:nvSpPr>
      <dsp:spPr>
        <a:xfrm>
          <a:off x="2660962" y="3203006"/>
          <a:ext cx="412584" cy="412584"/>
        </a:xfrm>
        <a:prstGeom prst="ellipse">
          <a:avLst/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FC3B07-3571-4986-95B3-DE6E66E118D3}">
      <dsp:nvSpPr>
        <dsp:cNvPr id="0" name=""/>
        <dsp:cNvSpPr/>
      </dsp:nvSpPr>
      <dsp:spPr>
        <a:xfrm>
          <a:off x="2867255" y="3409298"/>
          <a:ext cx="2166067" cy="29461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8620" tIns="0" rIns="0" bIns="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UI and functionality frame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4.1.2018</a:t>
          </a:r>
        </a:p>
      </dsp:txBody>
      <dsp:txXfrm>
        <a:off x="2867255" y="3409298"/>
        <a:ext cx="2166067" cy="2946110"/>
      </dsp:txXfrm>
    </dsp:sp>
    <dsp:sp modelId="{10A8C3BC-1DA1-4457-BB98-63D778D54A53}">
      <dsp:nvSpPr>
        <dsp:cNvPr id="0" name=""/>
        <dsp:cNvSpPr/>
      </dsp:nvSpPr>
      <dsp:spPr>
        <a:xfrm>
          <a:off x="4801244" y="2098053"/>
          <a:ext cx="546674" cy="546674"/>
        </a:xfrm>
        <a:prstGeom prst="ellipse">
          <a:avLst/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07CA52-7E6C-4D0F-980E-B116B7F17706}">
      <dsp:nvSpPr>
        <dsp:cNvPr id="0" name=""/>
        <dsp:cNvSpPr/>
      </dsp:nvSpPr>
      <dsp:spPr>
        <a:xfrm>
          <a:off x="5074581" y="2371390"/>
          <a:ext cx="2166067" cy="39840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9671" tIns="0" rIns="0" bIns="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Improvements to functionality and UI clarity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5.1.2018 </a:t>
          </a:r>
        </a:p>
      </dsp:txBody>
      <dsp:txXfrm>
        <a:off x="5074581" y="2371390"/>
        <a:ext cx="2166067" cy="3984017"/>
      </dsp:txXfrm>
    </dsp:sp>
    <dsp:sp modelId="{1737F1A8-BCAD-4F02-B9E1-3E3CCAFCE6AE}">
      <dsp:nvSpPr>
        <dsp:cNvPr id="0" name=""/>
        <dsp:cNvSpPr/>
      </dsp:nvSpPr>
      <dsp:spPr>
        <a:xfrm>
          <a:off x="7132345" y="1367005"/>
          <a:ext cx="732337" cy="732337"/>
        </a:xfrm>
        <a:prstGeom prst="ellipse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23F37D-ECCC-4620-A36E-DC0F1D788747}">
      <dsp:nvSpPr>
        <dsp:cNvPr id="0" name=""/>
        <dsp:cNvSpPr/>
      </dsp:nvSpPr>
      <dsp:spPr>
        <a:xfrm>
          <a:off x="7498514" y="1733174"/>
          <a:ext cx="2166067" cy="46222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8050" tIns="0" rIns="0" bIns="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Actual data from 3rd party services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Date X</a:t>
          </a:r>
        </a:p>
      </dsp:txBody>
      <dsp:txXfrm>
        <a:off x="7498514" y="1733174"/>
        <a:ext cx="2166067" cy="46222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4506C0-3FFE-45A5-803D-9F4FC5464A70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646707-6BBD-41A9-B4DF-0C76A73A2D2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This template can be used as a starter file to give updates for project</a:t>
            </a:r>
            <a:r>
              <a:rPr lang="en-US" baseline="0" dirty="0"/>
              <a:t> milestones.</a:t>
            </a:r>
            <a:endParaRPr lang="en-US" dirty="0"/>
          </a:p>
          <a:p>
            <a:endParaRPr lang="en-US" baseline="0" dirty="0"/>
          </a:p>
          <a:p>
            <a:pPr lvl="0"/>
            <a:r>
              <a:rPr lang="en-US" sz="1000" b="1" dirty="0"/>
              <a:t>Sections</a:t>
            </a:r>
            <a:endParaRPr lang="en-US" sz="1000" b="0" dirty="0"/>
          </a:p>
          <a:p>
            <a:pPr lvl="0"/>
            <a:r>
              <a:rPr lang="en-US" sz="1000" b="0" dirty="0"/>
              <a:t>Right-click on a slide to add sections.</a:t>
            </a:r>
            <a:r>
              <a:rPr lang="en-US" sz="1000" b="0" baseline="0" dirty="0"/>
              <a:t> Sections can help to organize your slides or facilitate collaboration between multiple authors.</a:t>
            </a:r>
            <a:endParaRPr lang="en-US" sz="1000" b="0" dirty="0"/>
          </a:p>
          <a:p>
            <a:pPr lvl="0"/>
            <a:endParaRPr lang="en-US" sz="1000" b="1" dirty="0"/>
          </a:p>
          <a:p>
            <a:pPr lvl="0"/>
            <a:r>
              <a:rPr lang="en-US" sz="1000" b="1" dirty="0"/>
              <a:t>Notes</a:t>
            </a:r>
          </a:p>
          <a:p>
            <a:pPr lvl="0"/>
            <a:r>
              <a:rPr lang="en-US" sz="1000" dirty="0"/>
              <a:t>Use the Notes section for delivery notes or to provide additional details for the audience.</a:t>
            </a:r>
            <a:r>
              <a:rPr lang="en-US" sz="1000" baseline="0" dirty="0"/>
              <a:t> View these notes in Presentation View during your presentation. </a:t>
            </a:r>
          </a:p>
          <a:p>
            <a:pPr lvl="0">
              <a:buFontTx/>
              <a:buNone/>
            </a:pPr>
            <a:r>
              <a:rPr lang="en-US" sz="1000" dirty="0"/>
              <a:t>Keep in mind the font size (important for accessibility, visibility, videotaping, and online production)</a:t>
            </a:r>
          </a:p>
          <a:p>
            <a:pPr lvl="0"/>
            <a:endParaRPr lang="en-US" sz="1000" dirty="0"/>
          </a:p>
          <a:p>
            <a:pPr lvl="0">
              <a:buFontTx/>
              <a:buNone/>
            </a:pPr>
            <a:r>
              <a:rPr lang="en-US" sz="1000" b="1" dirty="0"/>
              <a:t>Coordinated colors </a:t>
            </a:r>
          </a:p>
          <a:p>
            <a:pPr lvl="0">
              <a:buFontTx/>
              <a:buNone/>
            </a:pPr>
            <a:r>
              <a:rPr lang="en-US" sz="1000" dirty="0"/>
              <a:t>Pay particular attention to the graphs, charts, and text boxes.</a:t>
            </a:r>
            <a:r>
              <a:rPr lang="en-US" sz="1000" baseline="0" dirty="0"/>
              <a:t> </a:t>
            </a:r>
            <a:endParaRPr lang="en-US" sz="1000" dirty="0"/>
          </a:p>
          <a:p>
            <a:pPr lvl="0"/>
            <a:r>
              <a:rPr lang="en-US" sz="1000" dirty="0"/>
              <a:t>Consider that attendees will print in black and white or </a:t>
            </a:r>
            <a:r>
              <a:rPr lang="en-US" sz="1000" dirty="0" err="1"/>
              <a:t>grayscale</a:t>
            </a:r>
            <a:r>
              <a:rPr lang="en-US" sz="1000" dirty="0"/>
              <a:t>. Run a test print to make sure your colors work when printed in pure black and white and </a:t>
            </a:r>
            <a:r>
              <a:rPr lang="en-US" sz="1000" dirty="0" err="1"/>
              <a:t>grayscale</a:t>
            </a:r>
            <a:r>
              <a:rPr lang="en-US" sz="1000" dirty="0"/>
              <a:t>.</a:t>
            </a:r>
          </a:p>
          <a:p>
            <a:pPr lvl="0">
              <a:buFontTx/>
              <a:buNone/>
            </a:pPr>
            <a:endParaRPr lang="en-US" sz="1000" dirty="0"/>
          </a:p>
          <a:p>
            <a:pPr lvl="0">
              <a:buFontTx/>
              <a:buNone/>
            </a:pPr>
            <a:r>
              <a:rPr lang="en-US" sz="1000" b="1" dirty="0"/>
              <a:t>Graphics, tables, and graphs</a:t>
            </a:r>
          </a:p>
          <a:p>
            <a:pPr lvl="0"/>
            <a:r>
              <a:rPr lang="en-US" sz="1000" dirty="0"/>
              <a:t>Keep it simple: If possible, use consistent, non-distracting styles and colors.</a:t>
            </a:r>
          </a:p>
          <a:p>
            <a:pPr lvl="0"/>
            <a:r>
              <a:rPr lang="en-US" sz="1000" dirty="0"/>
              <a:t>Label all graphs and tables.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the project</a:t>
            </a:r>
            <a:r>
              <a:rPr lang="en-US" baseline="0" dirty="0"/>
              <a:t> about?</a:t>
            </a:r>
          </a:p>
          <a:p>
            <a:r>
              <a:rPr lang="en-US" dirty="0"/>
              <a:t>Define</a:t>
            </a:r>
            <a:r>
              <a:rPr lang="en-US" baseline="0" dirty="0"/>
              <a:t> the goal of this project</a:t>
            </a:r>
          </a:p>
          <a:p>
            <a:pPr lvl="1"/>
            <a:r>
              <a:rPr lang="en-US" dirty="0"/>
              <a:t>Is it similar to projects in the past or is it a new effort?</a:t>
            </a:r>
          </a:p>
          <a:p>
            <a:r>
              <a:rPr lang="en-US" baseline="0" dirty="0"/>
              <a:t>Define the scope of this project</a:t>
            </a:r>
          </a:p>
          <a:p>
            <a:pPr lvl="1"/>
            <a:r>
              <a:rPr lang="en-US" baseline="0" dirty="0"/>
              <a:t>Is it an independent project or is it related to other projects?</a:t>
            </a:r>
          </a:p>
          <a:p>
            <a:pPr lvl="0"/>
            <a:endParaRPr lang="en-US" baseline="0" dirty="0"/>
          </a:p>
          <a:p>
            <a:pPr lvl="0"/>
            <a:r>
              <a:rPr lang="en-US" baseline="0" dirty="0"/>
              <a:t>* Note that this slide is not necessary for weekly status meetings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The following slides</a:t>
            </a:r>
            <a:r>
              <a:rPr lang="en-US" baseline="0"/>
              <a:t> show several examples of timelines using SmartArt graphics.</a:t>
            </a:r>
            <a:endParaRPr lang="en-US"/>
          </a:p>
          <a:p>
            <a:r>
              <a:rPr lang="en-US"/>
              <a:t>Include a timeline for the project, clearly marking milestones,</a:t>
            </a:r>
            <a:r>
              <a:rPr lang="en-US" baseline="0"/>
              <a:t> important dates, </a:t>
            </a:r>
            <a:r>
              <a:rPr lang="en-US"/>
              <a:t>and highlight where the project is now.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None/>
            </a:pPr>
            <a:r>
              <a:rPr lang="en-US" dirty="0"/>
              <a:t>* If any of</a:t>
            </a:r>
            <a:r>
              <a:rPr lang="en-US" baseline="0" dirty="0"/>
              <a:t> these issues caused a schedule delay or need to be discussed further, include details in next slide.</a:t>
            </a:r>
          </a:p>
          <a:p>
            <a:pPr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733203"/>
            <a:ext cx="9144000" cy="612479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77000" y="1295400"/>
            <a:ext cx="901373" cy="901373"/>
          </a:xfrm>
          <a:prstGeom prst="ellipse">
            <a:avLst/>
          </a:prstGeom>
          <a:ln>
            <a:noFill/>
          </a:ln>
          <a:effectLst>
            <a:outerShdw blurRad="292100" dist="76200" dir="2700000" algn="tl" rotWithShape="0">
              <a:srgbClr val="333333">
                <a:alpha val="50000"/>
              </a:srgbClr>
            </a:outerShdw>
          </a:effectLst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791200" y="1905000"/>
            <a:ext cx="1240461" cy="1240461"/>
          </a:xfrm>
          <a:prstGeom prst="ellipse">
            <a:avLst/>
          </a:prstGeom>
          <a:ln>
            <a:noFill/>
          </a:ln>
          <a:effectLst>
            <a:outerShdw blurRad="292100" dist="76200" dir="2700000" algn="tl" rotWithShape="0">
              <a:srgbClr val="333333">
                <a:alpha val="50000"/>
              </a:srgbClr>
            </a:outerShdw>
          </a:effectLst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705600" y="2209800"/>
            <a:ext cx="1828800" cy="1828800"/>
          </a:xfrm>
          <a:prstGeom prst="ellipse">
            <a:avLst/>
          </a:prstGeom>
          <a:ln>
            <a:noFill/>
          </a:ln>
          <a:effectLst>
            <a:outerShdw blurRad="292100" dist="76200" dir="2700000" algn="tl" rotWithShape="0">
              <a:srgbClr val="333333">
                <a:alpha val="50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81001"/>
            <a:ext cx="7772400" cy="761999"/>
          </a:xfrm>
        </p:spPr>
        <p:txBody>
          <a:bodyPr anchor="t"/>
          <a:lstStyle>
            <a:lvl1pPr algn="l">
              <a:defRPr>
                <a:latin typeface="Georgia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9948" y="1219200"/>
            <a:ext cx="5275052" cy="1295400"/>
          </a:xfrm>
        </p:spPr>
        <p:txBody>
          <a:bodyPr>
            <a:normAutofit/>
          </a:bodyPr>
          <a:lstStyle>
            <a:lvl1pPr marL="0" indent="0" algn="l">
              <a:buNone/>
              <a:defRPr sz="1600" baseline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0"/>
            <a:ext cx="2057400" cy="5211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0"/>
            <a:ext cx="6019800" cy="521176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/>
          <a:srcRect l="-92" t="50811" r="45394" b="-590"/>
          <a:stretch/>
        </p:blipFill>
        <p:spPr>
          <a:xfrm>
            <a:off x="-13648" y="0"/>
            <a:ext cx="9157648" cy="558227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85800" y="1066799"/>
            <a:ext cx="1979920" cy="2013807"/>
          </a:xfrm>
          <a:prstGeom prst="ellipse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68304" y="1905000"/>
            <a:ext cx="5105400" cy="1143001"/>
          </a:xfrm>
        </p:spPr>
        <p:txBody>
          <a:bodyPr anchor="b" anchorCtr="0">
            <a:normAutofit/>
          </a:bodyPr>
          <a:lstStyle>
            <a:lvl1pPr algn="l">
              <a:defRPr sz="3600" b="0" cap="none">
                <a:latin typeface="Georgia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0" y="3048000"/>
            <a:ext cx="5105400" cy="1500187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914400"/>
          </a:xfrm>
        </p:spPr>
        <p:txBody>
          <a:bodyPr anchor="t">
            <a:normAutofit/>
          </a:bodyPr>
          <a:lstStyle>
            <a:lvl1pPr algn="l">
              <a:defRPr sz="2800">
                <a:latin typeface="Georgia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2900" indent="-342900">
              <a:lnSpc>
                <a:spcPct val="150000"/>
              </a:lnSpc>
              <a:spcBef>
                <a:spcPts val="0"/>
              </a:spcBef>
              <a:buSzPct val="130000"/>
              <a:buFont typeface="Arial" pitchFamily="34" charset="0"/>
              <a:buChar char="•"/>
              <a:defRPr sz="2000">
                <a:latin typeface="Georgia" pitchFamily="18" charset="0"/>
              </a:defRPr>
            </a:lvl1pPr>
            <a:lvl2pPr marL="571500" indent="-228600">
              <a:lnSpc>
                <a:spcPct val="150000"/>
              </a:lnSpc>
              <a:spcBef>
                <a:spcPts val="0"/>
              </a:spcBef>
              <a:buSzPct val="60000"/>
              <a:buFont typeface="Courier New" pitchFamily="49" charset="0"/>
              <a:buChar char="o"/>
              <a:defRPr sz="1800">
                <a:latin typeface="Georgia" pitchFamily="18" charset="0"/>
              </a:defRPr>
            </a:lvl2pPr>
            <a:lvl3pPr>
              <a:defRPr sz="2000">
                <a:latin typeface="Georgia" pitchFamily="18" charset="0"/>
              </a:defRPr>
            </a:lvl3pPr>
            <a:lvl4pPr>
              <a:defRPr sz="2000">
                <a:latin typeface="Georgia" pitchFamily="18" charset="0"/>
              </a:defRPr>
            </a:lvl4pPr>
            <a:lvl5pPr>
              <a:defRPr sz="2000">
                <a:latin typeface="Georgia" pitchFamily="18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2973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2973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609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3008313" cy="7620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14400"/>
            <a:ext cx="5111750" cy="521176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52600"/>
            <a:ext cx="3008313" cy="43735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28800"/>
            <a:ext cx="8229600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2158D-428B-4987-8B28-745A2AFA1252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44"/>
          <a:stretch/>
        </p:blipFill>
        <p:spPr>
          <a:xfrm>
            <a:off x="-13251" y="0"/>
            <a:ext cx="9157252" cy="66044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8.jpeg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4.xm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notesSlide" Target="../notesSlides/notesSlide3.xml"/><Relationship Id="rId7" Type="http://schemas.openxmlformats.org/officeDocument/2006/relationships/diagramColors" Target="../diagrams/colors1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image" Target="../media/image10.jpeg"/><Relationship Id="rId4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4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Project </a:t>
            </a:r>
            <a:r>
              <a:rPr lang="en-US" dirty="0" err="1"/>
              <a:t>OneStopFlicks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493502" y="5286375"/>
            <a:ext cx="7674186" cy="1295400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sz="2800" dirty="0"/>
              <a:t>By echo "foo"</a:t>
            </a:r>
            <a:endParaRPr lang="en-US" dirty="0"/>
          </a:p>
          <a:p>
            <a:r>
              <a:rPr lang="en-US" sz="1800" err="1"/>
              <a:t>Toivo</a:t>
            </a:r>
            <a:r>
              <a:rPr lang="en-US" sz="1800" dirty="0"/>
              <a:t> Mattila, Jaakko </a:t>
            </a:r>
            <a:r>
              <a:rPr lang="en-US" sz="1800" err="1"/>
              <a:t>Tuuri</a:t>
            </a:r>
            <a:r>
              <a:rPr lang="en-US" sz="1800" dirty="0"/>
              <a:t> &amp; Tony </a:t>
            </a:r>
            <a:r>
              <a:rPr lang="en-US" sz="1800" err="1"/>
              <a:t>Vilpponen</a:t>
            </a:r>
            <a:endParaRPr lang="en-US" sz="1800"/>
          </a:p>
          <a:p>
            <a:r>
              <a:rPr lang="en-US" sz="2800"/>
              <a:t>5.1.2018</a:t>
            </a:r>
            <a:endParaRPr lang="en-US" sz="2800"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4A00B325-CA99-4F59-8276-210EFBF21E2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1209675"/>
            <a:ext cx="9140369" cy="3796999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4648200" cy="914400"/>
          </a:xfrm>
        </p:spPr>
        <p:txBody>
          <a:bodyPr/>
          <a:lstStyle/>
          <a:p>
            <a:r>
              <a:rPr lang="en-US" dirty="0"/>
              <a:t>Project Overview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0500" y="1762125"/>
            <a:ext cx="5927725" cy="4887810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/>
              <a:t>What is the project about?</a:t>
            </a:r>
          </a:p>
          <a:p>
            <a:pPr lvl="1"/>
            <a:r>
              <a:rPr lang="en-US" dirty="0"/>
              <a:t>Use publicly available APIs in order to  search and compare the availability of movies and series in Finnish services (</a:t>
            </a:r>
            <a:r>
              <a:rPr lang="en-US" dirty="0" err="1"/>
              <a:t>Yle</a:t>
            </a:r>
            <a:r>
              <a:rPr lang="en-US" dirty="0"/>
              <a:t> </a:t>
            </a:r>
            <a:r>
              <a:rPr lang="en-US" dirty="0" err="1"/>
              <a:t>Areena</a:t>
            </a:r>
            <a:r>
              <a:rPr lang="en-US" dirty="0"/>
              <a:t>, </a:t>
            </a:r>
            <a:r>
              <a:rPr lang="en-US" dirty="0" err="1"/>
              <a:t>Katsomo</a:t>
            </a:r>
            <a:r>
              <a:rPr lang="en-US" dirty="0"/>
              <a:t>, </a:t>
            </a:r>
            <a:r>
              <a:rPr lang="en-US" dirty="0" err="1"/>
              <a:t>Ruutu</a:t>
            </a:r>
            <a:r>
              <a:rPr lang="en-US" dirty="0"/>
              <a:t>, TV-programs)</a:t>
            </a:r>
          </a:p>
          <a:p>
            <a:pPr lvl="1"/>
            <a:endParaRPr lang="en-US" dirty="0"/>
          </a:p>
          <a:p>
            <a:r>
              <a:rPr lang="en-US" dirty="0"/>
              <a:t>Project Goal</a:t>
            </a:r>
          </a:p>
          <a:p>
            <a:pPr lvl="1">
              <a:buFont typeface="Courier New"/>
              <a:buChar char="o"/>
            </a:pPr>
            <a:r>
              <a:rPr lang="en-US" dirty="0"/>
              <a:t>One stop service for finding movies/series</a:t>
            </a:r>
          </a:p>
          <a:p>
            <a:endParaRPr lang="en-US" dirty="0"/>
          </a:p>
          <a:p>
            <a:r>
              <a:rPr lang="en-US" dirty="0"/>
              <a:t>Customer</a:t>
            </a:r>
          </a:p>
          <a:p>
            <a:pPr lvl="1"/>
            <a:r>
              <a:rPr lang="en-US" sz="1600" dirty="0"/>
              <a:t>Friends of movies and series</a:t>
            </a:r>
          </a:p>
          <a:p>
            <a:pPr lvl="1"/>
            <a:r>
              <a:rPr lang="en-US" sz="1600" dirty="0"/>
              <a:t>Mainly Finnish users</a:t>
            </a:r>
            <a:r>
              <a:rPr lang="en-US" sz="1600"/>
              <a:t> (at first)</a:t>
            </a:r>
            <a:endParaRPr lang="en-US" sz="1600" dirty="0"/>
          </a:p>
          <a:p>
            <a:pPr lvl="1"/>
            <a:endParaRPr lang="en-US" sz="1600" dirty="0"/>
          </a:p>
        </p:txBody>
      </p:sp>
      <p:pic>
        <p:nvPicPr>
          <p:cNvPr id="7" name="Picture 7">
            <a:extLst>
              <a:ext uri="{FF2B5EF4-FFF2-40B4-BE49-F238E27FC236}">
                <a16:creationId xmlns:a16="http://schemas.microsoft.com/office/drawing/2014/main" id="{A1B57627-7A43-41D8-B8A1-B4CB3BAC66F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4315820" y="1966774"/>
            <a:ext cx="6815930" cy="2856672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Problem</a:t>
            </a:r>
            <a:r>
              <a:rPr lang="fi-FI" dirty="0"/>
              <a:t> </a:t>
            </a:r>
            <a:r>
              <a:rPr lang="fi-FI" dirty="0" err="1"/>
              <a:t>we</a:t>
            </a:r>
            <a:r>
              <a:rPr lang="fi-FI" dirty="0"/>
              <a:t> </a:t>
            </a:r>
            <a:r>
              <a:rPr lang="fi-FI" dirty="0" err="1"/>
              <a:t>solve</a:t>
            </a:r>
            <a:r>
              <a:rPr lang="fi-FI" dirty="0"/>
              <a:t> </a:t>
            </a:r>
            <a:r>
              <a:rPr lang="fi-FI" dirty="0" err="1"/>
              <a:t>with</a:t>
            </a:r>
            <a:r>
              <a:rPr lang="fi-FI" dirty="0"/>
              <a:t> </a:t>
            </a:r>
            <a:r>
              <a:rPr lang="fi-FI" dirty="0" err="1"/>
              <a:t>our</a:t>
            </a:r>
            <a:r>
              <a:rPr lang="fi-FI" dirty="0"/>
              <a:t> </a:t>
            </a:r>
            <a:r>
              <a:rPr lang="fi-FI" dirty="0" err="1"/>
              <a:t>project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 err="1"/>
              <a:t>Too</a:t>
            </a:r>
            <a:r>
              <a:rPr lang="fi-FI" dirty="0"/>
              <a:t> </a:t>
            </a:r>
            <a:r>
              <a:rPr lang="fi-FI" dirty="0" err="1"/>
              <a:t>much</a:t>
            </a:r>
            <a:r>
              <a:rPr lang="fi-FI" dirty="0"/>
              <a:t> </a:t>
            </a:r>
            <a:r>
              <a:rPr lang="fi-FI" dirty="0" err="1"/>
              <a:t>time</a:t>
            </a:r>
            <a:r>
              <a:rPr lang="fi-FI" dirty="0"/>
              <a:t> </a:t>
            </a:r>
            <a:r>
              <a:rPr lang="fi-FI" dirty="0" err="1"/>
              <a:t>used</a:t>
            </a:r>
            <a:r>
              <a:rPr lang="fi-FI" dirty="0"/>
              <a:t> </a:t>
            </a:r>
            <a:r>
              <a:rPr lang="fi-FI" dirty="0" err="1"/>
              <a:t>while</a:t>
            </a:r>
            <a:r>
              <a:rPr lang="fi-FI" dirty="0"/>
              <a:t> </a:t>
            </a:r>
            <a:r>
              <a:rPr lang="fi-FI" dirty="0" err="1"/>
              <a:t>searching</a:t>
            </a:r>
            <a:r>
              <a:rPr lang="fi-FI" dirty="0"/>
              <a:t> for </a:t>
            </a:r>
            <a:r>
              <a:rPr lang="fi-FI" dirty="0" err="1"/>
              <a:t>availability</a:t>
            </a:r>
            <a:r>
              <a:rPr lang="fi-FI" dirty="0"/>
              <a:t> of </a:t>
            </a:r>
            <a:r>
              <a:rPr lang="fi-FI" dirty="0" err="1"/>
              <a:t>movies</a:t>
            </a:r>
            <a:r>
              <a:rPr lang="fi-FI" dirty="0"/>
              <a:t>/</a:t>
            </a:r>
            <a:r>
              <a:rPr lang="fi-FI" dirty="0" err="1"/>
              <a:t>series</a:t>
            </a:r>
            <a:r>
              <a:rPr lang="fi-FI" dirty="0"/>
              <a:t> </a:t>
            </a:r>
            <a:r>
              <a:rPr lang="fi-FI" dirty="0" err="1"/>
              <a:t>from</a:t>
            </a:r>
            <a:r>
              <a:rPr lang="fi-FI" dirty="0"/>
              <a:t> </a:t>
            </a:r>
            <a:r>
              <a:rPr lang="fi-FI" dirty="0" err="1"/>
              <a:t>different</a:t>
            </a:r>
            <a:r>
              <a:rPr lang="fi-FI" dirty="0"/>
              <a:t> </a:t>
            </a:r>
            <a:r>
              <a:rPr lang="fi-FI" dirty="0" err="1"/>
              <a:t>services</a:t>
            </a:r>
          </a:p>
          <a:p>
            <a:pPr lvl="1"/>
            <a:r>
              <a:rPr lang="fi-FI" dirty="0" err="1"/>
              <a:t>Use</a:t>
            </a:r>
            <a:r>
              <a:rPr lang="fi-FI" dirty="0"/>
              <a:t> single </a:t>
            </a:r>
            <a:r>
              <a:rPr lang="fi-FI" dirty="0" err="1"/>
              <a:t>search</a:t>
            </a:r>
            <a:r>
              <a:rPr lang="fi-FI" dirty="0"/>
              <a:t> to </a:t>
            </a:r>
            <a:r>
              <a:rPr lang="fi-FI" dirty="0" err="1"/>
              <a:t>find</a:t>
            </a:r>
            <a:r>
              <a:rPr lang="fi-FI" dirty="0"/>
              <a:t> </a:t>
            </a:r>
            <a:r>
              <a:rPr lang="fi-FI" dirty="0" err="1"/>
              <a:t>results</a:t>
            </a:r>
            <a:r>
              <a:rPr lang="fi-FI" dirty="0"/>
              <a:t> </a:t>
            </a:r>
            <a:r>
              <a:rPr lang="fi-FI" dirty="0" err="1"/>
              <a:t>from</a:t>
            </a:r>
            <a:r>
              <a:rPr lang="fi-FI" dirty="0"/>
              <a:t> </a:t>
            </a:r>
            <a:r>
              <a:rPr lang="fi-FI" dirty="0" err="1"/>
              <a:t>all</a:t>
            </a:r>
            <a:r>
              <a:rPr lang="fi-FI" dirty="0"/>
              <a:t> </a:t>
            </a:r>
            <a:r>
              <a:rPr lang="fi-FI" dirty="0" err="1"/>
              <a:t>sources</a:t>
            </a:r>
            <a:r>
              <a:rPr lang="fi-FI" dirty="0"/>
              <a:t> </a:t>
            </a:r>
            <a:r>
              <a:rPr lang="fi-FI" dirty="0" err="1"/>
              <a:t>available</a:t>
            </a:r>
            <a:r>
              <a:rPr lang="fi-FI" dirty="0"/>
              <a:t> at </a:t>
            </a:r>
            <a:r>
              <a:rPr lang="fi-FI" dirty="0" err="1"/>
              <a:t>once</a:t>
            </a:r>
          </a:p>
        </p:txBody>
      </p:sp>
    </p:spTree>
    <p:extLst>
      <p:ext uri="{BB962C8B-B14F-4D97-AF65-F5344CB8AC3E}">
        <p14:creationId xmlns:p14="http://schemas.microsoft.com/office/powerpoint/2010/main" val="3557358543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127847570"/>
              </p:ext>
            </p:extLst>
          </p:nvPr>
        </p:nvGraphicFramePr>
        <p:xfrm>
          <a:off x="-637209" y="448574"/>
          <a:ext cx="10314609" cy="67142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sz="2800"/>
              <a:t>Timeline (what we achieved and when)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86800" y="3276600"/>
            <a:ext cx="7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2ED47FD-CD8E-4EC8-A7E3-BF3AC4BC5C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>
                                            <p:graphicEl>
                                              <a:dgm id="{82ED47FD-CD8E-4EC8-A7E3-BF3AC4BC5C1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D114788-F50C-442D-A8BC-7F65A4D032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6">
                                            <p:graphicEl>
                                              <a:dgm id="{5D114788-F50C-442D-A8BC-7F65A4D032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0DDF3C4-F0A6-46D7-ACF4-DFDB398BB6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6">
                                            <p:graphicEl>
                                              <a:dgm id="{60DDF3C4-F0A6-46D7-ACF4-DFDB398BB6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2795F60-C544-44B8-9A83-DA7F934144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6">
                                            <p:graphicEl>
                                              <a:dgm id="{92795F60-C544-44B8-9A83-DA7F934144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7FC3B07-3571-4986-95B3-DE6E66E118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6">
                                            <p:graphicEl>
                                              <a:dgm id="{A7FC3B07-3571-4986-95B3-DE6E66E118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0A8C3BC-1DA1-4457-BB98-63D778D54A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6">
                                            <p:graphicEl>
                                              <a:dgm id="{10A8C3BC-1DA1-4457-BB98-63D778D54A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407CA52-7E6C-4D0F-980E-B116B7F177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6">
                                            <p:graphicEl>
                                              <a:dgm id="{F407CA52-7E6C-4D0F-980E-B116B7F177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737F1A8-BCAD-4F02-B9E1-3E3CCAFCE6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6">
                                            <p:graphicEl>
                                              <a:dgm id="{1737F1A8-BCAD-4F02-B9E1-3E3CCAFCE6A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323F37D-ECCC-4620-A36E-DC0F1D7887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6">
                                            <p:graphicEl>
                                              <a:dgm id="{F323F37D-ECCC-4620-A36E-DC0F1D7887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914400"/>
            <a:ext cx="5410200" cy="914400"/>
          </a:xfrm>
        </p:spPr>
        <p:txBody>
          <a:bodyPr/>
          <a:lstStyle/>
          <a:p>
            <a:r>
              <a:rPr lang="en-US" dirty="0"/>
              <a:t>Looking Ahead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65520" y="0"/>
            <a:ext cx="307848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828800"/>
            <a:ext cx="5181600" cy="429736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Server backend with database to handle data refreshing with 3rd party services</a:t>
            </a:r>
          </a:p>
          <a:p>
            <a:pPr lvl="1"/>
            <a:r>
              <a:rPr lang="en-US"/>
              <a:t>Users use internal database on server</a:t>
            </a:r>
          </a:p>
          <a:p>
            <a:r>
              <a:rPr lang="en-US"/>
              <a:t>UI clarity improvements</a:t>
            </a:r>
          </a:p>
          <a:p>
            <a:r>
              <a:rPr lang="en-US"/>
              <a:t>Using actual data from 3rd party services (no dummy)</a:t>
            </a:r>
          </a:p>
          <a:p>
            <a:r>
              <a:rPr lang="en-US"/>
              <a:t>More services included</a:t>
            </a:r>
            <a:r>
              <a:rPr lang="en-US" dirty="0"/>
              <a:t> to </a:t>
            </a:r>
            <a:r>
              <a:rPr lang="en-US"/>
              <a:t>search (YouTube...?)</a:t>
            </a:r>
          </a:p>
          <a:p>
            <a:r>
              <a:rPr lang="en-US"/>
              <a:t>Search filtering</a:t>
            </a:r>
          </a:p>
        </p:txBody>
      </p:sp>
    </p:spTree>
    <p:custDataLst>
      <p:tags r:id="rId1"/>
    </p:custData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Results (a slide for course reflection)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In Friday, our achieved milestones are?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What has been completed?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What issues were resolved / things learned?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We are happy to present…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custDataLst>
      <p:tags r:id="rId1"/>
    </p:custDataLst>
  </p:cSld>
  <p:clrMapOvr>
    <a:masterClrMapping/>
  </p:clrMapOvr>
  <p:transition spd="slow"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6QLnjpDmemWvdkPv8CNhLB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Ex7i1o5WFYMUt4c6svz0o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4nqtrpMJHznzW6iQWuGbY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TlgkWg9GbD75tZxSe07S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wjzqUzkCEyRs7MDbtn22K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pbN8jrcRkzLTOV54VyMEqh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2oXR3Z3jBsekg7NRQLn8qd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MKFWXxGAyYfCtF4ddJkuV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aLJDTdCySrUB2DNXQJ7PB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FWTzd7aXBssOmYs9yuGiml"/>
</p:tagLst>
</file>

<file path=ppt/theme/theme1.xml><?xml version="1.0" encoding="utf-8"?>
<a:theme xmlns:a="http://schemas.openxmlformats.org/drawingml/2006/main" name="Project Status Repor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3501ADB-0687-4C08-ACC7-50606E23354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Project status report presentation</Template>
  <TotalTime>0</TotalTime>
  <Words>415</Words>
  <Application>Microsoft Office PowerPoint</Application>
  <PresentationFormat>On-screen Show (4:3)</PresentationFormat>
  <Paragraphs>61</Paragraphs>
  <Slides>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Project Status Report</vt:lpstr>
      <vt:lpstr>Project OneStopFlicks</vt:lpstr>
      <vt:lpstr>Project Overview</vt:lpstr>
      <vt:lpstr>Problem we solve with our project</vt:lpstr>
      <vt:lpstr>Timeline (what we achieved and when)</vt:lpstr>
      <vt:lpstr>Looking Ahead</vt:lpstr>
      <vt:lpstr>Results (a slide for course reflection)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OneStopFlicks</dc:title>
  <dc:creator/>
  <cp:keywords/>
  <cp:lastModifiedBy/>
  <cp:revision>85</cp:revision>
  <dcterms:created xsi:type="dcterms:W3CDTF">2018-01-02T11:20:33Z</dcterms:created>
  <dcterms:modified xsi:type="dcterms:W3CDTF">2018-01-05T12:05:46Z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TC016745569991</vt:lpwstr>
  </property>
</Properties>
</file>