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87" r:id="rId5"/>
    <p:sldId id="256" r:id="rId6"/>
    <p:sldId id="257" r:id="rId7"/>
    <p:sldId id="266" r:id="rId8"/>
    <p:sldId id="258" r:id="rId9"/>
    <p:sldId id="260" r:id="rId10"/>
    <p:sldId id="261" r:id="rId11"/>
    <p:sldId id="264" r:id="rId12"/>
    <p:sldId id="268" r:id="rId13"/>
    <p:sldId id="269" r:id="rId14"/>
    <p:sldId id="270" r:id="rId15"/>
    <p:sldId id="271" r:id="rId16"/>
    <p:sldId id="272" r:id="rId17"/>
    <p:sldId id="274" r:id="rId18"/>
    <p:sldId id="275" r:id="rId19"/>
    <p:sldId id="277" r:id="rId20"/>
    <p:sldId id="278" r:id="rId21"/>
    <p:sldId id="280" r:id="rId22"/>
    <p:sldId id="285" r:id="rId23"/>
    <p:sldId id="286" r:id="rId24"/>
    <p:sldId id="265" r:id="rId25"/>
    <p:sldId id="282" r:id="rId26"/>
    <p:sldId id="284" r:id="rId27"/>
    <p:sldId id="289"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5BB"/>
    <a:srgbClr val="92D050"/>
    <a:srgbClr val="5B9BD5"/>
    <a:srgbClr val="F2F2F2"/>
    <a:srgbClr val="E31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autoAdjust="0"/>
    <p:restoredTop sz="94660"/>
  </p:normalViewPr>
  <p:slideViewPr>
    <p:cSldViewPr snapToGrid="0">
      <p:cViewPr varScale="1">
        <p:scale>
          <a:sx n="92" d="100"/>
          <a:sy n="92" d="100"/>
        </p:scale>
        <p:origin x="3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7C786-BF96-44F8-A10C-8F9581B1931D}" type="datetimeFigureOut">
              <a:rPr lang="fi-FI" smtClean="0"/>
              <a:t>15.10.2013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5CA06-A15E-4263-AD2C-D5F821A32241}" type="slidenum">
              <a:rPr lang="fi-FI" smtClean="0"/>
              <a:t>‹#›</a:t>
            </a:fld>
            <a:endParaRPr lang="fi-FI"/>
          </a:p>
        </p:txBody>
      </p:sp>
    </p:spTree>
    <p:extLst>
      <p:ext uri="{BB962C8B-B14F-4D97-AF65-F5344CB8AC3E}">
        <p14:creationId xmlns:p14="http://schemas.microsoft.com/office/powerpoint/2010/main" val="421853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E55CA06-A15E-4263-AD2C-D5F821A32241}" type="slidenum">
              <a:rPr lang="fi-FI" smtClean="0"/>
              <a:t>2</a:t>
            </a:fld>
            <a:endParaRPr lang="fi-FI"/>
          </a:p>
        </p:txBody>
      </p:sp>
    </p:spTree>
    <p:extLst>
      <p:ext uri="{BB962C8B-B14F-4D97-AF65-F5344CB8AC3E}">
        <p14:creationId xmlns:p14="http://schemas.microsoft.com/office/powerpoint/2010/main" val="14913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Part 1 Quality app</a:t>
            </a:r>
          </a:p>
          <a:p>
            <a:r>
              <a:rPr lang="en-GB" sz="1200" kern="1200" dirty="0" smtClean="0">
                <a:solidFill>
                  <a:schemeClr val="tx1"/>
                </a:solidFill>
                <a:effectLst/>
                <a:latin typeface="+mn-lt"/>
                <a:ea typeface="+mn-ea"/>
                <a:cs typeface="+mn-cs"/>
              </a:rPr>
              <a:t>It all starts with a quality app. But how can you make sure your app is good quality?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Use this checklist! </a:t>
            </a:r>
          </a:p>
          <a:p>
            <a:endParaRPr lang="en-GB" dirty="0"/>
          </a:p>
        </p:txBody>
      </p:sp>
      <p:sp>
        <p:nvSpPr>
          <p:cNvPr id="4" name="Slide Number Placeholder 3"/>
          <p:cNvSpPr>
            <a:spLocks noGrp="1"/>
          </p:cNvSpPr>
          <p:nvPr>
            <p:ph type="sldNum" sz="quarter" idx="10"/>
          </p:nvPr>
        </p:nvSpPr>
        <p:spPr/>
        <p:txBody>
          <a:bodyPr/>
          <a:lstStyle/>
          <a:p>
            <a:fld id="{FE3F7001-959D-4E0D-B44D-1FDE560BA621}" type="slidenum">
              <a:rPr lang="en-GB" smtClean="0"/>
              <a:t>10</a:t>
            </a:fld>
            <a:endParaRPr lang="en-GB"/>
          </a:p>
        </p:txBody>
      </p:sp>
    </p:spTree>
    <p:extLst>
      <p:ext uri="{BB962C8B-B14F-4D97-AF65-F5344CB8AC3E}">
        <p14:creationId xmlns:p14="http://schemas.microsoft.com/office/powerpoint/2010/main" val="162441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Your app is written…now what? Now it’s time to make sure your app is 100% visible in the Windows Store.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Check out our handy tips &amp; tricks to make sure your app stands out! </a:t>
            </a:r>
            <a:endParaRPr lang="en-GB" dirty="0"/>
          </a:p>
        </p:txBody>
      </p:sp>
      <p:sp>
        <p:nvSpPr>
          <p:cNvPr id="4" name="Slide Number Placeholder 3"/>
          <p:cNvSpPr>
            <a:spLocks noGrp="1"/>
          </p:cNvSpPr>
          <p:nvPr>
            <p:ph type="sldNum" sz="quarter" idx="10"/>
          </p:nvPr>
        </p:nvSpPr>
        <p:spPr/>
        <p:txBody>
          <a:bodyPr/>
          <a:lstStyle/>
          <a:p>
            <a:fld id="{FE3F7001-959D-4E0D-B44D-1FDE560BA621}" type="slidenum">
              <a:rPr lang="en-GB" smtClean="0"/>
              <a:t>14</a:t>
            </a:fld>
            <a:endParaRPr lang="en-GB"/>
          </a:p>
        </p:txBody>
      </p:sp>
    </p:spTree>
    <p:extLst>
      <p:ext uri="{BB962C8B-B14F-4D97-AF65-F5344CB8AC3E}">
        <p14:creationId xmlns:p14="http://schemas.microsoft.com/office/powerpoint/2010/main" val="415043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Part 3 Downloaded app</a:t>
            </a:r>
          </a:p>
          <a:p>
            <a:r>
              <a:rPr lang="en-GB" sz="1200" kern="1200" dirty="0" smtClean="0">
                <a:solidFill>
                  <a:schemeClr val="tx1"/>
                </a:solidFill>
                <a:effectLst/>
                <a:latin typeface="+mn-lt"/>
                <a:ea typeface="+mn-ea"/>
                <a:cs typeface="+mn-cs"/>
              </a:rPr>
              <a:t>Your app is in the Windows Store. Now it’s time to get your app downloaded. One tweet is not enough. Aside from making your app the best it can be, there are things you can do that make it easy for others to showcase your app and help it get more attention. </a:t>
            </a:r>
          </a:p>
          <a:p>
            <a:endParaRPr lang="en-GB" dirty="0"/>
          </a:p>
        </p:txBody>
      </p:sp>
      <p:sp>
        <p:nvSpPr>
          <p:cNvPr id="4" name="Slide Number Placeholder 3"/>
          <p:cNvSpPr>
            <a:spLocks noGrp="1"/>
          </p:cNvSpPr>
          <p:nvPr>
            <p:ph type="sldNum" sz="quarter" idx="10"/>
          </p:nvPr>
        </p:nvSpPr>
        <p:spPr/>
        <p:txBody>
          <a:bodyPr/>
          <a:lstStyle/>
          <a:p>
            <a:fld id="{FE3F7001-959D-4E0D-B44D-1FDE560BA621}" type="slidenum">
              <a:rPr lang="en-GB" smtClean="0"/>
              <a:t>15</a:t>
            </a:fld>
            <a:endParaRPr lang="en-GB"/>
          </a:p>
        </p:txBody>
      </p:sp>
    </p:spTree>
    <p:extLst>
      <p:ext uri="{BB962C8B-B14F-4D97-AF65-F5344CB8AC3E}">
        <p14:creationId xmlns:p14="http://schemas.microsoft.com/office/powerpoint/2010/main" val="229443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Word-of-mouth and user reviews are critical for floating up an app in searches while positive reviews increase the likelihood of downloads – both organic and inorganic. Apps designed to encourage or simplify user review submissions are likely to see more success when it comes to leveraging user reviews for driving downloads. Highly rated apps will also pop up first when a user sorts search results on ‘Sort by highest rating’.</a:t>
            </a:r>
            <a:endParaRPr lang="en-GB" dirty="0"/>
          </a:p>
        </p:txBody>
      </p:sp>
      <p:sp>
        <p:nvSpPr>
          <p:cNvPr id="4" name="Slide Number Placeholder 3"/>
          <p:cNvSpPr>
            <a:spLocks noGrp="1"/>
          </p:cNvSpPr>
          <p:nvPr>
            <p:ph type="sldNum" sz="quarter" idx="10"/>
          </p:nvPr>
        </p:nvSpPr>
        <p:spPr/>
        <p:txBody>
          <a:bodyPr/>
          <a:lstStyle/>
          <a:p>
            <a:fld id="{FE3F7001-959D-4E0D-B44D-1FDE560BA621}" type="slidenum">
              <a:rPr lang="en-GB" smtClean="0"/>
              <a:t>17</a:t>
            </a:fld>
            <a:endParaRPr lang="en-GB"/>
          </a:p>
        </p:txBody>
      </p:sp>
    </p:spTree>
    <p:extLst>
      <p:ext uri="{BB962C8B-B14F-4D97-AF65-F5344CB8AC3E}">
        <p14:creationId xmlns:p14="http://schemas.microsoft.com/office/powerpoint/2010/main" val="77520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8.1 Momentum, Windows 8.1 continuous investment</a:t>
            </a:r>
          </a:p>
          <a:p>
            <a:endParaRPr lang="en-US" dirty="0" smtClean="0"/>
          </a:p>
        </p:txBody>
      </p:sp>
      <p:sp>
        <p:nvSpPr>
          <p:cNvPr id="4" name="Slide Number Placeholder 3"/>
          <p:cNvSpPr>
            <a:spLocks noGrp="1"/>
          </p:cNvSpPr>
          <p:nvPr>
            <p:ph type="sldNum" sz="quarter" idx="10"/>
          </p:nvPr>
        </p:nvSpPr>
        <p:spPr/>
        <p:txBody>
          <a:bodyPr/>
          <a:lstStyle/>
          <a:p>
            <a:fld id="{A4A2885B-73F1-47D2-956D-5BCCF738906F}" type="slidenum">
              <a:rPr lang="en-US" smtClean="0"/>
              <a:t>21</a:t>
            </a:fld>
            <a:endParaRPr lang="en-US"/>
          </a:p>
        </p:txBody>
      </p:sp>
    </p:spTree>
    <p:extLst>
      <p:ext uri="{BB962C8B-B14F-4D97-AF65-F5344CB8AC3E}">
        <p14:creationId xmlns:p14="http://schemas.microsoft.com/office/powerpoint/2010/main" val="2675145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75157D06-2CC4-441A-B343-6080F1D7B422}" type="datetimeFigureOut">
              <a:rPr lang="fi-FI" smtClean="0"/>
              <a:t>15.10.2013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307330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5157D06-2CC4-441A-B343-6080F1D7B422}" type="datetimeFigureOut">
              <a:rPr lang="fi-FI" smtClean="0"/>
              <a:t>15.10.2013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229640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5157D06-2CC4-441A-B343-6080F1D7B422}" type="datetimeFigureOut">
              <a:rPr lang="fi-FI" smtClean="0"/>
              <a:t>15.10.2013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195046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5157D06-2CC4-441A-B343-6080F1D7B422}" type="datetimeFigureOut">
              <a:rPr lang="fi-FI" smtClean="0"/>
              <a:t>15.10.2013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276998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57D06-2CC4-441A-B343-6080F1D7B422}" type="datetimeFigureOut">
              <a:rPr lang="fi-FI" smtClean="0"/>
              <a:t>15.10.2013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283122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75157D06-2CC4-441A-B343-6080F1D7B422}" type="datetimeFigureOut">
              <a:rPr lang="fi-FI" smtClean="0"/>
              <a:t>15.10.2013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56669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75157D06-2CC4-441A-B343-6080F1D7B422}" type="datetimeFigureOut">
              <a:rPr lang="fi-FI" smtClean="0"/>
              <a:t>15.10.2013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202299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75157D06-2CC4-441A-B343-6080F1D7B422}" type="datetimeFigureOut">
              <a:rPr lang="fi-FI" smtClean="0"/>
              <a:t>15.10.2013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259263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57D06-2CC4-441A-B343-6080F1D7B422}" type="datetimeFigureOut">
              <a:rPr lang="fi-FI" smtClean="0"/>
              <a:t>15.10.2013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354057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57D06-2CC4-441A-B343-6080F1D7B422}" type="datetimeFigureOut">
              <a:rPr lang="fi-FI" smtClean="0"/>
              <a:t>15.10.2013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292354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57D06-2CC4-441A-B343-6080F1D7B422}" type="datetimeFigureOut">
              <a:rPr lang="fi-FI" smtClean="0"/>
              <a:t>15.10.2013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FC5B1AC-CC96-41E2-BB36-456E305745BA}" type="slidenum">
              <a:rPr lang="fi-FI" smtClean="0"/>
              <a:t>‹#›</a:t>
            </a:fld>
            <a:endParaRPr lang="fi-FI"/>
          </a:p>
        </p:txBody>
      </p:sp>
    </p:spTree>
    <p:extLst>
      <p:ext uri="{BB962C8B-B14F-4D97-AF65-F5344CB8AC3E}">
        <p14:creationId xmlns:p14="http://schemas.microsoft.com/office/powerpoint/2010/main" val="332617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57D06-2CC4-441A-B343-6080F1D7B422}" type="datetimeFigureOut">
              <a:rPr lang="fi-FI" smtClean="0"/>
              <a:t>15.10.2013</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5B1AC-CC96-41E2-BB36-456E305745BA}" type="slidenum">
              <a:rPr lang="fi-FI" smtClean="0"/>
              <a:t>‹#›</a:t>
            </a:fld>
            <a:endParaRPr lang="fi-FI"/>
          </a:p>
        </p:txBody>
      </p:sp>
    </p:spTree>
    <p:extLst>
      <p:ext uri="{BB962C8B-B14F-4D97-AF65-F5344CB8AC3E}">
        <p14:creationId xmlns:p14="http://schemas.microsoft.com/office/powerpoint/2010/main" val="370152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sdn.microsoft.com/en-us/library/windows/apps/hh465427.aspx" TargetMode="External"/><Relationship Id="rId2" Type="http://schemas.openxmlformats.org/officeDocument/2006/relationships/hyperlink" Target="http://msdn.microsoft.com/en-us/library/windows/apps/bg126259.aspx"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msdn.microsoft.com/en-us/library/windows/apps/hh465405.aspx" TargetMode="External"/><Relationship Id="rId2" Type="http://schemas.openxmlformats.org/officeDocument/2006/relationships/hyperlink" Target="http://msdn.microsoft.com/en-us/library/windows/apps/hh969150.aspx"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go.microsoft.com/fwlink/?LinkID=263703" TargetMode="External"/><Relationship Id="rId2" Type="http://schemas.openxmlformats.org/officeDocument/2006/relationships/hyperlink" Target="http://msdn.microsoft.com/en-us/library/windows/apps/hh694083.aspx"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msdn.microsoft.com/en-us/library/windows/apps/hh465410.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msdn.microsoft.com/en-us/library/windows/apps/hh694057.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msdn.microsoft.com/en-us/library/windows/apps/hh694064.aspx" TargetMode="External"/><Relationship Id="rId4" Type="http://schemas.openxmlformats.org/officeDocument/2006/relationships/hyperlink" Target="http://msdn.microsoft.com/en-us/library/windows/apps/hh694073.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msdn.microsoft.com/en-us/library/windows/apps/hh97476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adduplex.com/" TargetMode="External"/><Relationship Id="rId4" Type="http://schemas.openxmlformats.org/officeDocument/2006/relationships/hyperlink" Target="http://msdn.microsoft.com/en-us/library/windows/apps/jj670536.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msdn.microsoft.com/en-us/library/windows/apps/jj923071.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logs.msdn.com/b/belux/archive/2013/08/30/getting-more-downloads-for-your-windows-store-app.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hoekstraonline.net/2013/01/12/how-to-increase-your-ratings-with-windows-phon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V2mPGB9k018"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code.msdn.microsoft.com/windowsapps/App-tiles-and-badges-sample-2756932d" TargetMode="External"/><Relationship Id="rId13" Type="http://schemas.openxmlformats.org/officeDocument/2006/relationships/hyperlink" Target="http://code.msdn.microsoft.com/windowsapps/HttpClient-sample-0c4d3c6c" TargetMode="External"/><Relationship Id="rId18" Type="http://schemas.openxmlformats.org/officeDocument/2006/relationships/hyperlink" Target="http://code.msdn.microsoft.com/windowsapps/File-picker-sample-9f294cba" TargetMode="External"/><Relationship Id="rId26" Type="http://schemas.openxmlformats.org/officeDocument/2006/relationships/hyperlink" Target="http://code.msdn.microsoft.com/windowsapps/SearchBox-control-sample-0f64f94d" TargetMode="External"/><Relationship Id="rId3" Type="http://schemas.openxmlformats.org/officeDocument/2006/relationships/hyperlink" Target="http://digitalerr0r.wordpress.com/2012/10/08/html5-game-starter-kit-for-windows-8/" TargetMode="External"/><Relationship Id="rId21" Type="http://schemas.openxmlformats.org/officeDocument/2006/relationships/hyperlink" Target="http://code.msdn.microsoft.com/windowsapps/Geolocation-sample-d2d5c116" TargetMode="External"/><Relationship Id="rId7" Type="http://schemas.openxmlformats.org/officeDocument/2006/relationships/hyperlink" Target="http://code.msdn.microsoft.com/windowsapps/App-settings-sample-1f762f49" TargetMode="External"/><Relationship Id="rId12" Type="http://schemas.openxmlformats.org/officeDocument/2006/relationships/hyperlink" Target="http://code.msdn.microsoft.com/windowsapps/Snap-sample-2ff037ae" TargetMode="External"/><Relationship Id="rId17" Type="http://schemas.openxmlformats.org/officeDocument/2006/relationships/hyperlink" Target="http://code.msdn.microsoft.com/windowsapps/File-picker-sample-ee5e155c" TargetMode="External"/><Relationship Id="rId25" Type="http://schemas.openxmlformats.org/officeDocument/2006/relationships/hyperlink" Target="http://msdn.microsoft.com/en-us/library/windows/apps/hh465238.aspx" TargetMode="External"/><Relationship Id="rId2" Type="http://schemas.openxmlformats.org/officeDocument/2006/relationships/hyperlink" Target="http://msdn.microsoft.com/en-US/windows/apps/jj674832" TargetMode="External"/><Relationship Id="rId16" Type="http://schemas.openxmlformats.org/officeDocument/2006/relationships/hyperlink" Target="http://code.msdn.microsoft.com/windowsapps/Sharing-Content-Target-App-e2689782" TargetMode="External"/><Relationship Id="rId20" Type="http://schemas.openxmlformats.org/officeDocument/2006/relationships/hyperlink" Target="http://code.msdn.microsoft.com/windowsapps/Proximity-Sample-88129731" TargetMode="External"/><Relationship Id="rId29" Type="http://schemas.openxmlformats.org/officeDocument/2006/relationships/hyperlink" Target="http://www.codeplex.com/" TargetMode="External"/><Relationship Id="rId1" Type="http://schemas.openxmlformats.org/officeDocument/2006/relationships/slideLayout" Target="../slideLayouts/slideLayout2.xml"/><Relationship Id="rId6" Type="http://schemas.openxmlformats.org/officeDocument/2006/relationships/hyperlink" Target="http://code.msdn.microsoft.com/windowsapps/App-settings-sample-ff41ffc8" TargetMode="External"/><Relationship Id="rId11" Type="http://schemas.openxmlformats.org/officeDocument/2006/relationships/hyperlink" Target="http://code.msdn.microsoft.com/windowsapps/ApplicationData-sample-fb043eb2" TargetMode="External"/><Relationship Id="rId24" Type="http://schemas.openxmlformats.org/officeDocument/2006/relationships/hyperlink" Target="http://code.msdn.microsoft.com/windowsapps/File-access-sample-d723e597" TargetMode="External"/><Relationship Id="rId5" Type="http://schemas.openxmlformats.org/officeDocument/2006/relationships/hyperlink" Target="http://code.msdn.microsoft.com/windowsapps/News-reader-end-to-end-4bbcdebe" TargetMode="External"/><Relationship Id="rId15" Type="http://schemas.openxmlformats.org/officeDocument/2006/relationships/hyperlink" Target="http://code.msdn.microsoft.com/windowsapps/Sharing-content-target-app-0fd514a2" TargetMode="External"/><Relationship Id="rId23" Type="http://schemas.openxmlformats.org/officeDocument/2006/relationships/hyperlink" Target="http://code.msdn.microsoft.com/windowsapps/File-access-sample-575b7b71" TargetMode="External"/><Relationship Id="rId28" Type="http://schemas.openxmlformats.org/officeDocument/2006/relationships/hyperlink" Target="http://dev.windows.com/" TargetMode="External"/><Relationship Id="rId10" Type="http://schemas.openxmlformats.org/officeDocument/2006/relationships/hyperlink" Target="http://code.msdn.microsoft.com/windowsapps/Application-data-sample-388b5342" TargetMode="External"/><Relationship Id="rId19" Type="http://schemas.openxmlformats.org/officeDocument/2006/relationships/hyperlink" Target="http://code.msdn.microsoft.com/windowsapps/Proximity-sample-1c85d4c0" TargetMode="External"/><Relationship Id="rId4" Type="http://schemas.openxmlformats.org/officeDocument/2006/relationships/hyperlink" Target="http://wootstudio.ca/win8platstarter" TargetMode="External"/><Relationship Id="rId9" Type="http://schemas.openxmlformats.org/officeDocument/2006/relationships/hyperlink" Target="http://code.msdn.microsoft.com/windowsapps/App-tiles-and-badges-sample-5fc49148" TargetMode="External"/><Relationship Id="rId14" Type="http://schemas.openxmlformats.org/officeDocument/2006/relationships/hyperlink" Target="http://code.msdn.microsoft.com/windowsapps/HttpClient-sample-55700664" TargetMode="External"/><Relationship Id="rId22" Type="http://schemas.openxmlformats.org/officeDocument/2006/relationships/hyperlink" Target="http://code.msdn.microsoft.com/windowsapps/Geolocation-2483de66" TargetMode="External"/><Relationship Id="rId27" Type="http://schemas.openxmlformats.org/officeDocument/2006/relationships/hyperlink" Target="http://code.msdn.microsoft.com/windowsapps/Search-app-contract-sample-118a92f5"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699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Plan your App</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Think</a:t>
            </a:r>
          </a:p>
          <a:p>
            <a:pPr lvl="1"/>
            <a:r>
              <a:rPr lang="en-GB" b="1" dirty="0" smtClean="0">
                <a:solidFill>
                  <a:srgbClr val="FF0000"/>
                </a:solidFill>
              </a:rPr>
              <a:t>Why would a user want to use your app? What is your app good at? You want to make something people want to use.</a:t>
            </a:r>
            <a:r>
              <a:rPr lang="en-GB" dirty="0" smtClean="0"/>
              <a:t> </a:t>
            </a:r>
          </a:p>
          <a:p>
            <a:r>
              <a:rPr lang="en-GB" dirty="0" smtClean="0"/>
              <a:t>Create purpose</a:t>
            </a:r>
          </a:p>
          <a:p>
            <a:pPr lvl="1"/>
            <a:r>
              <a:rPr lang="en-GB" dirty="0" smtClean="0"/>
              <a:t>Some of the reasons why someone would use your app:</a:t>
            </a:r>
          </a:p>
          <a:p>
            <a:pPr lvl="2"/>
            <a:r>
              <a:rPr lang="en-GB" b="1" dirty="0" smtClean="0"/>
              <a:t>Makes something easier </a:t>
            </a:r>
            <a:r>
              <a:rPr lang="en-GB" dirty="0" smtClean="0"/>
              <a:t>– buying shoes, watching a movie, finding a house you want to buy, etc. </a:t>
            </a:r>
          </a:p>
          <a:p>
            <a:pPr lvl="2"/>
            <a:r>
              <a:rPr lang="en-GB" b="1" dirty="0" smtClean="0"/>
              <a:t>Valuable information </a:t>
            </a:r>
            <a:r>
              <a:rPr lang="en-GB" dirty="0" smtClean="0"/>
              <a:t>– sports scores, stock prices, subway schedules, lake conditions for fishing, etc. </a:t>
            </a:r>
          </a:p>
          <a:p>
            <a:pPr lvl="2"/>
            <a:r>
              <a:rPr lang="en-GB" b="1" dirty="0" smtClean="0"/>
              <a:t>Pushed information tailored to your interests </a:t>
            </a:r>
            <a:r>
              <a:rPr lang="en-GB" dirty="0" smtClean="0"/>
              <a:t>– notice of a deposit to your account, the expiration of an auction where you are the high bidder, etc. </a:t>
            </a:r>
          </a:p>
          <a:p>
            <a:pPr lvl="2"/>
            <a:r>
              <a:rPr lang="en-GB" b="1" dirty="0" smtClean="0"/>
              <a:t>Fun and entertaining </a:t>
            </a:r>
            <a:r>
              <a:rPr lang="en-GB" dirty="0" smtClean="0"/>
              <a:t>– games, Location Based services, Augmented Reality, etc. </a:t>
            </a:r>
          </a:p>
          <a:p>
            <a:pPr lvl="2"/>
            <a:r>
              <a:rPr lang="en-GB" b="1" dirty="0" smtClean="0"/>
              <a:t>Saves money or saves time </a:t>
            </a:r>
            <a:r>
              <a:rPr lang="en-GB" dirty="0" smtClean="0"/>
              <a:t>– like Couponing Apps. </a:t>
            </a:r>
          </a:p>
          <a:p>
            <a:pPr lvl="2"/>
            <a:r>
              <a:rPr lang="en-GB" b="1" dirty="0" smtClean="0"/>
              <a:t>Solving a problem </a:t>
            </a:r>
            <a:r>
              <a:rPr lang="en-GB" dirty="0" smtClean="0"/>
              <a:t>– you need to earn the place on the users’ device. </a:t>
            </a:r>
          </a:p>
          <a:p>
            <a:r>
              <a:rPr lang="en-GB" dirty="0" smtClean="0"/>
              <a:t>Make people happy</a:t>
            </a:r>
          </a:p>
          <a:p>
            <a:pPr lvl="1"/>
            <a:r>
              <a:rPr lang="en-GB" dirty="0" smtClean="0"/>
              <a:t>Usefulness alone will not make a great app: is the app a pleasure to use? Is it at least easy to use and understand? Do users love it? Really? </a:t>
            </a:r>
          </a:p>
          <a:p>
            <a:r>
              <a:rPr lang="en-GB" dirty="0" smtClean="0"/>
              <a:t>Be original</a:t>
            </a:r>
          </a:p>
          <a:p>
            <a:pPr lvl="1"/>
            <a:r>
              <a:rPr lang="en-GB" dirty="0" smtClean="0"/>
              <a:t>How many clones do we see in the stores? Be bold and DO try something new! Up to you to assess what is missing on the app market and make your idea a reality. What you need is a twist that makes your app special, different, original. </a:t>
            </a:r>
          </a:p>
        </p:txBody>
      </p:sp>
      <p:pic>
        <p:nvPicPr>
          <p:cNvPr id="6" name="Picture 5"/>
          <p:cNvPicPr>
            <a:picLocks noChangeAspect="1"/>
          </p:cNvPicPr>
          <p:nvPr/>
        </p:nvPicPr>
        <p:blipFill>
          <a:blip r:embed="rId3"/>
          <a:stretch>
            <a:fillRect/>
          </a:stretch>
        </p:blipFill>
        <p:spPr>
          <a:xfrm>
            <a:off x="7731381" y="6066599"/>
            <a:ext cx="4233607" cy="490602"/>
          </a:xfrm>
          <a:prstGeom prst="rect">
            <a:avLst/>
          </a:prstGeom>
        </p:spPr>
      </p:pic>
    </p:spTree>
    <p:extLst>
      <p:ext uri="{BB962C8B-B14F-4D97-AF65-F5344CB8AC3E}">
        <p14:creationId xmlns:p14="http://schemas.microsoft.com/office/powerpoint/2010/main" val="2850667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Plan your App</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Plan</a:t>
            </a:r>
          </a:p>
          <a:p>
            <a:pPr lvl="1"/>
            <a:r>
              <a:rPr lang="en-GB" dirty="0" smtClean="0"/>
              <a:t>Planning ahead for different form factors, accessibility, monetization, and selling in the global market can reduce your development time and make it easier to create a high quality app and get it certified. </a:t>
            </a:r>
          </a:p>
          <a:p>
            <a:r>
              <a:rPr lang="en-GB" b="1" dirty="0" smtClean="0">
                <a:solidFill>
                  <a:srgbClr val="FF0000"/>
                </a:solidFill>
              </a:rPr>
              <a:t>Design</a:t>
            </a:r>
          </a:p>
          <a:p>
            <a:pPr lvl="1"/>
            <a:r>
              <a:rPr lang="en-GB" b="1" dirty="0" smtClean="0">
                <a:solidFill>
                  <a:srgbClr val="FF0000"/>
                </a:solidFill>
              </a:rPr>
              <a:t>Use the Windows Store user experience guidelines and design patterns. It makes it easier for you to design an app that’s attractive and easy to use. </a:t>
            </a:r>
            <a:r>
              <a:rPr lang="en-GB" b="1" dirty="0" smtClean="0">
                <a:solidFill>
                  <a:srgbClr val="FF0000"/>
                </a:solidFill>
                <a:hlinkClick r:id="rId2"/>
              </a:rPr>
              <a:t>Use the UX checklist</a:t>
            </a:r>
            <a:r>
              <a:rPr lang="en-GB" b="1" dirty="0" smtClean="0">
                <a:solidFill>
                  <a:srgbClr val="FF0000"/>
                </a:solidFill>
              </a:rPr>
              <a:t>. </a:t>
            </a:r>
          </a:p>
          <a:p>
            <a:r>
              <a:rPr lang="en-GB" dirty="0" smtClean="0"/>
              <a:t>First impression counts</a:t>
            </a:r>
          </a:p>
          <a:p>
            <a:pPr lvl="1"/>
            <a:r>
              <a:rPr lang="en-GB" dirty="0" smtClean="0"/>
              <a:t>Apps need to strike a positive cord, immediately. If a user’s initial experience is positive, then they’ll want to use the app again. </a:t>
            </a:r>
          </a:p>
          <a:p>
            <a:r>
              <a:rPr lang="en-GB" dirty="0" smtClean="0">
                <a:hlinkClick r:id="rId3"/>
              </a:rPr>
              <a:t>More about planning your app</a:t>
            </a:r>
            <a:r>
              <a:rPr lang="en-GB" dirty="0" smtClean="0"/>
              <a:t>. </a:t>
            </a:r>
            <a:endParaRPr lang="en-GB" dirty="0"/>
          </a:p>
        </p:txBody>
      </p:sp>
      <p:pic>
        <p:nvPicPr>
          <p:cNvPr id="5" name="Picture 4"/>
          <p:cNvPicPr>
            <a:picLocks noChangeAspect="1"/>
          </p:cNvPicPr>
          <p:nvPr/>
        </p:nvPicPr>
        <p:blipFill>
          <a:blip r:embed="rId4"/>
          <a:stretch>
            <a:fillRect/>
          </a:stretch>
        </p:blipFill>
        <p:spPr>
          <a:xfrm>
            <a:off x="7731381" y="6066599"/>
            <a:ext cx="4233607" cy="490602"/>
          </a:xfrm>
          <a:prstGeom prst="rect">
            <a:avLst/>
          </a:prstGeom>
        </p:spPr>
      </p:pic>
    </p:spTree>
    <p:extLst>
      <p:ext uri="{BB962C8B-B14F-4D97-AF65-F5344CB8AC3E}">
        <p14:creationId xmlns:p14="http://schemas.microsoft.com/office/powerpoint/2010/main" val="1336904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Design for a global market</a:t>
            </a:r>
            <a:endParaRPr lang="en-GB" dirty="0"/>
          </a:p>
        </p:txBody>
      </p:sp>
      <p:sp>
        <p:nvSpPr>
          <p:cNvPr id="3" name="Content Placeholder 2"/>
          <p:cNvSpPr>
            <a:spLocks noGrp="1"/>
          </p:cNvSpPr>
          <p:nvPr>
            <p:ph idx="1"/>
          </p:nvPr>
        </p:nvSpPr>
        <p:spPr/>
        <p:txBody>
          <a:bodyPr/>
          <a:lstStyle/>
          <a:p>
            <a:r>
              <a:rPr lang="en-GB" b="1" dirty="0" smtClean="0">
                <a:solidFill>
                  <a:srgbClr val="FF0000"/>
                </a:solidFill>
              </a:rPr>
              <a:t>Think outside of your country</a:t>
            </a:r>
          </a:p>
          <a:p>
            <a:pPr lvl="1"/>
            <a:r>
              <a:rPr lang="en-GB" dirty="0" smtClean="0"/>
              <a:t>Don’t only think of your own language and culture. Go global. Check out the </a:t>
            </a:r>
            <a:r>
              <a:rPr lang="en-GB" dirty="0" smtClean="0">
                <a:hlinkClick r:id="rId2"/>
              </a:rPr>
              <a:t>Guidelines and checklist for globalizing your app</a:t>
            </a:r>
            <a:r>
              <a:rPr lang="en-GB" dirty="0" smtClean="0"/>
              <a:t>. </a:t>
            </a:r>
          </a:p>
          <a:p>
            <a:r>
              <a:rPr lang="en-GB" dirty="0" smtClean="0"/>
              <a:t>Make your app inclusive. </a:t>
            </a:r>
          </a:p>
          <a:p>
            <a:pPr lvl="1"/>
            <a:r>
              <a:rPr lang="en-GB" dirty="0" smtClean="0"/>
              <a:t>Make sure your app can be used by everyone:</a:t>
            </a:r>
          </a:p>
          <a:p>
            <a:pPr lvl="2"/>
            <a:r>
              <a:rPr lang="en-GB" dirty="0" smtClean="0"/>
              <a:t>Do not use technical jargon, abbreviations, or acronyms. </a:t>
            </a:r>
          </a:p>
          <a:p>
            <a:pPr lvl="2"/>
            <a:r>
              <a:rPr lang="en-GB" dirty="0" smtClean="0"/>
              <a:t>Avoid culture-specific text or images. </a:t>
            </a:r>
          </a:p>
          <a:p>
            <a:pPr lvl="2"/>
            <a:r>
              <a:rPr lang="en-GB" dirty="0" smtClean="0"/>
              <a:t>Display numeric values, names, and addresses appropriately for global markets. </a:t>
            </a:r>
          </a:p>
          <a:p>
            <a:r>
              <a:rPr lang="en-GB" dirty="0"/>
              <a:t>More on </a:t>
            </a:r>
            <a:r>
              <a:rPr lang="en-GB" dirty="0">
                <a:hlinkClick r:id="rId3"/>
              </a:rPr>
              <a:t>Designing for a global market</a:t>
            </a:r>
            <a:r>
              <a:rPr lang="en-GB" dirty="0"/>
              <a:t>. </a:t>
            </a:r>
            <a:endParaRPr lang="en-GB" dirty="0" smtClean="0"/>
          </a:p>
          <a:p>
            <a:endParaRPr lang="en-GB" dirty="0"/>
          </a:p>
        </p:txBody>
      </p:sp>
      <p:pic>
        <p:nvPicPr>
          <p:cNvPr id="7" name="Picture 6"/>
          <p:cNvPicPr>
            <a:picLocks noChangeAspect="1"/>
          </p:cNvPicPr>
          <p:nvPr/>
        </p:nvPicPr>
        <p:blipFill>
          <a:blip r:embed="rId4"/>
          <a:stretch>
            <a:fillRect/>
          </a:stretch>
        </p:blipFill>
        <p:spPr>
          <a:xfrm>
            <a:off x="7731381" y="6066599"/>
            <a:ext cx="4233607" cy="490602"/>
          </a:xfrm>
          <a:prstGeom prst="rect">
            <a:avLst/>
          </a:prstGeom>
        </p:spPr>
      </p:pic>
    </p:spTree>
    <p:extLst>
      <p:ext uri="{BB962C8B-B14F-4D97-AF65-F5344CB8AC3E}">
        <p14:creationId xmlns:p14="http://schemas.microsoft.com/office/powerpoint/2010/main" val="385050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Plan for quality and certification</a:t>
            </a:r>
            <a:br>
              <a:rPr lang="en-GB" smtClean="0"/>
            </a:br>
            <a:endParaRPr lang="en-GB" dirty="0"/>
          </a:p>
        </p:txBody>
      </p:sp>
      <p:sp>
        <p:nvSpPr>
          <p:cNvPr id="3" name="Content Placeholder 2"/>
          <p:cNvSpPr>
            <a:spLocks noGrp="1"/>
          </p:cNvSpPr>
          <p:nvPr>
            <p:ph idx="1"/>
          </p:nvPr>
        </p:nvSpPr>
        <p:spPr/>
        <p:txBody>
          <a:bodyPr/>
          <a:lstStyle/>
          <a:p>
            <a:r>
              <a:rPr lang="en-GB" smtClean="0"/>
              <a:t>Do some reading</a:t>
            </a:r>
          </a:p>
          <a:p>
            <a:pPr lvl="1"/>
            <a:r>
              <a:rPr lang="en-GB" smtClean="0"/>
              <a:t>Check the </a:t>
            </a:r>
            <a:r>
              <a:rPr lang="en-GB" smtClean="0">
                <a:hlinkClick r:id="rId2"/>
              </a:rPr>
              <a:t>Windows Store Certification Guidelines</a:t>
            </a:r>
            <a:r>
              <a:rPr lang="en-GB" smtClean="0"/>
              <a:t>.</a:t>
            </a:r>
          </a:p>
          <a:p>
            <a:r>
              <a:rPr lang="en-GB" smtClean="0"/>
              <a:t>Validate and test</a:t>
            </a:r>
          </a:p>
          <a:p>
            <a:pPr lvl="1"/>
            <a:r>
              <a:rPr lang="en-GB" smtClean="0"/>
              <a:t>To give your app the best chance of being certified, validate and test it on your computer before you submit it for certification and listing in the Windows Store. Use the </a:t>
            </a:r>
            <a:r>
              <a:rPr lang="en-GB" smtClean="0">
                <a:hlinkClick r:id="rId3"/>
              </a:rPr>
              <a:t>Windows App Certification Kit (Windows ACK)</a:t>
            </a:r>
            <a:r>
              <a:rPr lang="en-GB" smtClean="0"/>
              <a:t>. </a:t>
            </a:r>
          </a:p>
          <a:p>
            <a:r>
              <a:rPr lang="en-GB" smtClean="0">
                <a:hlinkClick r:id="rId4"/>
              </a:rPr>
              <a:t>More on quality &amp; certification</a:t>
            </a:r>
            <a:r>
              <a:rPr lang="en-GB" smtClean="0"/>
              <a:t>. </a:t>
            </a:r>
          </a:p>
          <a:p>
            <a:endParaRPr lang="en-GB" dirty="0"/>
          </a:p>
        </p:txBody>
      </p:sp>
      <p:pic>
        <p:nvPicPr>
          <p:cNvPr id="7" name="Picture 6"/>
          <p:cNvPicPr>
            <a:picLocks noChangeAspect="1"/>
          </p:cNvPicPr>
          <p:nvPr/>
        </p:nvPicPr>
        <p:blipFill>
          <a:blip r:embed="rId5"/>
          <a:stretch>
            <a:fillRect/>
          </a:stretch>
        </p:blipFill>
        <p:spPr>
          <a:xfrm>
            <a:off x="7731381" y="6066599"/>
            <a:ext cx="4233607" cy="490602"/>
          </a:xfrm>
          <a:prstGeom prst="rect">
            <a:avLst/>
          </a:prstGeom>
        </p:spPr>
      </p:pic>
    </p:spTree>
    <p:extLst>
      <p:ext uri="{BB962C8B-B14F-4D97-AF65-F5344CB8AC3E}">
        <p14:creationId xmlns:p14="http://schemas.microsoft.com/office/powerpoint/2010/main" val="269037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Visible</a:t>
            </a:r>
            <a:r>
              <a:rPr lang="fi-FI" dirty="0" smtClean="0"/>
              <a:t> </a:t>
            </a:r>
            <a:r>
              <a:rPr lang="fi-FI" dirty="0" err="1" smtClean="0"/>
              <a:t>App</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t>Description </a:t>
            </a:r>
            <a:r>
              <a:rPr lang="en-GB" b="1" dirty="0"/>
              <a:t>is not optional</a:t>
            </a:r>
          </a:p>
          <a:p>
            <a:pPr lvl="1"/>
            <a:r>
              <a:rPr lang="en-GB" dirty="0"/>
              <a:t>Discoverability is key to organic growth. That means great screenshots &amp; feature bullet points. And why not show people using your app? It’s all about the feeling of using the app/product. Give your users a clear picture – are they going to use the app outdoors, at the office, in the kitchen? During the day or at evening time? In a crowded place or by themselves? </a:t>
            </a:r>
          </a:p>
          <a:p>
            <a:r>
              <a:rPr lang="en-GB" b="1" dirty="0"/>
              <a:t>Check how your app will appear</a:t>
            </a:r>
          </a:p>
          <a:p>
            <a:pPr lvl="1"/>
            <a:r>
              <a:rPr lang="en-GB" dirty="0"/>
              <a:t>Each app has its own listing page in the Windows Store using info that you provide when you submit an app. Search engines such as Bing and Google will point users to this page. So make sure it looks good, check out these </a:t>
            </a:r>
            <a:r>
              <a:rPr lang="en-GB" dirty="0">
                <a:hlinkClick r:id="rId3"/>
              </a:rPr>
              <a:t>App appearance tips</a:t>
            </a:r>
            <a:r>
              <a:rPr lang="en-GB" dirty="0"/>
              <a:t>. </a:t>
            </a:r>
          </a:p>
          <a:p>
            <a:r>
              <a:rPr lang="en-GB" b="1" dirty="0"/>
              <a:t>Choose the right Store category</a:t>
            </a:r>
          </a:p>
          <a:p>
            <a:pPr lvl="1"/>
            <a:r>
              <a:rPr lang="en-GB" dirty="0"/>
              <a:t>Choose the category that best describes your app. Then choose a subcategory, if there are any for your category. An app can only be listed in one category (and one subcategory, if available.) </a:t>
            </a:r>
            <a:r>
              <a:rPr lang="en-GB" dirty="0">
                <a:hlinkClick r:id="rId4"/>
              </a:rPr>
              <a:t>Overview of categories</a:t>
            </a:r>
            <a:r>
              <a:rPr lang="en-GB" dirty="0"/>
              <a:t>. </a:t>
            </a:r>
          </a:p>
          <a:p>
            <a:r>
              <a:rPr lang="en-GB" b="1" dirty="0"/>
              <a:t>Choose your markets &amp; language</a:t>
            </a:r>
          </a:p>
          <a:p>
            <a:pPr lvl="1"/>
            <a:r>
              <a:rPr lang="en-GB" dirty="0"/>
              <a:t>If your app is globally relevant: go global </a:t>
            </a:r>
            <a:r>
              <a:rPr lang="en-GB" dirty="0" smtClean="0"/>
              <a:t>and</a:t>
            </a:r>
            <a:br>
              <a:rPr lang="en-GB" dirty="0" smtClean="0"/>
            </a:br>
            <a:r>
              <a:rPr lang="en-GB" dirty="0" smtClean="0"/>
              <a:t>go </a:t>
            </a:r>
            <a:r>
              <a:rPr lang="en-GB" dirty="0"/>
              <a:t>English! </a:t>
            </a:r>
            <a:r>
              <a:rPr lang="en-GB" dirty="0">
                <a:hlinkClick r:id="rId5"/>
              </a:rPr>
              <a:t>Choose wisely, tips here</a:t>
            </a:r>
            <a:r>
              <a:rPr lang="en-GB" dirty="0"/>
              <a:t>. </a:t>
            </a:r>
          </a:p>
        </p:txBody>
      </p:sp>
      <p:pic>
        <p:nvPicPr>
          <p:cNvPr id="6" name="Picture 5"/>
          <p:cNvPicPr>
            <a:picLocks noChangeAspect="1"/>
          </p:cNvPicPr>
          <p:nvPr/>
        </p:nvPicPr>
        <p:blipFill>
          <a:blip r:embed="rId6"/>
          <a:stretch>
            <a:fillRect/>
          </a:stretch>
        </p:blipFill>
        <p:spPr>
          <a:xfrm>
            <a:off x="7719841" y="6095554"/>
            <a:ext cx="4245147" cy="496373"/>
          </a:xfrm>
          <a:prstGeom prst="rect">
            <a:avLst/>
          </a:prstGeom>
        </p:spPr>
      </p:pic>
    </p:spTree>
    <p:extLst>
      <p:ext uri="{BB962C8B-B14F-4D97-AF65-F5344CB8AC3E}">
        <p14:creationId xmlns:p14="http://schemas.microsoft.com/office/powerpoint/2010/main" val="1264201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Downloaded</a:t>
            </a:r>
            <a:r>
              <a:rPr lang="fi-FI" dirty="0" smtClean="0"/>
              <a:t> </a:t>
            </a:r>
            <a:r>
              <a:rPr lang="fi-FI" dirty="0" err="1" smtClean="0"/>
              <a:t>App</a:t>
            </a:r>
            <a:endParaRPr lang="en-GB" dirty="0"/>
          </a:p>
        </p:txBody>
      </p:sp>
      <p:sp>
        <p:nvSpPr>
          <p:cNvPr id="3" name="Content Placeholder 2"/>
          <p:cNvSpPr>
            <a:spLocks noGrp="1"/>
          </p:cNvSpPr>
          <p:nvPr>
            <p:ph idx="1"/>
          </p:nvPr>
        </p:nvSpPr>
        <p:spPr/>
        <p:txBody>
          <a:bodyPr>
            <a:normAutofit fontScale="92500" lnSpcReduction="20000"/>
          </a:bodyPr>
          <a:lstStyle/>
          <a:p>
            <a:r>
              <a:rPr lang="en-GB" b="1" dirty="0"/>
              <a:t>Share! Share!</a:t>
            </a:r>
          </a:p>
          <a:p>
            <a:pPr lvl="1"/>
            <a:r>
              <a:rPr lang="en-GB" dirty="0"/>
              <a:t>One tweet is not enough. Repeat the message on all your social channels. For Twitter, make sure you use #WP8 for phone apps and #win8 for Windows 8 apps. </a:t>
            </a:r>
          </a:p>
          <a:p>
            <a:r>
              <a:rPr lang="en-GB" b="1" dirty="0"/>
              <a:t>Link to your app</a:t>
            </a:r>
          </a:p>
          <a:p>
            <a:pPr lvl="1"/>
            <a:r>
              <a:rPr lang="en-GB" dirty="0"/>
              <a:t>Point customers to your app by linking to your app’s listing page in the Windows Store and on the web. Use it as an email signature, tweet it and…why not create a Facebook Page? </a:t>
            </a:r>
            <a:r>
              <a:rPr lang="en-GB" dirty="0">
                <a:hlinkClick r:id="rId3"/>
              </a:rPr>
              <a:t>Read about getting links for your app</a:t>
            </a:r>
            <a:r>
              <a:rPr lang="en-GB" dirty="0"/>
              <a:t>. </a:t>
            </a:r>
          </a:p>
          <a:p>
            <a:r>
              <a:rPr lang="en-GB" b="1" dirty="0" smtClean="0"/>
              <a:t>Use </a:t>
            </a:r>
            <a:r>
              <a:rPr lang="en-GB" b="1" dirty="0"/>
              <a:t>our logos</a:t>
            </a:r>
          </a:p>
          <a:p>
            <a:pPr lvl="1"/>
            <a:r>
              <a:rPr lang="en-GB" dirty="0"/>
              <a:t>Use our logos to promote your app. </a:t>
            </a:r>
            <a:r>
              <a:rPr lang="en-GB" dirty="0">
                <a:hlinkClick r:id="rId4"/>
              </a:rPr>
              <a:t>Check out the logo page</a:t>
            </a:r>
            <a:r>
              <a:rPr lang="en-GB" dirty="0"/>
              <a:t>. </a:t>
            </a:r>
          </a:p>
          <a:p>
            <a:r>
              <a:rPr lang="en-GB" b="1" dirty="0"/>
              <a:t>Use tools</a:t>
            </a:r>
          </a:p>
          <a:p>
            <a:pPr lvl="1"/>
            <a:r>
              <a:rPr lang="en-GB" dirty="0"/>
              <a:t>Use tools like </a:t>
            </a:r>
            <a:r>
              <a:rPr lang="en-GB" dirty="0" err="1">
                <a:hlinkClick r:id="rId5"/>
              </a:rPr>
              <a:t>AdDuplex</a:t>
            </a:r>
            <a:r>
              <a:rPr lang="en-GB" dirty="0"/>
              <a:t>, a cross-promotion network specifically targeted at Windows 8 and Windows Phone apps and games. It empowers developers to promote apps for free by helping each other. </a:t>
            </a:r>
            <a:br>
              <a:rPr lang="en-GB" dirty="0"/>
            </a:br>
            <a:endParaRPr lang="en-GB" dirty="0"/>
          </a:p>
          <a:p>
            <a:endParaRPr lang="en-GB" dirty="0"/>
          </a:p>
        </p:txBody>
      </p:sp>
      <p:pic>
        <p:nvPicPr>
          <p:cNvPr id="4" name="Picture 3"/>
          <p:cNvPicPr>
            <a:picLocks noChangeAspect="1"/>
          </p:cNvPicPr>
          <p:nvPr/>
        </p:nvPicPr>
        <p:blipFill>
          <a:blip r:embed="rId6"/>
          <a:stretch>
            <a:fillRect/>
          </a:stretch>
        </p:blipFill>
        <p:spPr>
          <a:xfrm>
            <a:off x="7725607" y="6101275"/>
            <a:ext cx="4239381" cy="496375"/>
          </a:xfrm>
          <a:prstGeom prst="rect">
            <a:avLst/>
          </a:prstGeom>
        </p:spPr>
      </p:pic>
    </p:spTree>
    <p:extLst>
      <p:ext uri="{BB962C8B-B14F-4D97-AF65-F5344CB8AC3E}">
        <p14:creationId xmlns:p14="http://schemas.microsoft.com/office/powerpoint/2010/main" val="175233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Downloaded</a:t>
            </a:r>
            <a:r>
              <a:rPr lang="fi-FI" dirty="0" smtClean="0"/>
              <a:t> </a:t>
            </a:r>
            <a:r>
              <a:rPr lang="fi-FI" dirty="0" err="1" smtClean="0"/>
              <a:t>App</a:t>
            </a:r>
            <a:endParaRPr lang="en-GB" dirty="0"/>
          </a:p>
        </p:txBody>
      </p:sp>
      <p:sp>
        <p:nvSpPr>
          <p:cNvPr id="3" name="Content Placeholder 2"/>
          <p:cNvSpPr>
            <a:spLocks noGrp="1"/>
          </p:cNvSpPr>
          <p:nvPr>
            <p:ph idx="1"/>
          </p:nvPr>
        </p:nvSpPr>
        <p:spPr/>
        <p:txBody>
          <a:bodyPr>
            <a:normAutofit fontScale="85000" lnSpcReduction="20000"/>
          </a:bodyPr>
          <a:lstStyle/>
          <a:p>
            <a:r>
              <a:rPr lang="en-GB" b="1" dirty="0" smtClean="0"/>
              <a:t>Build </a:t>
            </a:r>
            <a:r>
              <a:rPr lang="en-GB" b="1" dirty="0"/>
              <a:t>on previous work</a:t>
            </a:r>
          </a:p>
          <a:p>
            <a:pPr lvl="1"/>
            <a:r>
              <a:rPr lang="en-GB" dirty="0"/>
              <a:t>If you already have a website, blog, or an app, cross promote to help your new app build on your past successes. The products don’t have to be related, but to the extent you already have a platform, use it! </a:t>
            </a:r>
          </a:p>
          <a:p>
            <a:r>
              <a:rPr lang="en-GB" b="1" dirty="0"/>
              <a:t>Leverage the social network</a:t>
            </a:r>
          </a:p>
          <a:p>
            <a:pPr lvl="1"/>
            <a:r>
              <a:rPr lang="en-GB" dirty="0"/>
              <a:t>Whoever your contacts are, share your app with them and make it easy for them to spread the word. Better yet, design your app so that people can interact socially within it. When friends need to use an app with their contacts to get the most out of it, you can get a ton of natural, built-in referrals. </a:t>
            </a:r>
          </a:p>
          <a:p>
            <a:r>
              <a:rPr lang="en-GB" b="1" dirty="0">
                <a:solidFill>
                  <a:srgbClr val="FF0000"/>
                </a:solidFill>
              </a:rPr>
              <a:t>Encourage users to promote your app</a:t>
            </a:r>
          </a:p>
          <a:p>
            <a:pPr lvl="1"/>
            <a:r>
              <a:rPr lang="en-GB" dirty="0"/>
              <a:t>For example, after 2nd start of app, you could ask your users “Do you like this app? Why not share it with friends?”. Social app marketing – engagement based on social elements, like users inviting friends to use a mobile app via a social network - is the number one tactic in getting more downloads. </a:t>
            </a:r>
          </a:p>
          <a:p>
            <a:r>
              <a:rPr lang="en-GB" dirty="0"/>
              <a:t>Check out </a:t>
            </a:r>
            <a:r>
              <a:rPr lang="en-GB" dirty="0">
                <a:hlinkClick r:id="rId2"/>
              </a:rPr>
              <a:t>more app promotion tips</a:t>
            </a:r>
            <a:r>
              <a:rPr lang="en-GB" dirty="0"/>
              <a:t> </a:t>
            </a:r>
            <a:br>
              <a:rPr lang="en-GB" dirty="0"/>
            </a:br>
            <a:endParaRPr lang="en-GB" dirty="0"/>
          </a:p>
          <a:p>
            <a:endParaRPr lang="en-GB" dirty="0"/>
          </a:p>
        </p:txBody>
      </p:sp>
      <p:pic>
        <p:nvPicPr>
          <p:cNvPr id="4" name="Picture 3"/>
          <p:cNvPicPr>
            <a:picLocks noChangeAspect="1"/>
          </p:cNvPicPr>
          <p:nvPr/>
        </p:nvPicPr>
        <p:blipFill>
          <a:blip r:embed="rId3"/>
          <a:stretch>
            <a:fillRect/>
          </a:stretch>
        </p:blipFill>
        <p:spPr>
          <a:xfrm>
            <a:off x="7725607" y="6101275"/>
            <a:ext cx="4239381" cy="496375"/>
          </a:xfrm>
          <a:prstGeom prst="rect">
            <a:avLst/>
          </a:prstGeom>
        </p:spPr>
      </p:pic>
    </p:spTree>
    <p:extLst>
      <p:ext uri="{BB962C8B-B14F-4D97-AF65-F5344CB8AC3E}">
        <p14:creationId xmlns:p14="http://schemas.microsoft.com/office/powerpoint/2010/main" val="3246228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Well</a:t>
            </a:r>
            <a:r>
              <a:rPr lang="fi-FI" dirty="0" smtClean="0"/>
              <a:t> </a:t>
            </a:r>
            <a:r>
              <a:rPr lang="fi-FI" dirty="0" err="1" smtClean="0"/>
              <a:t>Rated</a:t>
            </a:r>
            <a:r>
              <a:rPr lang="fi-FI" dirty="0" smtClean="0"/>
              <a:t> </a:t>
            </a:r>
            <a:r>
              <a:rPr lang="fi-FI" dirty="0" err="1"/>
              <a:t>A</a:t>
            </a:r>
            <a:r>
              <a:rPr lang="fi-FI" dirty="0" err="1" smtClean="0"/>
              <a:t>pp</a:t>
            </a:r>
            <a:endParaRPr lang="en-GB" dirty="0"/>
          </a:p>
        </p:txBody>
      </p:sp>
      <p:sp>
        <p:nvSpPr>
          <p:cNvPr id="3" name="Content Placeholder 2"/>
          <p:cNvSpPr>
            <a:spLocks noGrp="1"/>
          </p:cNvSpPr>
          <p:nvPr>
            <p:ph idx="1"/>
          </p:nvPr>
        </p:nvSpPr>
        <p:spPr/>
        <p:txBody>
          <a:bodyPr>
            <a:normAutofit fontScale="55000" lnSpcReduction="20000"/>
          </a:bodyPr>
          <a:lstStyle/>
          <a:p>
            <a:r>
              <a:rPr lang="en-GB" b="1" dirty="0">
                <a:solidFill>
                  <a:srgbClr val="FF0000"/>
                </a:solidFill>
              </a:rPr>
              <a:t>Encourage users to review your app</a:t>
            </a:r>
          </a:p>
          <a:p>
            <a:pPr lvl="1"/>
            <a:r>
              <a:rPr lang="en-GB" dirty="0"/>
              <a:t>For example, after 5th </a:t>
            </a:r>
            <a:r>
              <a:rPr lang="en-GB" dirty="0" err="1"/>
              <a:t>startup</a:t>
            </a:r>
            <a:r>
              <a:rPr lang="en-GB" dirty="0"/>
              <a:t> of the app, ask the user for a review. You can find ready made code to use in your </a:t>
            </a:r>
            <a:r>
              <a:rPr lang="en-GB" dirty="0">
                <a:hlinkClick r:id="rId3"/>
              </a:rPr>
              <a:t>Windows 8 app right here</a:t>
            </a:r>
            <a:r>
              <a:rPr lang="en-GB" dirty="0"/>
              <a:t> and </a:t>
            </a:r>
            <a:r>
              <a:rPr lang="en-GB" dirty="0">
                <a:hlinkClick r:id="rId4"/>
              </a:rPr>
              <a:t>Windows Phone over here</a:t>
            </a:r>
            <a:r>
              <a:rPr lang="en-GB" dirty="0"/>
              <a:t>. </a:t>
            </a:r>
            <a:br>
              <a:rPr lang="en-GB" dirty="0"/>
            </a:br>
            <a:r>
              <a:rPr lang="en-GB" dirty="0"/>
              <a:t/>
            </a:r>
            <a:br>
              <a:rPr lang="en-GB" dirty="0"/>
            </a:br>
            <a:r>
              <a:rPr lang="en-GB" dirty="0"/>
              <a:t>Some tips: </a:t>
            </a:r>
          </a:p>
          <a:p>
            <a:pPr lvl="2"/>
            <a:r>
              <a:rPr lang="en-GB" dirty="0"/>
              <a:t>Don’t be annoying! </a:t>
            </a:r>
          </a:p>
          <a:p>
            <a:pPr lvl="2"/>
            <a:r>
              <a:rPr lang="en-GB" dirty="0"/>
              <a:t>Disrupt the user as little as possible </a:t>
            </a:r>
          </a:p>
          <a:p>
            <a:pPr lvl="2"/>
            <a:r>
              <a:rPr lang="en-GB" dirty="0"/>
              <a:t>Make rating the app as easy as possible. </a:t>
            </a:r>
          </a:p>
          <a:p>
            <a:pPr lvl="2"/>
            <a:r>
              <a:rPr lang="en-GB" dirty="0"/>
              <a:t>Prompt at every update. </a:t>
            </a:r>
          </a:p>
          <a:p>
            <a:pPr marL="457200" lvl="1" indent="0">
              <a:buNone/>
            </a:pPr>
            <a:endParaRPr lang="en-GB" dirty="0" smtClean="0"/>
          </a:p>
          <a:p>
            <a:pPr marL="457200" lvl="1" indent="0">
              <a:buNone/>
            </a:pPr>
            <a:r>
              <a:rPr lang="en-GB" dirty="0" smtClean="0"/>
              <a:t>After </a:t>
            </a:r>
            <a:r>
              <a:rPr lang="en-GB" dirty="0"/>
              <a:t>the user has reviewed, thank him and ask to share the enthusiasm on social networks, like for example Facebook, Twitter, or LinkedIn. Have your users spread the word is the most powerful tool you have at hand. </a:t>
            </a:r>
          </a:p>
          <a:p>
            <a:r>
              <a:rPr lang="en-GB" b="1" dirty="0"/>
              <a:t>Incentivise reviews</a:t>
            </a:r>
          </a:p>
          <a:p>
            <a:pPr lvl="1"/>
            <a:r>
              <a:rPr lang="en-GB" dirty="0"/>
              <a:t>A simple way to generate ratings and reviews is to incentivize users. In other words, reward users for rating your app. You can think about coins, points, new levels or new pieces of content that are ‘unlocked’ when the user rates your app. </a:t>
            </a:r>
          </a:p>
          <a:p>
            <a:r>
              <a:rPr lang="en-GB" b="1" dirty="0"/>
              <a:t>Praise publicly, criticize privately</a:t>
            </a:r>
          </a:p>
          <a:p>
            <a:pPr lvl="1"/>
            <a:r>
              <a:rPr lang="en-GB" dirty="0"/>
              <a:t>Keeping negative feedback out of the Store while helping disgruntled customers. You can think about integrating two options in your app, “Send Feedback”, and “Send Love”. Send Feedback opens up a screen which looks and feels like a review, but sends an email directly to the developer. Send Love takes you to the app store for a review. </a:t>
            </a:r>
          </a:p>
          <a:p>
            <a:r>
              <a:rPr lang="en-GB" b="1" dirty="0"/>
              <a:t>Take feedback seriously</a:t>
            </a:r>
          </a:p>
          <a:p>
            <a:pPr lvl="1"/>
            <a:r>
              <a:rPr lang="en-GB" dirty="0"/>
              <a:t>Ensure that you take the user feedback very seriously and act on it to improve </a:t>
            </a:r>
            <a:r>
              <a:rPr lang="en-GB" dirty="0" smtClean="0"/>
              <a:t>your</a:t>
            </a:r>
            <a:br>
              <a:rPr lang="en-GB" dirty="0" smtClean="0"/>
            </a:br>
            <a:r>
              <a:rPr lang="en-GB" dirty="0" smtClean="0"/>
              <a:t>chances </a:t>
            </a:r>
            <a:r>
              <a:rPr lang="en-GB" dirty="0"/>
              <a:t>of sustaining top ranks on the Store! </a:t>
            </a:r>
          </a:p>
          <a:p>
            <a:endParaRPr lang="en-GB" dirty="0"/>
          </a:p>
        </p:txBody>
      </p:sp>
      <p:pic>
        <p:nvPicPr>
          <p:cNvPr id="4" name="Picture 3"/>
          <p:cNvPicPr>
            <a:picLocks noChangeAspect="1"/>
          </p:cNvPicPr>
          <p:nvPr/>
        </p:nvPicPr>
        <p:blipFill>
          <a:blip r:embed="rId5"/>
          <a:stretch>
            <a:fillRect/>
          </a:stretch>
        </p:blipFill>
        <p:spPr>
          <a:xfrm>
            <a:off x="7737154" y="6107048"/>
            <a:ext cx="4227834" cy="490602"/>
          </a:xfrm>
          <a:prstGeom prst="rect">
            <a:avLst/>
          </a:prstGeom>
        </p:spPr>
      </p:pic>
    </p:spTree>
    <p:extLst>
      <p:ext uri="{BB962C8B-B14F-4D97-AF65-F5344CB8AC3E}">
        <p14:creationId xmlns:p14="http://schemas.microsoft.com/office/powerpoint/2010/main" val="999797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2"/>
            <a:ext cx="12192000" cy="1497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Isosceles Triangle 10"/>
          <p:cNvSpPr/>
          <p:nvPr/>
        </p:nvSpPr>
        <p:spPr>
          <a:xfrm rot="10800000">
            <a:off x="5476831" y="1496861"/>
            <a:ext cx="940377" cy="40524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p:cNvSpPr txBox="1"/>
          <p:nvPr/>
        </p:nvSpPr>
        <p:spPr>
          <a:xfrm>
            <a:off x="592675" y="201761"/>
            <a:ext cx="10947684" cy="1107996"/>
          </a:xfrm>
          <a:prstGeom prst="rect">
            <a:avLst/>
          </a:prstGeom>
          <a:noFill/>
        </p:spPr>
        <p:txBody>
          <a:bodyPr wrap="square" rtlCol="0">
            <a:spAutoFit/>
          </a:bodyPr>
          <a:lstStyle/>
          <a:p>
            <a:r>
              <a:rPr lang="en-US" sz="6600" dirty="0" smtClean="0">
                <a:solidFill>
                  <a:schemeClr val="bg1"/>
                </a:solidFill>
                <a:latin typeface="Segoe WP Black" panose="020B0A02040504020203" pitchFamily="34" charset="0"/>
                <a:cs typeface="Segoe UI" panose="020B0502040204020203" pitchFamily="34" charset="0"/>
              </a:rPr>
              <a:t>ONE STEP FURTHER</a:t>
            </a:r>
            <a:endParaRPr lang="fi-FI" sz="6600" dirty="0" smtClean="0">
              <a:solidFill>
                <a:schemeClr val="bg1"/>
              </a:solidFill>
              <a:latin typeface="Segoe WP Black" panose="020B0A02040504020203" pitchFamily="34" charset="0"/>
              <a:cs typeface="Segoe UI" panose="020B0502040204020203"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990" y="1902107"/>
            <a:ext cx="3810000" cy="2266950"/>
          </a:xfrm>
          <a:prstGeom prst="rect">
            <a:avLst/>
          </a:prstGeom>
        </p:spPr>
      </p:pic>
      <p:sp>
        <p:nvSpPr>
          <p:cNvPr id="6" name="Rectangle 5"/>
          <p:cNvSpPr/>
          <p:nvPr/>
        </p:nvSpPr>
        <p:spPr>
          <a:xfrm>
            <a:off x="592675" y="2074193"/>
            <a:ext cx="6096000" cy="4001095"/>
          </a:xfrm>
          <a:prstGeom prst="rect">
            <a:avLst/>
          </a:prstGeom>
        </p:spPr>
        <p:txBody>
          <a:bodyPr>
            <a:spAutoFit/>
          </a:bodyPr>
          <a:lstStyle/>
          <a:p>
            <a:pPr marL="285750" indent="-285750">
              <a:buFont typeface="Arial" panose="020B0604020202020204" pitchFamily="34" charset="0"/>
              <a:buChar char="•"/>
            </a:pPr>
            <a:r>
              <a:rPr lang="en-US" sz="2000" b="1" dirty="0"/>
              <a:t>Do you have the best app in the field? </a:t>
            </a:r>
            <a:r>
              <a:rPr lang="en-US" dirty="0">
                <a:solidFill>
                  <a:schemeClr val="bg1">
                    <a:lumMod val="65000"/>
                  </a:schemeClr>
                </a:solidFill>
              </a:rPr>
              <a:t>Innovative, fresh idea that you will launch to international markets via Windows Store? Then do not hesitate to submit it for the Finnish App Awards 2014</a:t>
            </a:r>
            <a:r>
              <a:rPr lang="en-US" dirty="0" smtClean="0">
                <a:solidFill>
                  <a:schemeClr val="bg1">
                    <a:lumMod val="65000"/>
                  </a:schemeClr>
                </a:solidFill>
              </a:rPr>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Nominees </a:t>
            </a:r>
            <a:r>
              <a:rPr lang="en-US" b="1" dirty="0"/>
              <a:t>will be tested for their app idea by jury of experts. </a:t>
            </a:r>
            <a:r>
              <a:rPr lang="en-US" dirty="0">
                <a:solidFill>
                  <a:schemeClr val="bg1">
                    <a:lumMod val="65000"/>
                  </a:schemeClr>
                </a:solidFill>
              </a:rPr>
              <a:t>The winners will be announced on April 2014 at The App Awards Gala in Helsinki.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Selected </a:t>
            </a:r>
            <a:r>
              <a:rPr lang="en-US" b="1" dirty="0"/>
              <a:t>nominees will get during 2013 and 2014 high media coverage and opportunity to win ultimate App of the Year 2014 –award! </a:t>
            </a:r>
            <a:r>
              <a:rPr lang="en-US" dirty="0">
                <a:solidFill>
                  <a:schemeClr val="bg1">
                    <a:lumMod val="65000"/>
                  </a:schemeClr>
                </a:solidFill>
              </a:rPr>
              <a:t>Prize is an amazing marketing, </a:t>
            </a:r>
            <a:r>
              <a:rPr lang="en-US" dirty="0" err="1">
                <a:solidFill>
                  <a:schemeClr val="bg1">
                    <a:lumMod val="65000"/>
                  </a:schemeClr>
                </a:solidFill>
              </a:rPr>
              <a:t>pr</a:t>
            </a:r>
            <a:r>
              <a:rPr lang="en-US" dirty="0">
                <a:solidFill>
                  <a:schemeClr val="bg1">
                    <a:lumMod val="65000"/>
                  </a:schemeClr>
                </a:solidFill>
              </a:rPr>
              <a:t> and advertising sponsor deal with Microsoft, Nokia, </a:t>
            </a:r>
            <a:r>
              <a:rPr lang="en-US" dirty="0" err="1">
                <a:solidFill>
                  <a:schemeClr val="bg1">
                    <a:lumMod val="65000"/>
                  </a:schemeClr>
                </a:solidFill>
              </a:rPr>
              <a:t>AppCampus</a:t>
            </a:r>
            <a:r>
              <a:rPr lang="en-US" dirty="0">
                <a:solidFill>
                  <a:schemeClr val="bg1">
                    <a:lumMod val="65000"/>
                  </a:schemeClr>
                </a:solidFill>
              </a:rPr>
              <a:t> and </a:t>
            </a:r>
            <a:r>
              <a:rPr lang="en-US" dirty="0" err="1">
                <a:solidFill>
                  <a:schemeClr val="bg1">
                    <a:lumMod val="65000"/>
                  </a:schemeClr>
                </a:solidFill>
              </a:rPr>
              <a:t>Miltton</a:t>
            </a:r>
            <a:r>
              <a:rPr lang="en-US" dirty="0">
                <a:solidFill>
                  <a:schemeClr val="bg1">
                    <a:lumMod val="65000"/>
                  </a:schemeClr>
                </a:solidFill>
              </a:rPr>
              <a:t>.</a:t>
            </a:r>
          </a:p>
        </p:txBody>
      </p:sp>
      <p:sp>
        <p:nvSpPr>
          <p:cNvPr id="8" name="Rectangle 7"/>
          <p:cNvSpPr/>
          <p:nvPr/>
        </p:nvSpPr>
        <p:spPr>
          <a:xfrm>
            <a:off x="8314875" y="4204108"/>
            <a:ext cx="2989601" cy="369332"/>
          </a:xfrm>
          <a:prstGeom prst="rect">
            <a:avLst/>
          </a:prstGeom>
        </p:spPr>
        <p:txBody>
          <a:bodyPr wrap="none">
            <a:spAutoFit/>
          </a:bodyPr>
          <a:lstStyle/>
          <a:p>
            <a:r>
              <a:rPr lang="en-US" b="1" dirty="0" smtClean="0"/>
              <a:t>www.microsoft.fi/appawards</a:t>
            </a:r>
            <a:endParaRPr lang="fi-FI" dirty="0"/>
          </a:p>
        </p:txBody>
      </p:sp>
    </p:spTree>
    <p:extLst>
      <p:ext uri="{BB962C8B-B14F-4D97-AF65-F5344CB8AC3E}">
        <p14:creationId xmlns:p14="http://schemas.microsoft.com/office/powerpoint/2010/main" val="168275360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4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571500"/>
            <a:ext cx="5715000" cy="5715000"/>
          </a:xfrm>
          <a:prstGeom prst="rect">
            <a:avLst/>
          </a:prstGeom>
        </p:spPr>
      </p:pic>
    </p:spTree>
    <p:extLst>
      <p:ext uri="{BB962C8B-B14F-4D97-AF65-F5344CB8AC3E}">
        <p14:creationId xmlns:p14="http://schemas.microsoft.com/office/powerpoint/2010/main" val="2827402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5476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2" name="Group 11"/>
          <p:cNvGrpSpPr/>
          <p:nvPr/>
        </p:nvGrpSpPr>
        <p:grpSpPr>
          <a:xfrm>
            <a:off x="1483679" y="1651504"/>
            <a:ext cx="8354781" cy="2172999"/>
            <a:chOff x="763731" y="2014729"/>
            <a:chExt cx="8354781" cy="2172999"/>
          </a:xfrm>
        </p:grpSpPr>
        <p:sp>
          <p:nvSpPr>
            <p:cNvPr id="6" name="TextBox 5"/>
            <p:cNvSpPr txBox="1"/>
            <p:nvPr/>
          </p:nvSpPr>
          <p:spPr>
            <a:xfrm>
              <a:off x="3070020" y="2014729"/>
              <a:ext cx="6003463" cy="1446550"/>
            </a:xfrm>
            <a:prstGeom prst="rect">
              <a:avLst/>
            </a:prstGeom>
            <a:noFill/>
          </p:spPr>
          <p:txBody>
            <a:bodyPr wrap="square" rtlCol="0">
              <a:spAutoFit/>
            </a:bodyPr>
            <a:lstStyle/>
            <a:p>
              <a:r>
                <a:rPr lang="fi-FI" sz="8800" dirty="0" smtClean="0">
                  <a:solidFill>
                    <a:schemeClr val="tx1">
                      <a:lumMod val="65000"/>
                      <a:lumOff val="35000"/>
                    </a:schemeClr>
                  </a:solidFill>
                  <a:latin typeface="Segoe WP Black" panose="020B0A02040504020203" pitchFamily="34" charset="0"/>
                  <a:cs typeface="Segoe UI" panose="020B0502040204020203" pitchFamily="34" charset="0"/>
                </a:rPr>
                <a:t>HELLO!</a:t>
              </a:r>
            </a:p>
          </p:txBody>
        </p:sp>
        <p:sp>
          <p:nvSpPr>
            <p:cNvPr id="9" name="TextBox 8"/>
            <p:cNvSpPr txBox="1"/>
            <p:nvPr/>
          </p:nvSpPr>
          <p:spPr>
            <a:xfrm>
              <a:off x="3115049" y="3039967"/>
              <a:ext cx="6003463" cy="1107996"/>
            </a:xfrm>
            <a:prstGeom prst="rect">
              <a:avLst/>
            </a:prstGeom>
            <a:noFill/>
          </p:spPr>
          <p:txBody>
            <a:bodyPr wrap="square" rtlCol="0">
              <a:spAutoFit/>
            </a:bodyPr>
            <a:lstStyle/>
            <a:p>
              <a:r>
                <a:rPr lang="fi-FI" sz="6600" dirty="0" smtClean="0">
                  <a:solidFill>
                    <a:schemeClr val="bg1"/>
                  </a:solidFill>
                  <a:latin typeface="Segoe WP Black" panose="020B0A02040504020203" pitchFamily="34" charset="0"/>
                  <a:cs typeface="Segoe UI" panose="020B0502040204020203" pitchFamily="34" charset="0"/>
                </a:rPr>
                <a:t>I’M DRAZEN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31" y="2118205"/>
              <a:ext cx="2164773" cy="2069523"/>
            </a:xfrm>
            <a:prstGeom prst="rect">
              <a:avLst/>
            </a:prstGeom>
          </p:spPr>
        </p:pic>
      </p:grpSp>
      <p:grpSp>
        <p:nvGrpSpPr>
          <p:cNvPr id="18" name="Group 17"/>
          <p:cNvGrpSpPr/>
          <p:nvPr/>
        </p:nvGrpSpPr>
        <p:grpSpPr>
          <a:xfrm>
            <a:off x="1266826" y="5909145"/>
            <a:ext cx="9658349" cy="557226"/>
            <a:chOff x="1635702" y="5909145"/>
            <a:chExt cx="9658349" cy="557226"/>
          </a:xfrm>
        </p:grpSpPr>
        <p:sp>
          <p:nvSpPr>
            <p:cNvPr id="13" name="TextBox 12"/>
            <p:cNvSpPr txBox="1"/>
            <p:nvPr/>
          </p:nvSpPr>
          <p:spPr>
            <a:xfrm>
              <a:off x="1635702" y="5943151"/>
              <a:ext cx="1833995" cy="523220"/>
            </a:xfrm>
            <a:prstGeom prst="rect">
              <a:avLst/>
            </a:prstGeom>
            <a:noFill/>
          </p:spPr>
          <p:txBody>
            <a:bodyPr wrap="square" rtlCol="0">
              <a:spAutoFit/>
            </a:bodyPr>
            <a:lstStyle/>
            <a:p>
              <a:r>
                <a:rPr lang="fi-FI" sz="1400" dirty="0" smtClean="0">
                  <a:latin typeface="Segoe UI Light" panose="020B0502040204020203" pitchFamily="34" charset="0"/>
                  <a:cs typeface="Segoe UI Light" panose="020B0502040204020203" pitchFamily="34" charset="0"/>
                </a:rPr>
                <a:t>Microsoftie</a:t>
              </a:r>
            </a:p>
            <a:p>
              <a:r>
                <a:rPr lang="fi-FI" sz="1400" dirty="0" smtClean="0">
                  <a:solidFill>
                    <a:schemeClr val="accent1"/>
                  </a:solidFill>
                  <a:latin typeface="Segoe UI Light" panose="020B0502040204020203" pitchFamily="34" charset="0"/>
                  <a:cs typeface="Segoe UI Light" panose="020B0502040204020203" pitchFamily="34" charset="0"/>
                </a:rPr>
                <a:t>Technical Evangelist</a:t>
              </a:r>
              <a:endParaRPr lang="fi-FI" sz="1400" dirty="0">
                <a:solidFill>
                  <a:schemeClr val="accent1"/>
                </a:solidFill>
                <a:latin typeface="Segoe UI Light" panose="020B0502040204020203" pitchFamily="34" charset="0"/>
                <a:cs typeface="Segoe UI Light" panose="020B0502040204020203" pitchFamily="34" charset="0"/>
              </a:endParaRPr>
            </a:p>
          </p:txBody>
        </p:sp>
        <p:sp>
          <p:nvSpPr>
            <p:cNvPr id="14" name="TextBox 13"/>
            <p:cNvSpPr txBox="1"/>
            <p:nvPr/>
          </p:nvSpPr>
          <p:spPr>
            <a:xfrm>
              <a:off x="3469697" y="5943151"/>
              <a:ext cx="2078182" cy="523220"/>
            </a:xfrm>
            <a:prstGeom prst="rect">
              <a:avLst/>
            </a:prstGeom>
            <a:noFill/>
          </p:spPr>
          <p:txBody>
            <a:bodyPr wrap="square" rtlCol="0">
              <a:spAutoFit/>
            </a:bodyPr>
            <a:lstStyle/>
            <a:p>
              <a:r>
                <a:rPr lang="fi-FI" sz="1400" dirty="0" smtClean="0">
                  <a:latin typeface="Segoe UI Light" panose="020B0502040204020203" pitchFamily="34" charset="0"/>
                  <a:cs typeface="Segoe UI Light" panose="020B0502040204020203" pitchFamily="34" charset="0"/>
                </a:rPr>
                <a:t>email</a:t>
              </a:r>
            </a:p>
            <a:p>
              <a:r>
                <a:rPr lang="fi-FI" sz="1400" dirty="0" smtClean="0">
                  <a:solidFill>
                    <a:schemeClr val="accent1"/>
                  </a:solidFill>
                  <a:latin typeface="Segoe UI Light" panose="020B0502040204020203" pitchFamily="34" charset="0"/>
                  <a:cs typeface="Segoe UI Light" panose="020B0502040204020203" pitchFamily="34" charset="0"/>
                </a:rPr>
                <a:t>drazend@microsoft.com</a:t>
              </a:r>
              <a:endParaRPr lang="fi-FI" sz="1400" dirty="0">
                <a:solidFill>
                  <a:schemeClr val="accent1"/>
                </a:solidFill>
                <a:latin typeface="Segoe UI Light" panose="020B0502040204020203" pitchFamily="34" charset="0"/>
                <a:cs typeface="Segoe UI Light" panose="020B0502040204020203" pitchFamily="34" charset="0"/>
              </a:endParaRPr>
            </a:p>
          </p:txBody>
        </p:sp>
        <p:sp>
          <p:nvSpPr>
            <p:cNvPr id="15" name="TextBox 14"/>
            <p:cNvSpPr txBox="1"/>
            <p:nvPr/>
          </p:nvSpPr>
          <p:spPr>
            <a:xfrm>
              <a:off x="5547879" y="5943151"/>
              <a:ext cx="1833995" cy="523220"/>
            </a:xfrm>
            <a:prstGeom prst="rect">
              <a:avLst/>
            </a:prstGeom>
            <a:noFill/>
          </p:spPr>
          <p:txBody>
            <a:bodyPr wrap="square" rtlCol="0">
              <a:spAutoFit/>
            </a:bodyPr>
            <a:lstStyle/>
            <a:p>
              <a:r>
                <a:rPr lang="fi-FI" sz="1400" dirty="0" smtClean="0">
                  <a:latin typeface="Segoe UI Light" panose="020B0502040204020203" pitchFamily="34" charset="0"/>
                  <a:cs typeface="Segoe UI Light" panose="020B0502040204020203" pitchFamily="34" charset="0"/>
                </a:rPr>
                <a:t>phone</a:t>
              </a:r>
            </a:p>
            <a:p>
              <a:r>
                <a:rPr lang="fi-FI" sz="1400" dirty="0" smtClean="0">
                  <a:solidFill>
                    <a:schemeClr val="accent1"/>
                  </a:solidFill>
                  <a:latin typeface="Segoe UI Light" panose="020B0502040204020203" pitchFamily="34" charset="0"/>
                  <a:cs typeface="Segoe UI Light" panose="020B0502040204020203" pitchFamily="34" charset="0"/>
                </a:rPr>
                <a:t>+358 40 1970 505</a:t>
              </a:r>
              <a:endParaRPr lang="fi-FI" sz="1400" dirty="0">
                <a:solidFill>
                  <a:schemeClr val="accent1"/>
                </a:solidFill>
                <a:latin typeface="Segoe UI Light" panose="020B0502040204020203" pitchFamily="34" charset="0"/>
                <a:cs typeface="Segoe UI Light" panose="020B0502040204020203" pitchFamily="34" charset="0"/>
              </a:endParaRPr>
            </a:p>
          </p:txBody>
        </p:sp>
        <p:sp>
          <p:nvSpPr>
            <p:cNvPr id="16" name="TextBox 15"/>
            <p:cNvSpPr txBox="1"/>
            <p:nvPr/>
          </p:nvSpPr>
          <p:spPr>
            <a:xfrm>
              <a:off x="7381874" y="5943151"/>
              <a:ext cx="2078182" cy="523220"/>
            </a:xfrm>
            <a:prstGeom prst="rect">
              <a:avLst/>
            </a:prstGeom>
            <a:noFill/>
          </p:spPr>
          <p:txBody>
            <a:bodyPr wrap="square" rtlCol="0">
              <a:spAutoFit/>
            </a:bodyPr>
            <a:lstStyle/>
            <a:p>
              <a:r>
                <a:rPr lang="fi-FI" sz="1400" dirty="0" smtClean="0">
                  <a:latin typeface="Segoe UI Light" panose="020B0502040204020203" pitchFamily="34" charset="0"/>
                  <a:cs typeface="Segoe UI Light" panose="020B0502040204020203" pitchFamily="34" charset="0"/>
                </a:rPr>
                <a:t>blog</a:t>
              </a:r>
            </a:p>
            <a:p>
              <a:r>
                <a:rPr lang="fi-FI" sz="1400" dirty="0">
                  <a:solidFill>
                    <a:schemeClr val="accent1"/>
                  </a:solidFill>
                  <a:latin typeface="Segoe UI Light" panose="020B0502040204020203" pitchFamily="34" charset="0"/>
                  <a:cs typeface="Segoe UI Light" panose="020B0502040204020203" pitchFamily="34" charset="0"/>
                </a:rPr>
                <a:t>d</a:t>
              </a:r>
              <a:r>
                <a:rPr lang="fi-FI" sz="1400" dirty="0" smtClean="0">
                  <a:solidFill>
                    <a:schemeClr val="accent1"/>
                  </a:solidFill>
                  <a:latin typeface="Segoe UI Light" panose="020B0502040204020203" pitchFamily="34" charset="0"/>
                  <a:cs typeface="Segoe UI Light" panose="020B0502040204020203" pitchFamily="34" charset="0"/>
                </a:rPr>
                <a:t>iggthedrazen.com</a:t>
              </a:r>
              <a:endParaRPr lang="fi-FI" sz="1400" dirty="0">
                <a:solidFill>
                  <a:schemeClr val="accent1"/>
                </a:solidFill>
                <a:latin typeface="Segoe UI Light" panose="020B0502040204020203" pitchFamily="34" charset="0"/>
                <a:cs typeface="Segoe UI Light" panose="020B0502040204020203" pitchFamily="34" charset="0"/>
              </a:endParaRPr>
            </a:p>
          </p:txBody>
        </p:sp>
        <p:sp>
          <p:nvSpPr>
            <p:cNvPr id="17" name="TextBox 16"/>
            <p:cNvSpPr txBox="1"/>
            <p:nvPr/>
          </p:nvSpPr>
          <p:spPr>
            <a:xfrm>
              <a:off x="9215869" y="5909145"/>
              <a:ext cx="2078182" cy="523220"/>
            </a:xfrm>
            <a:prstGeom prst="rect">
              <a:avLst/>
            </a:prstGeom>
            <a:noFill/>
          </p:spPr>
          <p:txBody>
            <a:bodyPr wrap="square" rtlCol="0">
              <a:spAutoFit/>
            </a:bodyPr>
            <a:lstStyle/>
            <a:p>
              <a:r>
                <a:rPr lang="fi-FI" sz="1400" dirty="0" smtClean="0">
                  <a:latin typeface="Segoe UI Light" panose="020B0502040204020203" pitchFamily="34" charset="0"/>
                  <a:cs typeface="Segoe UI Light" panose="020B0502040204020203" pitchFamily="34" charset="0"/>
                </a:rPr>
                <a:t>twitter</a:t>
              </a:r>
            </a:p>
            <a:p>
              <a:r>
                <a:rPr lang="fi-FI" sz="1400" dirty="0" smtClean="0">
                  <a:solidFill>
                    <a:schemeClr val="accent1"/>
                  </a:solidFill>
                  <a:latin typeface="Segoe UI Light" panose="020B0502040204020203" pitchFamily="34" charset="0"/>
                  <a:cs typeface="Segoe UI Light" panose="020B0502040204020203" pitchFamily="34" charset="0"/>
                </a:rPr>
                <a:t>@DiggTheDrazen</a:t>
              </a:r>
              <a:endParaRPr lang="fi-FI" sz="1400" dirty="0">
                <a:solidFill>
                  <a:schemeClr val="accent1"/>
                </a:solidFill>
                <a:latin typeface="Segoe UI Light" panose="020B0502040204020203" pitchFamily="34" charset="0"/>
                <a:cs typeface="Segoe UI Light" panose="020B0502040204020203" pitchFamily="34" charset="0"/>
              </a:endParaRPr>
            </a:p>
          </p:txBody>
        </p:sp>
      </p:grpSp>
      <p:sp>
        <p:nvSpPr>
          <p:cNvPr id="19" name="Isosceles Triangle 18"/>
          <p:cNvSpPr/>
          <p:nvPr/>
        </p:nvSpPr>
        <p:spPr>
          <a:xfrm>
            <a:off x="2082511" y="5101711"/>
            <a:ext cx="940377" cy="4052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2098157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8753" y="2932607"/>
            <a:ext cx="7627344" cy="523220"/>
          </a:xfrm>
          <a:prstGeom prst="rect">
            <a:avLst/>
          </a:prstGeom>
        </p:spPr>
        <p:txBody>
          <a:bodyPr wrap="none">
            <a:spAutoFit/>
          </a:bodyPr>
          <a:lstStyle/>
          <a:p>
            <a:r>
              <a:rPr lang="fi-FI" sz="2800" dirty="0">
                <a:hlinkClick r:id="rId2"/>
              </a:rPr>
              <a:t>http://www.youtube.com/watch?v=V2mPGB9k018</a:t>
            </a:r>
            <a:endParaRPr lang="fi-FI" sz="2800" dirty="0"/>
          </a:p>
        </p:txBody>
      </p:sp>
    </p:spTree>
    <p:extLst>
      <p:ext uri="{BB962C8B-B14F-4D97-AF65-F5344CB8AC3E}">
        <p14:creationId xmlns:p14="http://schemas.microsoft.com/office/powerpoint/2010/main" val="1180826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865" y="-634424"/>
            <a:ext cx="12190271" cy="8126847"/>
          </a:xfrm>
          <a:prstGeom prst="rect">
            <a:avLst/>
          </a:prstGeom>
        </p:spPr>
      </p:pic>
      <p:sp>
        <p:nvSpPr>
          <p:cNvPr id="6" name="TextBox 8"/>
          <p:cNvSpPr txBox="1"/>
          <p:nvPr/>
        </p:nvSpPr>
        <p:spPr>
          <a:xfrm>
            <a:off x="7515339" y="142109"/>
            <a:ext cx="4129383" cy="2285675"/>
          </a:xfrm>
          <a:prstGeom prst="rect">
            <a:avLst/>
          </a:prstGeom>
          <a:solidFill>
            <a:srgbClr val="681684">
              <a:alpha val="85000"/>
            </a:srgbClr>
          </a:solidFill>
        </p:spPr>
        <p:txBody>
          <a:bodyPr wrap="square" lIns="91427" tIns="91427" rIns="91427" bIns="91427" rtlCol="0" anchor="b" anchorCtr="0">
            <a:noAutofit/>
          </a:bodyPr>
          <a:lstStyle>
            <a:defPPr>
              <a:defRPr lang="en-US"/>
            </a:defPPr>
            <a:lvl1pPr marR="0" lvl="0" indent="0" algn="r" defTabSz="914400" fontAlgn="auto">
              <a:lnSpc>
                <a:spcPct val="100000"/>
              </a:lnSpc>
              <a:spcBef>
                <a:spcPts val="0"/>
              </a:spcBef>
              <a:spcAft>
                <a:spcPts val="0"/>
              </a:spcAft>
              <a:buClrTx/>
              <a:buSzTx/>
              <a:buFontTx/>
              <a:buNone/>
              <a:tabLst/>
              <a:defRPr sz="3600" kern="0">
                <a:solidFill>
                  <a:prstClr val="white"/>
                </a:solidFill>
                <a:latin typeface="Segoe UI Light" pitchFamily="34" charset="0"/>
                <a:cs typeface="Segoe UI"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sz="4705" dirty="0"/>
              <a:t>Windows 8</a:t>
            </a:r>
          </a:p>
          <a:p>
            <a:r>
              <a:rPr lang="en-US" sz="1568" dirty="0"/>
              <a:t> </a:t>
            </a:r>
          </a:p>
          <a:p>
            <a:r>
              <a:rPr lang="en-US" sz="1961" dirty="0"/>
              <a:t>&gt; 100 million licenses</a:t>
            </a:r>
          </a:p>
          <a:p>
            <a:r>
              <a:rPr lang="en-US" sz="1961" dirty="0"/>
              <a:t>  &gt;100,000 apps in Store</a:t>
            </a:r>
          </a:p>
          <a:p>
            <a:r>
              <a:rPr lang="en-US" sz="1961" dirty="0"/>
              <a:t>&gt;250 million app downloads</a:t>
            </a:r>
          </a:p>
          <a:p>
            <a:r>
              <a:rPr lang="en-US" sz="1961" dirty="0"/>
              <a:t>  ~90% of app catalog downloaded</a:t>
            </a:r>
          </a:p>
        </p:txBody>
      </p:sp>
      <p:sp>
        <p:nvSpPr>
          <p:cNvPr id="5" name="TextBox 8"/>
          <p:cNvSpPr txBox="1"/>
          <p:nvPr/>
        </p:nvSpPr>
        <p:spPr>
          <a:xfrm>
            <a:off x="7515339" y="2674428"/>
            <a:ext cx="4129383" cy="2285675"/>
          </a:xfrm>
          <a:prstGeom prst="rect">
            <a:avLst/>
          </a:prstGeom>
          <a:solidFill>
            <a:srgbClr val="00B050">
              <a:alpha val="85000"/>
            </a:srgbClr>
          </a:solidFill>
        </p:spPr>
        <p:txBody>
          <a:bodyPr wrap="square" lIns="91427" tIns="91427" rIns="91427" bIns="91427" rtlCol="0" anchor="b" anchorCtr="0">
            <a:noAutofit/>
          </a:bodyPr>
          <a:lstStyle>
            <a:defPPr>
              <a:defRPr lang="en-US"/>
            </a:defPPr>
            <a:lvl1pPr marR="0" lvl="0" indent="0" algn="r" defTabSz="914400" fontAlgn="auto">
              <a:lnSpc>
                <a:spcPct val="100000"/>
              </a:lnSpc>
              <a:spcBef>
                <a:spcPts val="0"/>
              </a:spcBef>
              <a:spcAft>
                <a:spcPts val="0"/>
              </a:spcAft>
              <a:buClrTx/>
              <a:buSzTx/>
              <a:buFontTx/>
              <a:buNone/>
              <a:tabLst/>
              <a:defRPr sz="3600" kern="0">
                <a:solidFill>
                  <a:prstClr val="white"/>
                </a:solidFill>
                <a:latin typeface="Segoe UI Light" pitchFamily="34" charset="0"/>
                <a:cs typeface="Segoe UI"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sz="4705" dirty="0"/>
              <a:t>Windows 8.1</a:t>
            </a:r>
          </a:p>
          <a:p>
            <a:r>
              <a:rPr lang="en-US" sz="1568" dirty="0"/>
              <a:t> </a:t>
            </a:r>
          </a:p>
          <a:p>
            <a:r>
              <a:rPr lang="en-US" sz="1961" dirty="0"/>
              <a:t>FREE upgrade for Windows 8 and RT</a:t>
            </a:r>
          </a:p>
          <a:p>
            <a:r>
              <a:rPr lang="en-US" sz="1961" dirty="0"/>
              <a:t>  RTM in late August</a:t>
            </a:r>
          </a:p>
          <a:p>
            <a:r>
              <a:rPr lang="en-US" sz="1961" dirty="0"/>
              <a:t>More devices…</a:t>
            </a:r>
          </a:p>
        </p:txBody>
      </p:sp>
    </p:spTree>
    <p:extLst>
      <p:ext uri="{BB962C8B-B14F-4D97-AF65-F5344CB8AC3E}">
        <p14:creationId xmlns:p14="http://schemas.microsoft.com/office/powerpoint/2010/main" val="3763467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2"/>
            <a:ext cx="12192000" cy="1497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Isosceles Triangle 10"/>
          <p:cNvSpPr/>
          <p:nvPr/>
        </p:nvSpPr>
        <p:spPr>
          <a:xfrm rot="10800000">
            <a:off x="5476831" y="1496861"/>
            <a:ext cx="940377" cy="40524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p:cNvSpPr txBox="1"/>
          <p:nvPr/>
        </p:nvSpPr>
        <p:spPr>
          <a:xfrm>
            <a:off x="592675" y="201761"/>
            <a:ext cx="10947684" cy="1107996"/>
          </a:xfrm>
          <a:prstGeom prst="rect">
            <a:avLst/>
          </a:prstGeom>
          <a:noFill/>
        </p:spPr>
        <p:txBody>
          <a:bodyPr wrap="square" rtlCol="0">
            <a:spAutoFit/>
          </a:bodyPr>
          <a:lstStyle/>
          <a:p>
            <a:r>
              <a:rPr lang="en-US" sz="6600" dirty="0" smtClean="0">
                <a:solidFill>
                  <a:schemeClr val="bg1"/>
                </a:solidFill>
                <a:latin typeface="Segoe WP Black" panose="020B0A02040504020203" pitchFamily="34" charset="0"/>
                <a:cs typeface="Segoe UI" panose="020B0502040204020203" pitchFamily="34" charset="0"/>
              </a:rPr>
              <a:t>MORE THAN AN APP</a:t>
            </a:r>
            <a:endParaRPr lang="fi-FI" sz="6600" dirty="0" smtClean="0">
              <a:solidFill>
                <a:schemeClr val="bg1"/>
              </a:solidFill>
              <a:latin typeface="Segoe WP Black" panose="020B0A02040504020203" pitchFamily="34" charset="0"/>
              <a:cs typeface="Segoe UI" panose="020B0502040204020203" pitchFamily="34" charset="0"/>
            </a:endParaRPr>
          </a:p>
        </p:txBody>
      </p:sp>
      <p:sp>
        <p:nvSpPr>
          <p:cNvPr id="6" name="Rectangle 5"/>
          <p:cNvSpPr/>
          <p:nvPr/>
        </p:nvSpPr>
        <p:spPr>
          <a:xfrm>
            <a:off x="592675" y="2074193"/>
            <a:ext cx="6096000" cy="4278094"/>
          </a:xfrm>
          <a:prstGeom prst="rect">
            <a:avLst/>
          </a:prstGeom>
        </p:spPr>
        <p:txBody>
          <a:bodyPr>
            <a:spAutoFit/>
          </a:bodyPr>
          <a:lstStyle/>
          <a:p>
            <a:pPr marL="285750" indent="-285750">
              <a:buFont typeface="Arial" panose="020B0604020202020204" pitchFamily="34" charset="0"/>
              <a:buChar char="•"/>
            </a:pPr>
            <a:r>
              <a:rPr lang="en-US" sz="2000" b="1" dirty="0" smtClean="0"/>
              <a:t>Own the tile. </a:t>
            </a:r>
            <a:r>
              <a:rPr lang="en-US" dirty="0" smtClean="0">
                <a:solidFill>
                  <a:schemeClr val="bg1">
                    <a:lumMod val="65000"/>
                  </a:schemeClr>
                </a:solidFill>
              </a:rPr>
              <a:t>Effective and original Live Tiles are crucial to your apps success in the Windows Store. Make sure you think about great apps</a:t>
            </a:r>
          </a:p>
          <a:p>
            <a:endParaRPr lang="en-US" dirty="0"/>
          </a:p>
          <a:p>
            <a:pPr marL="285750" indent="-285750">
              <a:buFont typeface="Arial" panose="020B0604020202020204" pitchFamily="34" charset="0"/>
              <a:buChar char="•"/>
            </a:pPr>
            <a:r>
              <a:rPr lang="en-US" b="1" dirty="0"/>
              <a:t>Connect with other apps. </a:t>
            </a:r>
            <a:r>
              <a:rPr lang="en-US" dirty="0" smtClean="0">
                <a:solidFill>
                  <a:schemeClr val="bg1">
                    <a:lumMod val="65000"/>
                  </a:schemeClr>
                </a:solidFill>
              </a:rPr>
              <a:t>Leverage the platform specific features to empower the user and gain more visibility. Think about things </a:t>
            </a:r>
            <a:r>
              <a:rPr lang="en-US" dirty="0" err="1" smtClean="0">
                <a:solidFill>
                  <a:schemeClr val="bg1">
                    <a:lumMod val="65000"/>
                  </a:schemeClr>
                </a:solidFill>
              </a:rPr>
              <a:t>likeShare</a:t>
            </a:r>
            <a:r>
              <a:rPr lang="en-US" dirty="0" smtClean="0">
                <a:solidFill>
                  <a:schemeClr val="bg1">
                    <a:lumMod val="65000"/>
                  </a:schemeClr>
                </a:solidFill>
              </a:rPr>
              <a:t> and Settings-charms or work with the </a:t>
            </a:r>
            <a:r>
              <a:rPr lang="en-US" dirty="0" err="1" smtClean="0">
                <a:solidFill>
                  <a:schemeClr val="bg1">
                    <a:lumMod val="65000"/>
                  </a:schemeClr>
                </a:solidFill>
              </a:rPr>
              <a:t>FilePicker</a:t>
            </a:r>
            <a:r>
              <a:rPr lang="en-US" dirty="0" smtClean="0">
                <a:solidFill>
                  <a:schemeClr val="bg1">
                    <a:lumMod val="65000"/>
                  </a:schemeClr>
                </a:solidFill>
              </a:rPr>
              <a:t> dialog.</a:t>
            </a:r>
          </a:p>
          <a:p>
            <a:endParaRPr lang="en-US" b="1" dirty="0" smtClean="0"/>
          </a:p>
          <a:p>
            <a:pPr marL="285750" indent="-285750">
              <a:buFont typeface="Arial" panose="020B0604020202020204" pitchFamily="34" charset="0"/>
              <a:buChar char="•"/>
            </a:pPr>
            <a:r>
              <a:rPr lang="en-US" b="1" dirty="0" smtClean="0"/>
              <a:t>Follow the design. </a:t>
            </a:r>
            <a:r>
              <a:rPr lang="en-US" dirty="0" smtClean="0">
                <a:solidFill>
                  <a:schemeClr val="bg1">
                    <a:lumMod val="65000"/>
                  </a:schemeClr>
                </a:solidFill>
              </a:rPr>
              <a:t>Check out the design guidelines at design.windows.com and leverage the resources available there.</a:t>
            </a:r>
            <a:endParaRPr lang="en-US" dirty="0" smtClean="0"/>
          </a:p>
          <a:p>
            <a:pPr marL="285750" indent="-285750">
              <a:buFont typeface="Arial" panose="020B0604020202020204" pitchFamily="34" charset="0"/>
              <a:buChar char="•"/>
            </a:pPr>
            <a:endParaRPr lang="en-US" dirty="0" smtClean="0">
              <a:solidFill>
                <a:schemeClr val="bg1">
                  <a:lumMod val="65000"/>
                </a:schemeClr>
              </a:solidFill>
            </a:endParaRPr>
          </a:p>
          <a:p>
            <a:pPr marL="285750" indent="-285750">
              <a:buFont typeface="Arial" panose="020B0604020202020204" pitchFamily="34" charset="0"/>
              <a:buChar char="•"/>
            </a:pPr>
            <a:r>
              <a:rPr lang="en-US" b="1" dirty="0"/>
              <a:t>Leverage the Microsoft-account </a:t>
            </a:r>
            <a:r>
              <a:rPr lang="en-US" dirty="0" smtClean="0">
                <a:solidFill>
                  <a:schemeClr val="bg1">
                    <a:lumMod val="65000"/>
                  </a:schemeClr>
                </a:solidFill>
              </a:rPr>
              <a:t>to save user preferences, </a:t>
            </a:r>
            <a:r>
              <a:rPr lang="en-US" dirty="0" err="1" smtClean="0">
                <a:solidFill>
                  <a:schemeClr val="bg1">
                    <a:lumMod val="65000"/>
                  </a:schemeClr>
                </a:solidFill>
              </a:rPr>
              <a:t>highscore</a:t>
            </a:r>
            <a:r>
              <a:rPr lang="en-US" dirty="0" smtClean="0">
                <a:solidFill>
                  <a:schemeClr val="bg1">
                    <a:lumMod val="65000"/>
                  </a:schemeClr>
                </a:solidFill>
              </a:rPr>
              <a:t> and settings.</a:t>
            </a:r>
            <a:endParaRPr lang="en-US" dirty="0">
              <a:solidFill>
                <a:schemeClr val="bg1">
                  <a:lumMod val="6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82" y="2406702"/>
            <a:ext cx="2963756" cy="3507111"/>
          </a:xfrm>
          <a:prstGeom prst="rect">
            <a:avLst/>
          </a:prstGeom>
        </p:spPr>
      </p:pic>
    </p:spTree>
    <p:extLst>
      <p:ext uri="{BB962C8B-B14F-4D97-AF65-F5344CB8AC3E}">
        <p14:creationId xmlns:p14="http://schemas.microsoft.com/office/powerpoint/2010/main" val="4261459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2"/>
            <a:ext cx="12192000" cy="1497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Isosceles Triangle 10"/>
          <p:cNvSpPr/>
          <p:nvPr/>
        </p:nvSpPr>
        <p:spPr>
          <a:xfrm rot="10800000">
            <a:off x="5476831" y="1496861"/>
            <a:ext cx="940377" cy="40524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p:cNvSpPr txBox="1"/>
          <p:nvPr/>
        </p:nvSpPr>
        <p:spPr>
          <a:xfrm>
            <a:off x="592675" y="201761"/>
            <a:ext cx="10947684" cy="1107996"/>
          </a:xfrm>
          <a:prstGeom prst="rect">
            <a:avLst/>
          </a:prstGeom>
          <a:noFill/>
        </p:spPr>
        <p:txBody>
          <a:bodyPr wrap="square" rtlCol="0">
            <a:spAutoFit/>
          </a:bodyPr>
          <a:lstStyle/>
          <a:p>
            <a:r>
              <a:rPr lang="en-US" sz="6600" dirty="0" smtClean="0">
                <a:solidFill>
                  <a:schemeClr val="bg1"/>
                </a:solidFill>
                <a:latin typeface="Segoe WP Black" panose="020B0A02040504020203" pitchFamily="34" charset="0"/>
                <a:cs typeface="Segoe UI" panose="020B0502040204020203" pitchFamily="34" charset="0"/>
              </a:rPr>
              <a:t>RESOURCES</a:t>
            </a:r>
            <a:endParaRPr lang="fi-FI" sz="6600" dirty="0" smtClean="0">
              <a:solidFill>
                <a:schemeClr val="bg1"/>
              </a:solidFill>
              <a:latin typeface="Segoe WP Black" panose="020B0A02040504020203" pitchFamily="34" charset="0"/>
              <a:cs typeface="Segoe UI" panose="020B0502040204020203" pitchFamily="34" charset="0"/>
            </a:endParaRPr>
          </a:p>
        </p:txBody>
      </p:sp>
      <p:sp>
        <p:nvSpPr>
          <p:cNvPr id="6" name="Rectangle 5"/>
          <p:cNvSpPr/>
          <p:nvPr/>
        </p:nvSpPr>
        <p:spPr>
          <a:xfrm>
            <a:off x="592674" y="2074193"/>
            <a:ext cx="11274647" cy="4093428"/>
          </a:xfrm>
          <a:prstGeom prst="rect">
            <a:avLst/>
          </a:prstGeom>
        </p:spPr>
        <p:txBody>
          <a:bodyPr wrap="square" numCol="2">
            <a:spAutoFit/>
          </a:bodyPr>
          <a:lstStyle/>
          <a:p>
            <a:pPr marL="285750" indent="-285750">
              <a:buFont typeface="Arial" panose="020B0604020202020204" pitchFamily="34" charset="0"/>
              <a:buChar char="•"/>
            </a:pPr>
            <a:r>
              <a:rPr lang="en-US" sz="2000" b="1" dirty="0" smtClean="0">
                <a:hlinkClick r:id="rId2"/>
              </a:rPr>
              <a:t>Windows 8 </a:t>
            </a:r>
            <a:r>
              <a:rPr lang="en-US" sz="2000" b="1" dirty="0" err="1" smtClean="0">
                <a:hlinkClick r:id="rId2"/>
              </a:rPr>
              <a:t>CookBook</a:t>
            </a:r>
            <a:r>
              <a:rPr lang="en-US" sz="2000" b="1" dirty="0" smtClean="0">
                <a:hlinkClick r:id="rId2"/>
              </a:rPr>
              <a:t> </a:t>
            </a:r>
            <a:r>
              <a:rPr lang="en-US" sz="2000" b="1" dirty="0" smtClean="0"/>
              <a:t>(8.0)</a:t>
            </a:r>
          </a:p>
          <a:p>
            <a:pPr marL="285750" indent="-285750">
              <a:buFont typeface="Arial" panose="020B0604020202020204" pitchFamily="34" charset="0"/>
              <a:buChar char="•"/>
            </a:pPr>
            <a:r>
              <a:rPr lang="en-US" sz="2000" b="1" dirty="0">
                <a:hlinkClick r:id="rId3"/>
              </a:rPr>
              <a:t>HTML5 Game Starter Kit </a:t>
            </a:r>
            <a:r>
              <a:rPr lang="en-US" sz="2000" b="1" dirty="0"/>
              <a:t>(</a:t>
            </a:r>
            <a:r>
              <a:rPr lang="en-US" sz="2000" b="1" dirty="0" smtClean="0"/>
              <a:t>8.0)</a:t>
            </a:r>
          </a:p>
          <a:p>
            <a:pPr marL="285750" indent="-285750">
              <a:buFont typeface="Arial" panose="020B0604020202020204" pitchFamily="34" charset="0"/>
              <a:buChar char="•"/>
            </a:pPr>
            <a:r>
              <a:rPr lang="en-US" sz="2000" b="1" dirty="0" smtClean="0">
                <a:hlinkClick r:id="rId4"/>
              </a:rPr>
              <a:t>Platformer Game </a:t>
            </a:r>
            <a:r>
              <a:rPr lang="en-US" sz="2000" b="1" dirty="0" err="1" smtClean="0">
                <a:hlinkClick r:id="rId4"/>
              </a:rPr>
              <a:t>StarterKit</a:t>
            </a:r>
            <a:r>
              <a:rPr lang="en-US" sz="2000" b="1" dirty="0" smtClean="0">
                <a:hlinkClick r:id="rId4"/>
              </a:rPr>
              <a:t> + Graphics</a:t>
            </a:r>
            <a:r>
              <a:rPr lang="en-US" sz="2000" b="1" dirty="0" smtClean="0"/>
              <a:t> (8.0 &amp; 8.1)</a:t>
            </a:r>
          </a:p>
          <a:p>
            <a:pPr marL="285750" indent="-285750">
              <a:buFont typeface="Arial" panose="020B0604020202020204" pitchFamily="34" charset="0"/>
              <a:buChar char="•"/>
            </a:pPr>
            <a:r>
              <a:rPr lang="en-US" sz="2000" b="1" dirty="0" smtClean="0"/>
              <a:t>News reader end-to-end sample (</a:t>
            </a:r>
            <a:r>
              <a:rPr lang="en-US" sz="2000" b="1" dirty="0" smtClean="0">
                <a:hlinkClick r:id="rId5"/>
              </a:rPr>
              <a:t>8.0</a:t>
            </a:r>
            <a:r>
              <a:rPr lang="en-US" sz="2000" b="1" dirty="0" smtClean="0"/>
              <a:t> &amp; 8.1)</a:t>
            </a:r>
          </a:p>
          <a:p>
            <a:pPr marL="285750" indent="-285750">
              <a:buFont typeface="Arial" panose="020B0604020202020204" pitchFamily="34" charset="0"/>
              <a:buChar char="•"/>
            </a:pPr>
            <a:r>
              <a:rPr lang="fi-FI" sz="2000" b="1" dirty="0"/>
              <a:t>App settings sample </a:t>
            </a:r>
            <a:r>
              <a:rPr lang="fi-FI" sz="2000" b="1" dirty="0" smtClean="0"/>
              <a:t>(</a:t>
            </a:r>
            <a:r>
              <a:rPr lang="fi-FI" sz="2000" b="1" dirty="0" smtClean="0">
                <a:hlinkClick r:id="rId6"/>
              </a:rPr>
              <a:t>8.0</a:t>
            </a:r>
            <a:r>
              <a:rPr lang="fi-FI" sz="2000" b="1" dirty="0" smtClean="0"/>
              <a:t> &amp; </a:t>
            </a:r>
            <a:r>
              <a:rPr lang="fi-FI" sz="2000" b="1" dirty="0" smtClean="0">
                <a:hlinkClick r:id="rId7"/>
              </a:rPr>
              <a:t>8.1</a:t>
            </a:r>
            <a:r>
              <a:rPr lang="fi-FI" sz="2000" b="1" dirty="0" smtClean="0"/>
              <a:t>)</a:t>
            </a:r>
            <a:endParaRPr lang="en-US" sz="2000" b="1" dirty="0" smtClean="0"/>
          </a:p>
          <a:p>
            <a:pPr marL="285750" indent="-285750">
              <a:buFont typeface="Arial" panose="020B0604020202020204" pitchFamily="34" charset="0"/>
              <a:buChar char="•"/>
            </a:pPr>
            <a:r>
              <a:rPr lang="en-US" sz="2000" b="1" dirty="0" smtClean="0"/>
              <a:t>App tiles and badges</a:t>
            </a:r>
            <a:r>
              <a:rPr lang="fi-FI" sz="2000" b="1" dirty="0"/>
              <a:t> (</a:t>
            </a:r>
            <a:r>
              <a:rPr lang="fi-FI" sz="2000" b="1" dirty="0">
                <a:hlinkClick r:id="rId8"/>
              </a:rPr>
              <a:t>8.0</a:t>
            </a:r>
            <a:r>
              <a:rPr lang="fi-FI" sz="2000" b="1" dirty="0"/>
              <a:t> &amp; </a:t>
            </a:r>
            <a:r>
              <a:rPr lang="fi-FI" sz="2000" b="1" dirty="0">
                <a:hlinkClick r:id="rId9"/>
              </a:rPr>
              <a:t>8.1</a:t>
            </a:r>
            <a:r>
              <a:rPr lang="fi-FI" sz="2000" b="1" dirty="0"/>
              <a:t>)</a:t>
            </a:r>
            <a:endParaRPr lang="en-US" sz="2000" b="1" dirty="0"/>
          </a:p>
          <a:p>
            <a:pPr marL="285750" indent="-285750">
              <a:buFont typeface="Arial" panose="020B0604020202020204" pitchFamily="34" charset="0"/>
              <a:buChar char="•"/>
            </a:pPr>
            <a:r>
              <a:rPr lang="en-US" sz="2000" b="1" dirty="0" smtClean="0"/>
              <a:t>App data sample</a:t>
            </a:r>
            <a:r>
              <a:rPr lang="fi-FI" sz="2000" b="1" dirty="0"/>
              <a:t> (</a:t>
            </a:r>
            <a:r>
              <a:rPr lang="fi-FI" sz="2000" b="1" dirty="0">
                <a:hlinkClick r:id="rId10"/>
              </a:rPr>
              <a:t>8.0</a:t>
            </a:r>
            <a:r>
              <a:rPr lang="fi-FI" sz="2000" b="1" dirty="0"/>
              <a:t> &amp; </a:t>
            </a:r>
            <a:r>
              <a:rPr lang="fi-FI" sz="2000" b="1" dirty="0">
                <a:hlinkClick r:id="rId11"/>
              </a:rPr>
              <a:t>8.1</a:t>
            </a:r>
            <a:r>
              <a:rPr lang="fi-FI" sz="2000" b="1" dirty="0"/>
              <a:t>)</a:t>
            </a:r>
            <a:endParaRPr lang="en-US" sz="2000" b="1" dirty="0"/>
          </a:p>
          <a:p>
            <a:pPr marL="285750" indent="-285750">
              <a:buFont typeface="Arial" panose="020B0604020202020204" pitchFamily="34" charset="0"/>
              <a:buChar char="•"/>
            </a:pPr>
            <a:r>
              <a:rPr lang="en-US" sz="2000" b="1" dirty="0" smtClean="0"/>
              <a:t>Snap sample </a:t>
            </a:r>
            <a:r>
              <a:rPr lang="fi-FI" sz="2000" b="1" dirty="0"/>
              <a:t> (</a:t>
            </a:r>
            <a:r>
              <a:rPr lang="fi-FI" sz="2000" b="1" dirty="0">
                <a:hlinkClick r:id="rId12"/>
              </a:rPr>
              <a:t>8.0</a:t>
            </a:r>
            <a:r>
              <a:rPr lang="fi-FI" sz="2000" b="1" dirty="0"/>
              <a:t> &amp; 8.1)</a:t>
            </a:r>
            <a:endParaRPr lang="en-US" sz="2000" b="1" dirty="0"/>
          </a:p>
          <a:p>
            <a:pPr marL="285750" indent="-285750">
              <a:buFont typeface="Arial" panose="020B0604020202020204" pitchFamily="34" charset="0"/>
              <a:buChar char="•"/>
            </a:pPr>
            <a:r>
              <a:rPr lang="en-US" sz="2000" b="1" dirty="0" err="1" smtClean="0"/>
              <a:t>HttpClient</a:t>
            </a:r>
            <a:r>
              <a:rPr lang="en-US" sz="2000" b="1" dirty="0" smtClean="0"/>
              <a:t> sample (</a:t>
            </a:r>
            <a:r>
              <a:rPr lang="en-US" sz="2000" b="1" dirty="0" smtClean="0">
                <a:hlinkClick r:id="rId13"/>
              </a:rPr>
              <a:t>8.0</a:t>
            </a:r>
            <a:r>
              <a:rPr lang="en-US" sz="2000" b="1" dirty="0" smtClean="0"/>
              <a:t> &amp; </a:t>
            </a:r>
            <a:r>
              <a:rPr lang="en-US" sz="2000" b="1" dirty="0" smtClean="0">
                <a:hlinkClick r:id="rId14"/>
              </a:rPr>
              <a:t>8.1</a:t>
            </a:r>
            <a:r>
              <a:rPr lang="en-US" sz="2000" b="1" dirty="0" smtClean="0"/>
              <a:t>)</a:t>
            </a:r>
          </a:p>
          <a:p>
            <a:pPr marL="285750" indent="-285750">
              <a:buFont typeface="Arial" panose="020B0604020202020204" pitchFamily="34" charset="0"/>
              <a:buChar char="•"/>
            </a:pPr>
            <a:r>
              <a:rPr lang="en-US" sz="2000" b="1" dirty="0" smtClean="0"/>
              <a:t>Sharing content </a:t>
            </a:r>
            <a:r>
              <a:rPr lang="fi-FI" sz="2000" b="1" dirty="0"/>
              <a:t> (</a:t>
            </a:r>
            <a:r>
              <a:rPr lang="fi-FI" sz="2000" b="1" dirty="0">
                <a:hlinkClick r:id="rId15"/>
              </a:rPr>
              <a:t>8.0</a:t>
            </a:r>
            <a:r>
              <a:rPr lang="fi-FI" sz="2000" b="1" dirty="0"/>
              <a:t> &amp; </a:t>
            </a:r>
            <a:r>
              <a:rPr lang="fi-FI" sz="2000" b="1" dirty="0">
                <a:hlinkClick r:id="rId16"/>
              </a:rPr>
              <a:t>8.1</a:t>
            </a:r>
            <a:r>
              <a:rPr lang="fi-FI" sz="2000" b="1" dirty="0"/>
              <a:t>)</a:t>
            </a:r>
            <a:endParaRPr lang="en-US" sz="2000" b="1" dirty="0"/>
          </a:p>
          <a:p>
            <a:pPr marL="285750" indent="-285750">
              <a:buFont typeface="Arial" panose="020B0604020202020204" pitchFamily="34" charset="0"/>
              <a:buChar char="•"/>
            </a:pPr>
            <a:r>
              <a:rPr lang="en-US" sz="2000" b="1" dirty="0" smtClean="0"/>
              <a:t>File picker sample </a:t>
            </a:r>
            <a:r>
              <a:rPr lang="fi-FI" sz="2000" b="1" dirty="0"/>
              <a:t> (</a:t>
            </a:r>
            <a:r>
              <a:rPr lang="fi-FI" sz="2000" b="1" dirty="0">
                <a:hlinkClick r:id="rId17"/>
              </a:rPr>
              <a:t>8.0</a:t>
            </a:r>
            <a:r>
              <a:rPr lang="fi-FI" sz="2000" b="1" dirty="0"/>
              <a:t> &amp; </a:t>
            </a:r>
            <a:r>
              <a:rPr lang="fi-FI" sz="2000" b="1" dirty="0">
                <a:hlinkClick r:id="rId18"/>
              </a:rPr>
              <a:t>8.1</a:t>
            </a:r>
            <a:r>
              <a:rPr lang="fi-FI" sz="2000" b="1" dirty="0"/>
              <a:t>)</a:t>
            </a:r>
            <a:endParaRPr lang="en-US" sz="2000" b="1" dirty="0"/>
          </a:p>
          <a:p>
            <a:pPr marL="285750" indent="-285750">
              <a:buFont typeface="Arial" panose="020B0604020202020204" pitchFamily="34" charset="0"/>
              <a:buChar char="•"/>
            </a:pPr>
            <a:r>
              <a:rPr lang="en-US" sz="2000" b="1" dirty="0" smtClean="0"/>
              <a:t>Proximity sample</a:t>
            </a:r>
            <a:r>
              <a:rPr lang="fi-FI" sz="2000" b="1" dirty="0"/>
              <a:t> (</a:t>
            </a:r>
            <a:r>
              <a:rPr lang="fi-FI" sz="2000" b="1" dirty="0">
                <a:hlinkClick r:id="rId19"/>
              </a:rPr>
              <a:t>8.0</a:t>
            </a:r>
            <a:r>
              <a:rPr lang="fi-FI" sz="2000" b="1" dirty="0"/>
              <a:t> &amp; </a:t>
            </a:r>
            <a:r>
              <a:rPr lang="fi-FI" sz="2000" b="1" dirty="0">
                <a:hlinkClick r:id="rId20"/>
              </a:rPr>
              <a:t>8.1</a:t>
            </a:r>
            <a:r>
              <a:rPr lang="fi-FI" sz="2000" b="1" dirty="0"/>
              <a:t>)</a:t>
            </a:r>
            <a:endParaRPr lang="en-US" sz="2000" b="1" dirty="0"/>
          </a:p>
          <a:p>
            <a:pPr marL="285750" indent="-285750">
              <a:buFont typeface="Arial" panose="020B0604020202020204" pitchFamily="34" charset="0"/>
              <a:buChar char="•"/>
            </a:pPr>
            <a:r>
              <a:rPr lang="en-US" sz="2000" b="1" dirty="0" err="1" smtClean="0"/>
              <a:t>Geolocation</a:t>
            </a:r>
            <a:r>
              <a:rPr lang="en-US" sz="2000" b="1" dirty="0" smtClean="0"/>
              <a:t> sample (</a:t>
            </a:r>
            <a:r>
              <a:rPr lang="en-US" sz="2000" b="1" dirty="0" smtClean="0">
                <a:hlinkClick r:id="rId21"/>
              </a:rPr>
              <a:t>8.0</a:t>
            </a:r>
            <a:r>
              <a:rPr lang="en-US" sz="2000" b="1" dirty="0" smtClean="0"/>
              <a:t> &amp; </a:t>
            </a:r>
            <a:r>
              <a:rPr lang="en-US" sz="2000" b="1" dirty="0" smtClean="0">
                <a:hlinkClick r:id="rId22"/>
              </a:rPr>
              <a:t>8.1</a:t>
            </a:r>
            <a:r>
              <a:rPr lang="en-US" sz="2000" b="1" dirty="0" smtClean="0"/>
              <a:t>)</a:t>
            </a:r>
          </a:p>
          <a:p>
            <a:pPr marL="285750" indent="-285750">
              <a:buFont typeface="Arial" panose="020B0604020202020204" pitchFamily="34" charset="0"/>
              <a:buChar char="•"/>
            </a:pPr>
            <a:r>
              <a:rPr lang="en-US" sz="2000" b="1" dirty="0" smtClean="0"/>
              <a:t>File access sample (</a:t>
            </a:r>
            <a:r>
              <a:rPr lang="en-US" sz="2000" b="1" dirty="0" smtClean="0">
                <a:hlinkClick r:id="rId23"/>
              </a:rPr>
              <a:t>8.0</a:t>
            </a:r>
            <a:r>
              <a:rPr lang="en-US" sz="2000" b="1" dirty="0" smtClean="0"/>
              <a:t> &amp; </a:t>
            </a:r>
            <a:r>
              <a:rPr lang="en-US" sz="2000" b="1" dirty="0" smtClean="0">
                <a:hlinkClick r:id="rId24"/>
              </a:rPr>
              <a:t>8.1</a:t>
            </a:r>
            <a:r>
              <a:rPr lang="en-US" sz="2000" b="1" dirty="0" smtClean="0"/>
              <a:t>)</a:t>
            </a:r>
          </a:p>
          <a:p>
            <a:pPr marL="285750" indent="-285750">
              <a:buFont typeface="Arial" panose="020B0604020202020204" pitchFamily="34" charset="0"/>
              <a:buChar char="•"/>
            </a:pPr>
            <a:r>
              <a:rPr lang="en-US" sz="2000" b="1" dirty="0" smtClean="0"/>
              <a:t>Search sample (</a:t>
            </a:r>
            <a:r>
              <a:rPr lang="en-US" sz="2000" b="1" dirty="0" smtClean="0">
                <a:hlinkClick r:id="rId25"/>
              </a:rPr>
              <a:t>8.0</a:t>
            </a:r>
            <a:r>
              <a:rPr lang="en-US" sz="2000" b="1" dirty="0" smtClean="0"/>
              <a:t> &amp; </a:t>
            </a:r>
            <a:r>
              <a:rPr lang="en-US" sz="2000" b="1" dirty="0" smtClean="0">
                <a:hlinkClick r:id="rId26"/>
              </a:rPr>
              <a:t>8.1</a:t>
            </a:r>
            <a:r>
              <a:rPr lang="en-US" sz="2000" b="1" dirty="0" smtClean="0"/>
              <a:t> </a:t>
            </a:r>
            <a:r>
              <a:rPr lang="en-US" sz="2000" b="1" dirty="0" err="1" smtClean="0"/>
              <a:t>searchbox</a:t>
            </a:r>
            <a:r>
              <a:rPr lang="en-US" sz="2000" b="1" dirty="0" smtClean="0"/>
              <a:t> / </a:t>
            </a:r>
            <a:r>
              <a:rPr lang="en-US" sz="2000" b="1" dirty="0" smtClean="0">
                <a:hlinkClick r:id="rId27"/>
              </a:rPr>
              <a:t>Search charm</a:t>
            </a:r>
            <a:r>
              <a:rPr lang="en-US" sz="2000" b="1" dirty="0" smtClean="0"/>
              <a:t>)</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smtClean="0"/>
          </a:p>
          <a:p>
            <a:r>
              <a:rPr lang="en-US" sz="2000" b="1" dirty="0" smtClean="0"/>
              <a:t>And many more at </a:t>
            </a:r>
            <a:r>
              <a:rPr lang="en-US" sz="2000" b="1" dirty="0" smtClean="0">
                <a:hlinkClick r:id="rId28"/>
              </a:rPr>
              <a:t>http://dev.windows.com</a:t>
            </a:r>
            <a:r>
              <a:rPr lang="en-US" sz="2000" b="1" dirty="0" smtClean="0"/>
              <a:t> and </a:t>
            </a:r>
            <a:r>
              <a:rPr lang="en-US" sz="2000" b="1" dirty="0" smtClean="0">
                <a:hlinkClick r:id="rId29"/>
              </a:rPr>
              <a:t>www.codeplex.com</a:t>
            </a:r>
            <a:r>
              <a:rPr lang="en-US" sz="2000" b="1" dirty="0" smtClean="0"/>
              <a:t> </a:t>
            </a:r>
          </a:p>
        </p:txBody>
      </p:sp>
    </p:spTree>
    <p:extLst>
      <p:ext uri="{BB962C8B-B14F-4D97-AF65-F5344CB8AC3E}">
        <p14:creationId xmlns:p14="http://schemas.microsoft.com/office/powerpoint/2010/main" val="188770865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2"/>
            <a:ext cx="12192000" cy="1497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Isosceles Triangle 10"/>
          <p:cNvSpPr/>
          <p:nvPr/>
        </p:nvSpPr>
        <p:spPr>
          <a:xfrm rot="10800000">
            <a:off x="5476831" y="1496861"/>
            <a:ext cx="940377" cy="40524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p:cNvSpPr txBox="1"/>
          <p:nvPr/>
        </p:nvSpPr>
        <p:spPr>
          <a:xfrm>
            <a:off x="592675" y="201761"/>
            <a:ext cx="10947684" cy="1107996"/>
          </a:xfrm>
          <a:prstGeom prst="rect">
            <a:avLst/>
          </a:prstGeom>
          <a:noFill/>
        </p:spPr>
        <p:txBody>
          <a:bodyPr wrap="square" rtlCol="0">
            <a:spAutoFit/>
          </a:bodyPr>
          <a:lstStyle/>
          <a:p>
            <a:r>
              <a:rPr lang="en-US" sz="6600" dirty="0" smtClean="0">
                <a:solidFill>
                  <a:schemeClr val="bg1"/>
                </a:solidFill>
                <a:latin typeface="Segoe WP Black" panose="020B0A02040504020203" pitchFamily="34" charset="0"/>
                <a:cs typeface="Segoe UI" panose="020B0502040204020203" pitchFamily="34" charset="0"/>
              </a:rPr>
              <a:t>WIN SOME SPEAKERS</a:t>
            </a:r>
            <a:endParaRPr lang="fi-FI" sz="6600" dirty="0" smtClean="0">
              <a:solidFill>
                <a:schemeClr val="bg1"/>
              </a:solidFill>
              <a:latin typeface="Segoe WP Black" panose="020B0A02040504020203" pitchFamily="34" charset="0"/>
              <a:cs typeface="Segoe UI" panose="020B0502040204020203"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517" y="3326389"/>
            <a:ext cx="2352675" cy="2428875"/>
          </a:xfrm>
          <a:prstGeom prst="rect">
            <a:avLst/>
          </a:prstGeom>
        </p:spPr>
      </p:pic>
      <p:sp>
        <p:nvSpPr>
          <p:cNvPr id="8" name="Rectangle 7"/>
          <p:cNvSpPr/>
          <p:nvPr/>
        </p:nvSpPr>
        <p:spPr>
          <a:xfrm>
            <a:off x="592675" y="2074193"/>
            <a:ext cx="6096000" cy="4278094"/>
          </a:xfrm>
          <a:prstGeom prst="rect">
            <a:avLst/>
          </a:prstGeom>
        </p:spPr>
        <p:txBody>
          <a:bodyPr>
            <a:spAutoFit/>
          </a:bodyPr>
          <a:lstStyle/>
          <a:p>
            <a:pPr marL="285750" indent="-285750">
              <a:buFont typeface="Arial" panose="020B0604020202020204" pitchFamily="34" charset="0"/>
              <a:buChar char="•"/>
            </a:pPr>
            <a:r>
              <a:rPr lang="en-US" sz="2000" b="1" dirty="0" smtClean="0"/>
              <a:t>Submit your app to the Windows 8 Store. </a:t>
            </a:r>
            <a:r>
              <a:rPr lang="en-US" dirty="0" smtClean="0">
                <a:solidFill>
                  <a:schemeClr val="bg1">
                    <a:lumMod val="65000"/>
                  </a:schemeClr>
                </a:solidFill>
              </a:rPr>
              <a:t>As a student you can register as a Store developer for free through DreamSpark.com</a:t>
            </a:r>
            <a:endParaRPr lang="en-US" dirty="0" smtClean="0">
              <a:solidFill>
                <a:schemeClr val="bg1">
                  <a:lumMod val="65000"/>
                </a:schemeClr>
              </a:solidFill>
            </a:endParaRPr>
          </a:p>
          <a:p>
            <a:endParaRPr lang="en-US" dirty="0"/>
          </a:p>
          <a:p>
            <a:pPr marL="285750" indent="-285750">
              <a:buFont typeface="Arial" panose="020B0604020202020204" pitchFamily="34" charset="0"/>
              <a:buChar char="•"/>
            </a:pPr>
            <a:r>
              <a:rPr lang="en-US" b="1" dirty="0" smtClean="0"/>
              <a:t>Get downloads</a:t>
            </a:r>
            <a:r>
              <a:rPr lang="en-US" b="1" dirty="0" smtClean="0"/>
              <a:t>. </a:t>
            </a:r>
            <a:r>
              <a:rPr lang="en-US" dirty="0" smtClean="0">
                <a:solidFill>
                  <a:schemeClr val="bg1">
                    <a:lumMod val="65000"/>
                  </a:schemeClr>
                </a:solidFill>
              </a:rPr>
              <a:t>Once your app passes certification start promoting it to get downloads. You can submit it to </a:t>
            </a:r>
            <a:r>
              <a:rPr lang="en-US" dirty="0" err="1" smtClean="0">
                <a:solidFill>
                  <a:schemeClr val="bg1">
                    <a:lumMod val="65000"/>
                  </a:schemeClr>
                </a:solidFill>
              </a:rPr>
              <a:t>AppAwards</a:t>
            </a:r>
            <a:r>
              <a:rPr lang="en-US" dirty="0">
                <a:solidFill>
                  <a:schemeClr val="bg1">
                    <a:lumMod val="65000"/>
                  </a:schemeClr>
                </a:solidFill>
              </a:rPr>
              <a:t> </a:t>
            </a:r>
            <a:r>
              <a:rPr lang="en-US" dirty="0" smtClean="0">
                <a:solidFill>
                  <a:schemeClr val="bg1">
                    <a:lumMod val="65000"/>
                  </a:schemeClr>
                </a:solidFill>
              </a:rPr>
              <a:t>to get more downloads.</a:t>
            </a:r>
            <a:endParaRPr lang="en-US" dirty="0" smtClean="0">
              <a:solidFill>
                <a:schemeClr val="bg1">
                  <a:lumMod val="65000"/>
                </a:schemeClr>
              </a:solidFill>
            </a:endParaRPr>
          </a:p>
          <a:p>
            <a:endParaRPr lang="en-US" b="1" dirty="0" smtClean="0"/>
          </a:p>
          <a:p>
            <a:pPr marL="285750" indent="-285750">
              <a:buFont typeface="Arial" panose="020B0604020202020204" pitchFamily="34" charset="0"/>
              <a:buChar char="•"/>
            </a:pPr>
            <a:r>
              <a:rPr lang="en-US" b="1" dirty="0" smtClean="0"/>
              <a:t>Win a Bluetooth device. </a:t>
            </a:r>
            <a:r>
              <a:rPr lang="en-US" dirty="0" smtClean="0">
                <a:solidFill>
                  <a:schemeClr val="bg1">
                    <a:lumMod val="65000"/>
                  </a:schemeClr>
                </a:solidFill>
              </a:rPr>
              <a:t>The team that has the most downloads by 31.10.2013 will win 3 Bluetooth </a:t>
            </a:r>
            <a:r>
              <a:rPr lang="en-US" dirty="0" err="1" smtClean="0">
                <a:solidFill>
                  <a:schemeClr val="bg1">
                    <a:lumMod val="65000"/>
                  </a:schemeClr>
                </a:solidFill>
              </a:rPr>
              <a:t>JamBox</a:t>
            </a:r>
            <a:r>
              <a:rPr lang="en-US" dirty="0" smtClean="0">
                <a:solidFill>
                  <a:schemeClr val="bg1">
                    <a:lumMod val="65000"/>
                  </a:schemeClr>
                </a:solidFill>
              </a:rPr>
              <a:t> speakers</a:t>
            </a:r>
            <a:endParaRPr lang="en-US" dirty="0" smtClean="0"/>
          </a:p>
          <a:p>
            <a:pPr marL="285750" indent="-285750">
              <a:buFont typeface="Arial" panose="020B0604020202020204" pitchFamily="34" charset="0"/>
              <a:buChar char="•"/>
            </a:pPr>
            <a:endParaRPr lang="en-US" dirty="0" smtClean="0">
              <a:solidFill>
                <a:schemeClr val="bg1">
                  <a:lumMod val="65000"/>
                </a:schemeClr>
              </a:solidFill>
            </a:endParaRPr>
          </a:p>
          <a:p>
            <a:pPr marL="285750" indent="-285750">
              <a:buFont typeface="Arial" panose="020B0604020202020204" pitchFamily="34" charset="0"/>
              <a:buChar char="•"/>
            </a:pPr>
            <a:r>
              <a:rPr lang="en-US" b="1" dirty="0" smtClean="0"/>
              <a:t>Win </a:t>
            </a:r>
            <a:r>
              <a:rPr lang="en-US" b="1" dirty="0" err="1" smtClean="0"/>
              <a:t>AppAwards</a:t>
            </a:r>
            <a:r>
              <a:rPr lang="en-US" b="1" dirty="0" smtClean="0"/>
              <a:t> People’s Choice. </a:t>
            </a:r>
            <a:r>
              <a:rPr lang="en-US" dirty="0">
                <a:solidFill>
                  <a:schemeClr val="bg1">
                    <a:lumMod val="65000"/>
                  </a:schemeClr>
                </a:solidFill>
              </a:rPr>
              <a:t>You can continue gathering downloads for your app/game and win the </a:t>
            </a:r>
            <a:r>
              <a:rPr lang="en-US" dirty="0" err="1">
                <a:solidFill>
                  <a:schemeClr val="bg1">
                    <a:lumMod val="65000"/>
                  </a:schemeClr>
                </a:solidFill>
              </a:rPr>
              <a:t>AppAwards</a:t>
            </a:r>
            <a:r>
              <a:rPr lang="en-US" dirty="0">
                <a:solidFill>
                  <a:schemeClr val="bg1">
                    <a:lumMod val="65000"/>
                  </a:schemeClr>
                </a:solidFill>
              </a:rPr>
              <a:t> People’s Choice Award in April.</a:t>
            </a:r>
            <a:endParaRPr lang="en-US" dirty="0">
              <a:solidFill>
                <a:schemeClr val="bg1">
                  <a:lumMod val="65000"/>
                </a:schemeClr>
              </a:solidFill>
            </a:endParaRPr>
          </a:p>
        </p:txBody>
      </p:sp>
    </p:spTree>
    <p:extLst>
      <p:ext uri="{BB962C8B-B14F-4D97-AF65-F5344CB8AC3E}">
        <p14:creationId xmlns:p14="http://schemas.microsoft.com/office/powerpoint/2010/main" val="15076928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296506"/>
            <a:ext cx="12192000" cy="456149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Box 7"/>
          <p:cNvSpPr txBox="1"/>
          <p:nvPr/>
        </p:nvSpPr>
        <p:spPr>
          <a:xfrm>
            <a:off x="496831" y="290941"/>
            <a:ext cx="3096490" cy="615553"/>
          </a:xfrm>
          <a:prstGeom prst="rect">
            <a:avLst/>
          </a:prstGeom>
          <a:noFill/>
        </p:spPr>
        <p:txBody>
          <a:bodyPr wrap="square" rtlCol="0">
            <a:spAutoFit/>
          </a:bodyPr>
          <a:lstStyle/>
          <a:p>
            <a:r>
              <a:rPr lang="fi-FI" sz="3400" dirty="0" smtClean="0">
                <a:solidFill>
                  <a:schemeClr val="tx1">
                    <a:lumMod val="65000"/>
                    <a:lumOff val="35000"/>
                  </a:schemeClr>
                </a:solidFill>
                <a:latin typeface="Segoe WP Black" panose="020B0A02040504020203" pitchFamily="34" charset="0"/>
                <a:cs typeface="Segoe UI" panose="020B0502040204020203" pitchFamily="34" charset="0"/>
              </a:rPr>
              <a:t>AND THIS IS</a:t>
            </a:r>
          </a:p>
        </p:txBody>
      </p:sp>
      <p:sp>
        <p:nvSpPr>
          <p:cNvPr id="9" name="TextBox 8"/>
          <p:cNvSpPr txBox="1"/>
          <p:nvPr/>
        </p:nvSpPr>
        <p:spPr>
          <a:xfrm>
            <a:off x="403313" y="434459"/>
            <a:ext cx="3096490" cy="1862048"/>
          </a:xfrm>
          <a:prstGeom prst="rect">
            <a:avLst/>
          </a:prstGeom>
          <a:noFill/>
        </p:spPr>
        <p:txBody>
          <a:bodyPr wrap="square" rtlCol="0">
            <a:spAutoFit/>
          </a:bodyPr>
          <a:lstStyle/>
          <a:p>
            <a:r>
              <a:rPr lang="fi-FI" sz="11500" dirty="0" smtClean="0">
                <a:solidFill>
                  <a:srgbClr val="92D050"/>
                </a:solidFill>
                <a:latin typeface="Segoe WP Black" panose="020B0A02040504020203" pitchFamily="34" charset="0"/>
                <a:cs typeface="Segoe UI" panose="020B0502040204020203" pitchFamily="34" charset="0"/>
              </a:rPr>
              <a:t>DPE</a:t>
            </a:r>
            <a:endParaRPr lang="fi-FI" sz="34400" dirty="0" smtClean="0">
              <a:solidFill>
                <a:srgbClr val="92D050"/>
              </a:solidFill>
              <a:latin typeface="Segoe WP Black" panose="020B0A02040504020203" pitchFamily="34" charset="0"/>
              <a:cs typeface="Segoe UI" panose="020B0502040204020203" pitchFamily="34" charset="0"/>
            </a:endParaRPr>
          </a:p>
        </p:txBody>
      </p:sp>
      <p:sp>
        <p:nvSpPr>
          <p:cNvPr id="11" name="Isosceles Triangle 10"/>
          <p:cNvSpPr/>
          <p:nvPr/>
        </p:nvSpPr>
        <p:spPr>
          <a:xfrm rot="10800000">
            <a:off x="1418296" y="2296505"/>
            <a:ext cx="940377" cy="4052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0" name="Group 39"/>
          <p:cNvGrpSpPr/>
          <p:nvPr/>
        </p:nvGrpSpPr>
        <p:grpSpPr>
          <a:xfrm>
            <a:off x="488243" y="5532921"/>
            <a:ext cx="3424632" cy="1008138"/>
            <a:chOff x="8655769" y="5815983"/>
            <a:chExt cx="3424632" cy="1008138"/>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5769" y="5815983"/>
              <a:ext cx="1054538" cy="1008138"/>
            </a:xfrm>
            <a:prstGeom prst="rect">
              <a:avLst/>
            </a:prstGeom>
          </p:spPr>
        </p:pic>
        <p:grpSp>
          <p:nvGrpSpPr>
            <p:cNvPr id="31" name="Group 30"/>
            <p:cNvGrpSpPr/>
            <p:nvPr/>
          </p:nvGrpSpPr>
          <p:grpSpPr>
            <a:xfrm>
              <a:off x="9710307" y="5872660"/>
              <a:ext cx="2370094" cy="850971"/>
              <a:chOff x="7189542" y="2940524"/>
              <a:chExt cx="2370094" cy="850971"/>
            </a:xfrm>
          </p:grpSpPr>
          <p:sp>
            <p:nvSpPr>
              <p:cNvPr id="32" name="TextBox 31"/>
              <p:cNvSpPr txBox="1"/>
              <p:nvPr/>
            </p:nvSpPr>
            <p:spPr>
              <a:xfrm>
                <a:off x="7189542" y="2940524"/>
                <a:ext cx="2370094" cy="707886"/>
              </a:xfrm>
              <a:prstGeom prst="rect">
                <a:avLst/>
              </a:prstGeom>
              <a:noFill/>
            </p:spPr>
            <p:txBody>
              <a:bodyPr wrap="square" rtlCol="0">
                <a:spAutoFit/>
              </a:bodyPr>
              <a:lstStyle/>
              <a:p>
                <a:r>
                  <a:rPr lang="fi-FI" sz="4000" dirty="0" smtClean="0">
                    <a:solidFill>
                      <a:schemeClr val="bg1"/>
                    </a:solidFill>
                    <a:latin typeface="Segoe WP Black" panose="020B0A02040504020203" pitchFamily="34" charset="0"/>
                    <a:cs typeface="Segoe UI" panose="020B0502040204020203" pitchFamily="34" charset="0"/>
                  </a:rPr>
                  <a:t>JUKKA</a:t>
                </a:r>
              </a:p>
            </p:txBody>
          </p:sp>
          <p:sp>
            <p:nvSpPr>
              <p:cNvPr id="33" name="TextBox 32"/>
              <p:cNvSpPr txBox="1"/>
              <p:nvPr/>
            </p:nvSpPr>
            <p:spPr>
              <a:xfrm>
                <a:off x="7244513" y="3483718"/>
                <a:ext cx="2026226" cy="307777"/>
              </a:xfrm>
              <a:prstGeom prst="rect">
                <a:avLst/>
              </a:prstGeom>
              <a:noFill/>
            </p:spPr>
            <p:txBody>
              <a:bodyPr wrap="square" rtlCol="0">
                <a:spAutoFit/>
              </a:bodyPr>
              <a:lstStyle/>
              <a:p>
                <a:r>
                  <a:rPr lang="fi-FI" sz="1400" dirty="0" smtClean="0">
                    <a:solidFill>
                      <a:schemeClr val="bg1"/>
                    </a:solidFill>
                    <a:latin typeface="Segoe WP Black" panose="020B0A02040504020203" pitchFamily="34" charset="0"/>
                    <a:cs typeface="Segoe UI" panose="020B0502040204020203" pitchFamily="34" charset="0"/>
                  </a:rPr>
                  <a:t>(</a:t>
                </a:r>
                <a:r>
                  <a:rPr lang="fi-FI" sz="1400" dirty="0" smtClean="0">
                    <a:solidFill>
                      <a:schemeClr val="tx1">
                        <a:lumMod val="65000"/>
                        <a:lumOff val="35000"/>
                      </a:schemeClr>
                    </a:solidFill>
                    <a:latin typeface="Segoe WP Black" panose="020B0A02040504020203" pitchFamily="34" charset="0"/>
                    <a:cs typeface="Segoe UI" panose="020B0502040204020203" pitchFamily="34" charset="0"/>
                  </a:rPr>
                  <a:t>WINDOWS</a:t>
                </a:r>
                <a:r>
                  <a:rPr lang="fi-FI" sz="1400" dirty="0" smtClean="0">
                    <a:solidFill>
                      <a:schemeClr val="bg1"/>
                    </a:solidFill>
                    <a:latin typeface="Segoe WP Black" panose="020B0A02040504020203" pitchFamily="34" charset="0"/>
                    <a:cs typeface="Segoe UI" panose="020B0502040204020203" pitchFamily="34" charset="0"/>
                  </a:rPr>
                  <a:t>)</a:t>
                </a:r>
              </a:p>
            </p:txBody>
          </p:sp>
        </p:grpSp>
      </p:grpSp>
      <p:grpSp>
        <p:nvGrpSpPr>
          <p:cNvPr id="56" name="Group 55"/>
          <p:cNvGrpSpPr/>
          <p:nvPr/>
        </p:nvGrpSpPr>
        <p:grpSpPr>
          <a:xfrm>
            <a:off x="4389193" y="5532921"/>
            <a:ext cx="3424632" cy="1008138"/>
            <a:chOff x="8655769" y="5815983"/>
            <a:chExt cx="3424632" cy="1008138"/>
          </a:xfrm>
        </p:grpSpPr>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769" y="5815983"/>
              <a:ext cx="1054538" cy="1008138"/>
            </a:xfrm>
            <a:prstGeom prst="rect">
              <a:avLst/>
            </a:prstGeom>
          </p:spPr>
        </p:pic>
        <p:grpSp>
          <p:nvGrpSpPr>
            <p:cNvPr id="58" name="Group 57"/>
            <p:cNvGrpSpPr/>
            <p:nvPr/>
          </p:nvGrpSpPr>
          <p:grpSpPr>
            <a:xfrm>
              <a:off x="9710307" y="5872660"/>
              <a:ext cx="2370094" cy="850971"/>
              <a:chOff x="7189542" y="2940524"/>
              <a:chExt cx="2370094" cy="850971"/>
            </a:xfrm>
          </p:grpSpPr>
          <p:sp>
            <p:nvSpPr>
              <p:cNvPr id="59" name="TextBox 58"/>
              <p:cNvSpPr txBox="1"/>
              <p:nvPr/>
            </p:nvSpPr>
            <p:spPr>
              <a:xfrm>
                <a:off x="7189542" y="2940524"/>
                <a:ext cx="2370094" cy="707886"/>
              </a:xfrm>
              <a:prstGeom prst="rect">
                <a:avLst/>
              </a:prstGeom>
              <a:noFill/>
            </p:spPr>
            <p:txBody>
              <a:bodyPr wrap="square" rtlCol="0">
                <a:spAutoFit/>
              </a:bodyPr>
              <a:lstStyle/>
              <a:p>
                <a:r>
                  <a:rPr lang="fi-FI" sz="4000" dirty="0" smtClean="0">
                    <a:solidFill>
                      <a:schemeClr val="bg1"/>
                    </a:solidFill>
                    <a:latin typeface="Segoe WP Black" panose="020B0A02040504020203" pitchFamily="34" charset="0"/>
                    <a:cs typeface="Segoe UI" panose="020B0502040204020203" pitchFamily="34" charset="0"/>
                  </a:rPr>
                  <a:t>JUHANI</a:t>
                </a:r>
              </a:p>
            </p:txBody>
          </p:sp>
          <p:sp>
            <p:nvSpPr>
              <p:cNvPr id="60" name="TextBox 59"/>
              <p:cNvSpPr txBox="1"/>
              <p:nvPr/>
            </p:nvSpPr>
            <p:spPr>
              <a:xfrm>
                <a:off x="7244513" y="3483718"/>
                <a:ext cx="2026226" cy="307777"/>
              </a:xfrm>
              <a:prstGeom prst="rect">
                <a:avLst/>
              </a:prstGeom>
              <a:noFill/>
            </p:spPr>
            <p:txBody>
              <a:bodyPr wrap="square" rtlCol="0">
                <a:spAutoFit/>
              </a:bodyPr>
              <a:lstStyle/>
              <a:p>
                <a:r>
                  <a:rPr lang="fi-FI" sz="1400" dirty="0" smtClean="0">
                    <a:solidFill>
                      <a:schemeClr val="bg1"/>
                    </a:solidFill>
                    <a:latin typeface="Segoe WP Black" panose="020B0A02040504020203" pitchFamily="34" charset="0"/>
                    <a:cs typeface="Segoe UI" panose="020B0502040204020203" pitchFamily="34" charset="0"/>
                  </a:rPr>
                  <a:t>(</a:t>
                </a:r>
                <a:r>
                  <a:rPr lang="fi-FI" sz="1400" dirty="0" smtClean="0">
                    <a:solidFill>
                      <a:schemeClr val="tx1">
                        <a:lumMod val="65000"/>
                        <a:lumOff val="35000"/>
                      </a:schemeClr>
                    </a:solidFill>
                    <a:latin typeface="Segoe WP Black" panose="020B0A02040504020203" pitchFamily="34" charset="0"/>
                    <a:cs typeface="Segoe UI" panose="020B0502040204020203" pitchFamily="34" charset="0"/>
                  </a:rPr>
                  <a:t>AZURE</a:t>
                </a:r>
                <a:r>
                  <a:rPr lang="fi-FI" sz="1400" dirty="0" smtClean="0">
                    <a:solidFill>
                      <a:schemeClr val="bg1"/>
                    </a:solidFill>
                    <a:latin typeface="Segoe WP Black" panose="020B0A02040504020203" pitchFamily="34" charset="0"/>
                    <a:cs typeface="Segoe UI" panose="020B0502040204020203" pitchFamily="34" charset="0"/>
                  </a:rPr>
                  <a:t>)</a:t>
                </a:r>
              </a:p>
            </p:txBody>
          </p:sp>
        </p:grpSp>
      </p:grpSp>
      <p:grpSp>
        <p:nvGrpSpPr>
          <p:cNvPr id="71" name="Group 70"/>
          <p:cNvGrpSpPr/>
          <p:nvPr/>
        </p:nvGrpSpPr>
        <p:grpSpPr>
          <a:xfrm>
            <a:off x="8259871" y="5439471"/>
            <a:ext cx="3424632" cy="1008139"/>
            <a:chOff x="8655769" y="5815983"/>
            <a:chExt cx="3424632" cy="1008139"/>
          </a:xfrm>
        </p:grpSpPr>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769" y="5815983"/>
              <a:ext cx="1054538" cy="1008139"/>
            </a:xfrm>
            <a:prstGeom prst="rect">
              <a:avLst/>
            </a:prstGeom>
          </p:spPr>
        </p:pic>
        <p:grpSp>
          <p:nvGrpSpPr>
            <p:cNvPr id="73" name="Group 72"/>
            <p:cNvGrpSpPr/>
            <p:nvPr/>
          </p:nvGrpSpPr>
          <p:grpSpPr>
            <a:xfrm>
              <a:off x="9710307" y="5872660"/>
              <a:ext cx="2370094" cy="850971"/>
              <a:chOff x="7189542" y="2940524"/>
              <a:chExt cx="2370094" cy="850971"/>
            </a:xfrm>
          </p:grpSpPr>
          <p:sp>
            <p:nvSpPr>
              <p:cNvPr id="74" name="TextBox 73"/>
              <p:cNvSpPr txBox="1"/>
              <p:nvPr/>
            </p:nvSpPr>
            <p:spPr>
              <a:xfrm>
                <a:off x="7189542" y="2940524"/>
                <a:ext cx="2370094" cy="707886"/>
              </a:xfrm>
              <a:prstGeom prst="rect">
                <a:avLst/>
              </a:prstGeom>
              <a:noFill/>
            </p:spPr>
            <p:txBody>
              <a:bodyPr wrap="square" rtlCol="0">
                <a:spAutoFit/>
              </a:bodyPr>
              <a:lstStyle/>
              <a:p>
                <a:pPr algn="ctr"/>
                <a:r>
                  <a:rPr lang="fi-FI" sz="4000" dirty="0" smtClean="0">
                    <a:solidFill>
                      <a:schemeClr val="bg1"/>
                    </a:solidFill>
                    <a:latin typeface="Segoe WP Black" panose="020B0A02040504020203" pitchFamily="34" charset="0"/>
                    <a:cs typeface="Segoe UI" panose="020B0502040204020203" pitchFamily="34" charset="0"/>
                  </a:rPr>
                  <a:t>DRAZEN</a:t>
                </a:r>
              </a:p>
            </p:txBody>
          </p:sp>
          <p:sp>
            <p:nvSpPr>
              <p:cNvPr id="75" name="TextBox 74"/>
              <p:cNvSpPr txBox="1"/>
              <p:nvPr/>
            </p:nvSpPr>
            <p:spPr>
              <a:xfrm>
                <a:off x="7244512" y="3483718"/>
                <a:ext cx="2223543" cy="307777"/>
              </a:xfrm>
              <a:prstGeom prst="rect">
                <a:avLst/>
              </a:prstGeom>
              <a:noFill/>
            </p:spPr>
            <p:txBody>
              <a:bodyPr wrap="square" rtlCol="0">
                <a:spAutoFit/>
              </a:bodyPr>
              <a:lstStyle/>
              <a:p>
                <a:r>
                  <a:rPr lang="fi-FI" sz="1400" dirty="0" smtClean="0">
                    <a:solidFill>
                      <a:schemeClr val="bg1"/>
                    </a:solidFill>
                    <a:latin typeface="Segoe WP Black" panose="020B0A02040504020203" pitchFamily="34" charset="0"/>
                    <a:cs typeface="Segoe UI" panose="020B0502040204020203" pitchFamily="34" charset="0"/>
                  </a:rPr>
                  <a:t>(</a:t>
                </a:r>
                <a:r>
                  <a:rPr lang="fi-FI" sz="1400" dirty="0" smtClean="0">
                    <a:solidFill>
                      <a:schemeClr val="tx1">
                        <a:lumMod val="65000"/>
                        <a:lumOff val="35000"/>
                      </a:schemeClr>
                    </a:solidFill>
                    <a:latin typeface="Segoe WP Black" panose="020B0A02040504020203" pitchFamily="34" charset="0"/>
                    <a:cs typeface="Segoe UI" panose="020B0502040204020203" pitchFamily="34" charset="0"/>
                  </a:rPr>
                  <a:t>PHONE &amp; ACADEMIC</a:t>
                </a:r>
                <a:r>
                  <a:rPr lang="fi-FI" sz="1400" dirty="0" smtClean="0">
                    <a:solidFill>
                      <a:schemeClr val="bg1"/>
                    </a:solidFill>
                    <a:latin typeface="Segoe WP Black" panose="020B0A02040504020203" pitchFamily="34" charset="0"/>
                    <a:cs typeface="Segoe UI" panose="020B0502040204020203" pitchFamily="34" charset="0"/>
                  </a:rPr>
                  <a:t>)</a:t>
                </a:r>
              </a:p>
            </p:txBody>
          </p:sp>
        </p:grpSp>
      </p:grpSp>
      <p:grpSp>
        <p:nvGrpSpPr>
          <p:cNvPr id="76" name="Group 75"/>
          <p:cNvGrpSpPr/>
          <p:nvPr/>
        </p:nvGrpSpPr>
        <p:grpSpPr>
          <a:xfrm>
            <a:off x="488243" y="4152587"/>
            <a:ext cx="3424632" cy="1008138"/>
            <a:chOff x="8655769" y="5815983"/>
            <a:chExt cx="3424632" cy="1008138"/>
          </a:xfrm>
        </p:grpSpPr>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769" y="5815983"/>
              <a:ext cx="1054538" cy="1008138"/>
            </a:xfrm>
            <a:prstGeom prst="rect">
              <a:avLst/>
            </a:prstGeom>
          </p:spPr>
        </p:pic>
        <p:grpSp>
          <p:nvGrpSpPr>
            <p:cNvPr id="78" name="Group 77"/>
            <p:cNvGrpSpPr/>
            <p:nvPr/>
          </p:nvGrpSpPr>
          <p:grpSpPr>
            <a:xfrm>
              <a:off x="9710307" y="5872660"/>
              <a:ext cx="2370094" cy="850971"/>
              <a:chOff x="7189542" y="2940524"/>
              <a:chExt cx="2370094" cy="850971"/>
            </a:xfrm>
          </p:grpSpPr>
          <p:sp>
            <p:nvSpPr>
              <p:cNvPr id="79" name="TextBox 78"/>
              <p:cNvSpPr txBox="1"/>
              <p:nvPr/>
            </p:nvSpPr>
            <p:spPr>
              <a:xfrm>
                <a:off x="7189542" y="2940524"/>
                <a:ext cx="2370094" cy="707886"/>
              </a:xfrm>
              <a:prstGeom prst="rect">
                <a:avLst/>
              </a:prstGeom>
              <a:noFill/>
            </p:spPr>
            <p:txBody>
              <a:bodyPr wrap="square" rtlCol="0">
                <a:spAutoFit/>
              </a:bodyPr>
              <a:lstStyle/>
              <a:p>
                <a:r>
                  <a:rPr lang="fi-FI" sz="4000" dirty="0" smtClean="0">
                    <a:solidFill>
                      <a:schemeClr val="bg1"/>
                    </a:solidFill>
                    <a:latin typeface="Segoe WP Black" panose="020B0A02040504020203" pitchFamily="34" charset="0"/>
                    <a:cs typeface="Segoe UI" panose="020B0502040204020203" pitchFamily="34" charset="0"/>
                  </a:rPr>
                  <a:t>TARJA</a:t>
                </a:r>
              </a:p>
            </p:txBody>
          </p:sp>
          <p:sp>
            <p:nvSpPr>
              <p:cNvPr id="80" name="TextBox 79"/>
              <p:cNvSpPr txBox="1"/>
              <p:nvPr/>
            </p:nvSpPr>
            <p:spPr>
              <a:xfrm>
                <a:off x="7244513" y="3483718"/>
                <a:ext cx="2026226" cy="307777"/>
              </a:xfrm>
              <a:prstGeom prst="rect">
                <a:avLst/>
              </a:prstGeom>
              <a:noFill/>
            </p:spPr>
            <p:txBody>
              <a:bodyPr wrap="square" rtlCol="0">
                <a:spAutoFit/>
              </a:bodyPr>
              <a:lstStyle/>
              <a:p>
                <a:r>
                  <a:rPr lang="fi-FI" sz="1400" dirty="0" smtClean="0">
                    <a:solidFill>
                      <a:schemeClr val="bg1"/>
                    </a:solidFill>
                    <a:latin typeface="Segoe WP Black" panose="020B0A02040504020203" pitchFamily="34" charset="0"/>
                    <a:cs typeface="Segoe UI" panose="020B0502040204020203" pitchFamily="34" charset="0"/>
                  </a:rPr>
                  <a:t>(</a:t>
                </a:r>
                <a:r>
                  <a:rPr lang="fi-FI" sz="1400" dirty="0" smtClean="0">
                    <a:solidFill>
                      <a:schemeClr val="tx1">
                        <a:lumMod val="65000"/>
                        <a:lumOff val="35000"/>
                      </a:schemeClr>
                    </a:solidFill>
                    <a:latin typeface="Segoe WP Black" panose="020B0A02040504020203" pitchFamily="34" charset="0"/>
                    <a:cs typeface="Segoe UI" panose="020B0502040204020203" pitchFamily="34" charset="0"/>
                  </a:rPr>
                  <a:t>APPS &amp; STARTUPS</a:t>
                </a:r>
                <a:r>
                  <a:rPr lang="fi-FI" sz="1400" dirty="0" smtClean="0">
                    <a:solidFill>
                      <a:schemeClr val="bg1"/>
                    </a:solidFill>
                    <a:latin typeface="Segoe WP Black" panose="020B0A02040504020203" pitchFamily="34" charset="0"/>
                    <a:cs typeface="Segoe UI" panose="020B0502040204020203" pitchFamily="34" charset="0"/>
                  </a:rPr>
                  <a:t>)</a:t>
                </a:r>
              </a:p>
            </p:txBody>
          </p:sp>
        </p:grpSp>
      </p:grpSp>
      <p:grpSp>
        <p:nvGrpSpPr>
          <p:cNvPr id="81" name="Group 80"/>
          <p:cNvGrpSpPr/>
          <p:nvPr/>
        </p:nvGrpSpPr>
        <p:grpSpPr>
          <a:xfrm>
            <a:off x="4389193" y="4152586"/>
            <a:ext cx="3424632" cy="1008138"/>
            <a:chOff x="8655769" y="5815983"/>
            <a:chExt cx="3424632" cy="1008138"/>
          </a:xfrm>
        </p:grpSpPr>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5769" y="5815983"/>
              <a:ext cx="1054538" cy="1008138"/>
            </a:xfrm>
            <a:prstGeom prst="rect">
              <a:avLst/>
            </a:prstGeom>
          </p:spPr>
        </p:pic>
        <p:grpSp>
          <p:nvGrpSpPr>
            <p:cNvPr id="83" name="Group 82"/>
            <p:cNvGrpSpPr/>
            <p:nvPr/>
          </p:nvGrpSpPr>
          <p:grpSpPr>
            <a:xfrm>
              <a:off x="9710307" y="5872660"/>
              <a:ext cx="2370094" cy="850971"/>
              <a:chOff x="7189542" y="2940524"/>
              <a:chExt cx="2370094" cy="850971"/>
            </a:xfrm>
          </p:grpSpPr>
          <p:sp>
            <p:nvSpPr>
              <p:cNvPr id="84" name="TextBox 83"/>
              <p:cNvSpPr txBox="1"/>
              <p:nvPr/>
            </p:nvSpPr>
            <p:spPr>
              <a:xfrm>
                <a:off x="7189542" y="2940524"/>
                <a:ext cx="2370094" cy="707886"/>
              </a:xfrm>
              <a:prstGeom prst="rect">
                <a:avLst/>
              </a:prstGeom>
              <a:noFill/>
            </p:spPr>
            <p:txBody>
              <a:bodyPr wrap="square" rtlCol="0">
                <a:spAutoFit/>
              </a:bodyPr>
              <a:lstStyle/>
              <a:p>
                <a:r>
                  <a:rPr lang="fi-FI" sz="4000" dirty="0" smtClean="0">
                    <a:solidFill>
                      <a:schemeClr val="bg1"/>
                    </a:solidFill>
                    <a:latin typeface="Segoe WP Black" panose="020B0A02040504020203" pitchFamily="34" charset="0"/>
                    <a:cs typeface="Segoe UI" panose="020B0502040204020203" pitchFamily="34" charset="0"/>
                  </a:rPr>
                  <a:t>MERETA</a:t>
                </a:r>
              </a:p>
            </p:txBody>
          </p:sp>
          <p:sp>
            <p:nvSpPr>
              <p:cNvPr id="85" name="TextBox 84"/>
              <p:cNvSpPr txBox="1"/>
              <p:nvPr/>
            </p:nvSpPr>
            <p:spPr>
              <a:xfrm>
                <a:off x="7244513" y="3483718"/>
                <a:ext cx="2026226" cy="307777"/>
              </a:xfrm>
              <a:prstGeom prst="rect">
                <a:avLst/>
              </a:prstGeom>
              <a:noFill/>
            </p:spPr>
            <p:txBody>
              <a:bodyPr wrap="square" rtlCol="0">
                <a:spAutoFit/>
              </a:bodyPr>
              <a:lstStyle/>
              <a:p>
                <a:r>
                  <a:rPr lang="fi-FI" sz="1400" dirty="0" smtClean="0">
                    <a:solidFill>
                      <a:schemeClr val="bg1"/>
                    </a:solidFill>
                    <a:latin typeface="Segoe WP Black" panose="020B0A02040504020203" pitchFamily="34" charset="0"/>
                    <a:cs typeface="Segoe UI" panose="020B0502040204020203" pitchFamily="34" charset="0"/>
                  </a:rPr>
                  <a:t>(</a:t>
                </a:r>
                <a:r>
                  <a:rPr lang="fi-FI" sz="1400" dirty="0" smtClean="0">
                    <a:solidFill>
                      <a:schemeClr val="tx1">
                        <a:lumMod val="65000"/>
                        <a:lumOff val="35000"/>
                      </a:schemeClr>
                    </a:solidFill>
                    <a:latin typeface="Segoe WP Black" panose="020B0A02040504020203" pitchFamily="34" charset="0"/>
                    <a:cs typeface="Segoe UI" panose="020B0502040204020203" pitchFamily="34" charset="0"/>
                  </a:rPr>
                  <a:t>MARKETING</a:t>
                </a:r>
                <a:r>
                  <a:rPr lang="fi-FI" sz="1400" dirty="0" smtClean="0">
                    <a:solidFill>
                      <a:schemeClr val="bg1"/>
                    </a:solidFill>
                    <a:latin typeface="Segoe WP Black" panose="020B0A02040504020203" pitchFamily="34" charset="0"/>
                    <a:cs typeface="Segoe UI" panose="020B0502040204020203" pitchFamily="34" charset="0"/>
                  </a:rPr>
                  <a:t>)</a:t>
                </a:r>
              </a:p>
            </p:txBody>
          </p:sp>
        </p:grpSp>
      </p:grpSp>
      <p:grpSp>
        <p:nvGrpSpPr>
          <p:cNvPr id="86" name="Group 85"/>
          <p:cNvGrpSpPr/>
          <p:nvPr/>
        </p:nvGrpSpPr>
        <p:grpSpPr>
          <a:xfrm>
            <a:off x="8259871" y="4073182"/>
            <a:ext cx="3424632" cy="1008138"/>
            <a:chOff x="8655769" y="5815983"/>
            <a:chExt cx="3424632" cy="1008138"/>
          </a:xfrm>
        </p:grpSpPr>
        <p:pic>
          <p:nvPicPr>
            <p:cNvPr id="87" name="Picture 8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5769" y="5815983"/>
              <a:ext cx="1054538" cy="1008138"/>
            </a:xfrm>
            <a:prstGeom prst="rect">
              <a:avLst/>
            </a:prstGeom>
          </p:spPr>
        </p:pic>
        <p:grpSp>
          <p:nvGrpSpPr>
            <p:cNvPr id="88" name="Group 87"/>
            <p:cNvGrpSpPr/>
            <p:nvPr/>
          </p:nvGrpSpPr>
          <p:grpSpPr>
            <a:xfrm>
              <a:off x="9710307" y="5872660"/>
              <a:ext cx="2370094" cy="850971"/>
              <a:chOff x="7189542" y="2940524"/>
              <a:chExt cx="2370094" cy="850971"/>
            </a:xfrm>
          </p:grpSpPr>
          <p:sp>
            <p:nvSpPr>
              <p:cNvPr id="89" name="TextBox 88"/>
              <p:cNvSpPr txBox="1"/>
              <p:nvPr/>
            </p:nvSpPr>
            <p:spPr>
              <a:xfrm>
                <a:off x="7189542" y="2940524"/>
                <a:ext cx="2370094" cy="707886"/>
              </a:xfrm>
              <a:prstGeom prst="rect">
                <a:avLst/>
              </a:prstGeom>
              <a:noFill/>
            </p:spPr>
            <p:txBody>
              <a:bodyPr wrap="square" rtlCol="0">
                <a:spAutoFit/>
              </a:bodyPr>
              <a:lstStyle/>
              <a:p>
                <a:r>
                  <a:rPr lang="fi-FI" sz="4000" dirty="0" smtClean="0">
                    <a:solidFill>
                      <a:schemeClr val="bg1"/>
                    </a:solidFill>
                    <a:latin typeface="Segoe WP Black" panose="020B0A02040504020203" pitchFamily="34" charset="0"/>
                    <a:cs typeface="Segoe UI" panose="020B0502040204020203" pitchFamily="34" charset="0"/>
                  </a:rPr>
                  <a:t>TERO</a:t>
                </a:r>
              </a:p>
            </p:txBody>
          </p:sp>
          <p:sp>
            <p:nvSpPr>
              <p:cNvPr id="90" name="TextBox 89"/>
              <p:cNvSpPr txBox="1"/>
              <p:nvPr/>
            </p:nvSpPr>
            <p:spPr>
              <a:xfrm>
                <a:off x="7244513" y="3483718"/>
                <a:ext cx="2026226" cy="307777"/>
              </a:xfrm>
              <a:prstGeom prst="rect">
                <a:avLst/>
              </a:prstGeom>
              <a:noFill/>
            </p:spPr>
            <p:txBody>
              <a:bodyPr wrap="square" rtlCol="0">
                <a:spAutoFit/>
              </a:bodyPr>
              <a:lstStyle/>
              <a:p>
                <a:r>
                  <a:rPr lang="fi-FI" sz="1400" dirty="0" smtClean="0">
                    <a:solidFill>
                      <a:schemeClr val="bg1"/>
                    </a:solidFill>
                    <a:latin typeface="Segoe WP Black" panose="020B0A02040504020203" pitchFamily="34" charset="0"/>
                    <a:cs typeface="Segoe UI" panose="020B0502040204020203" pitchFamily="34" charset="0"/>
                  </a:rPr>
                  <a:t>(</a:t>
                </a:r>
                <a:r>
                  <a:rPr lang="fi-FI" sz="1400" dirty="0" smtClean="0">
                    <a:solidFill>
                      <a:schemeClr val="tx1">
                        <a:lumMod val="65000"/>
                        <a:lumOff val="35000"/>
                      </a:schemeClr>
                    </a:solidFill>
                    <a:latin typeface="Segoe WP Black" panose="020B0A02040504020203" pitchFamily="34" charset="0"/>
                    <a:cs typeface="Segoe UI" panose="020B0502040204020203" pitchFamily="34" charset="0"/>
                  </a:rPr>
                  <a:t>TOOLS</a:t>
                </a:r>
                <a:r>
                  <a:rPr lang="fi-FI" sz="1400" dirty="0" smtClean="0">
                    <a:solidFill>
                      <a:schemeClr val="bg1"/>
                    </a:solidFill>
                    <a:latin typeface="Segoe WP Black" panose="020B0A02040504020203" pitchFamily="34" charset="0"/>
                    <a:cs typeface="Segoe UI" panose="020B0502040204020203" pitchFamily="34" charset="0"/>
                  </a:rPr>
                  <a:t>)</a:t>
                </a:r>
              </a:p>
            </p:txBody>
          </p:sp>
        </p:grpSp>
      </p:grpSp>
      <p:grpSp>
        <p:nvGrpSpPr>
          <p:cNvPr id="91" name="Group 90"/>
          <p:cNvGrpSpPr/>
          <p:nvPr/>
        </p:nvGrpSpPr>
        <p:grpSpPr>
          <a:xfrm>
            <a:off x="4389193" y="2727017"/>
            <a:ext cx="3424632" cy="1008138"/>
            <a:chOff x="8655769" y="5815983"/>
            <a:chExt cx="3424632" cy="1008138"/>
          </a:xfrm>
        </p:grpSpPr>
        <p:pic>
          <p:nvPicPr>
            <p:cNvPr id="92" name="Picture 9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5769" y="5815983"/>
              <a:ext cx="1054538" cy="1008138"/>
            </a:xfrm>
            <a:prstGeom prst="rect">
              <a:avLst/>
            </a:prstGeom>
          </p:spPr>
        </p:pic>
        <p:grpSp>
          <p:nvGrpSpPr>
            <p:cNvPr id="93" name="Group 92"/>
            <p:cNvGrpSpPr/>
            <p:nvPr/>
          </p:nvGrpSpPr>
          <p:grpSpPr>
            <a:xfrm>
              <a:off x="9710307" y="5872660"/>
              <a:ext cx="2370094" cy="850971"/>
              <a:chOff x="7189542" y="2940524"/>
              <a:chExt cx="2370094" cy="850971"/>
            </a:xfrm>
          </p:grpSpPr>
          <p:sp>
            <p:nvSpPr>
              <p:cNvPr id="94" name="TextBox 93"/>
              <p:cNvSpPr txBox="1"/>
              <p:nvPr/>
            </p:nvSpPr>
            <p:spPr>
              <a:xfrm>
                <a:off x="7189542" y="2940524"/>
                <a:ext cx="2370094" cy="707886"/>
              </a:xfrm>
              <a:prstGeom prst="rect">
                <a:avLst/>
              </a:prstGeom>
              <a:noFill/>
            </p:spPr>
            <p:txBody>
              <a:bodyPr wrap="square" rtlCol="0">
                <a:spAutoFit/>
              </a:bodyPr>
              <a:lstStyle/>
              <a:p>
                <a:r>
                  <a:rPr lang="fi-FI" sz="4000" dirty="0" smtClean="0">
                    <a:solidFill>
                      <a:schemeClr val="bg1"/>
                    </a:solidFill>
                    <a:latin typeface="Segoe WP Black" panose="020B0A02040504020203" pitchFamily="34" charset="0"/>
                    <a:cs typeface="Segoe UI" panose="020B0502040204020203" pitchFamily="34" charset="0"/>
                  </a:rPr>
                  <a:t>MIKA</a:t>
                </a:r>
              </a:p>
            </p:txBody>
          </p:sp>
          <p:sp>
            <p:nvSpPr>
              <p:cNvPr id="95" name="TextBox 94"/>
              <p:cNvSpPr txBox="1"/>
              <p:nvPr/>
            </p:nvSpPr>
            <p:spPr>
              <a:xfrm>
                <a:off x="7244513" y="3483718"/>
                <a:ext cx="2026226" cy="307777"/>
              </a:xfrm>
              <a:prstGeom prst="rect">
                <a:avLst/>
              </a:prstGeom>
              <a:noFill/>
            </p:spPr>
            <p:txBody>
              <a:bodyPr wrap="square" rtlCol="0">
                <a:spAutoFit/>
              </a:bodyPr>
              <a:lstStyle/>
              <a:p>
                <a:r>
                  <a:rPr lang="fi-FI" sz="1400" dirty="0" smtClean="0">
                    <a:solidFill>
                      <a:schemeClr val="bg1"/>
                    </a:solidFill>
                    <a:latin typeface="Segoe WP Black" panose="020B0A02040504020203" pitchFamily="34" charset="0"/>
                    <a:cs typeface="Segoe UI" panose="020B0502040204020203" pitchFamily="34" charset="0"/>
                  </a:rPr>
                  <a:t>(</a:t>
                </a:r>
                <a:r>
                  <a:rPr lang="fi-FI" sz="1400" dirty="0" smtClean="0">
                    <a:solidFill>
                      <a:schemeClr val="tx1">
                        <a:lumMod val="65000"/>
                        <a:lumOff val="35000"/>
                      </a:schemeClr>
                    </a:solidFill>
                    <a:latin typeface="Segoe WP Black" panose="020B0A02040504020203" pitchFamily="34" charset="0"/>
                    <a:cs typeface="Segoe UI" panose="020B0502040204020203" pitchFamily="34" charset="0"/>
                  </a:rPr>
                  <a:t>FEARLESS LEAD</a:t>
                </a:r>
                <a:r>
                  <a:rPr lang="fi-FI" sz="1400" dirty="0" smtClean="0">
                    <a:solidFill>
                      <a:schemeClr val="bg1"/>
                    </a:solidFill>
                    <a:latin typeface="Segoe WP Black" panose="020B0A02040504020203" pitchFamily="34" charset="0"/>
                    <a:cs typeface="Segoe UI" panose="020B0502040204020203" pitchFamily="34" charset="0"/>
                  </a:rPr>
                  <a:t>)</a:t>
                </a:r>
              </a:p>
            </p:txBody>
          </p:sp>
        </p:grpSp>
      </p:grpSp>
    </p:spTree>
    <p:extLst>
      <p:ext uri="{BB962C8B-B14F-4D97-AF65-F5344CB8AC3E}">
        <p14:creationId xmlns:p14="http://schemas.microsoft.com/office/powerpoint/2010/main" val="251828410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1"/>
            <a:ext cx="12192000" cy="229650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Box 7"/>
          <p:cNvSpPr txBox="1"/>
          <p:nvPr/>
        </p:nvSpPr>
        <p:spPr>
          <a:xfrm>
            <a:off x="496831" y="290941"/>
            <a:ext cx="3096490" cy="615553"/>
          </a:xfrm>
          <a:prstGeom prst="rect">
            <a:avLst/>
          </a:prstGeom>
          <a:noFill/>
        </p:spPr>
        <p:txBody>
          <a:bodyPr wrap="square" rtlCol="0">
            <a:spAutoFit/>
          </a:bodyPr>
          <a:lstStyle/>
          <a:p>
            <a:r>
              <a:rPr lang="fi-FI" sz="3400" dirty="0" smtClean="0">
                <a:solidFill>
                  <a:schemeClr val="tx1">
                    <a:lumMod val="65000"/>
                    <a:lumOff val="35000"/>
                  </a:schemeClr>
                </a:solidFill>
                <a:latin typeface="Segoe WP Black" panose="020B0A02040504020203" pitchFamily="34" charset="0"/>
                <a:cs typeface="Segoe UI" panose="020B0502040204020203" pitchFamily="34" charset="0"/>
              </a:rPr>
              <a:t>THE</a:t>
            </a:r>
          </a:p>
        </p:txBody>
      </p:sp>
      <p:sp>
        <p:nvSpPr>
          <p:cNvPr id="9" name="TextBox 8"/>
          <p:cNvSpPr txBox="1"/>
          <p:nvPr/>
        </p:nvSpPr>
        <p:spPr>
          <a:xfrm>
            <a:off x="403312" y="434459"/>
            <a:ext cx="6683287" cy="1862048"/>
          </a:xfrm>
          <a:prstGeom prst="rect">
            <a:avLst/>
          </a:prstGeom>
          <a:noFill/>
        </p:spPr>
        <p:txBody>
          <a:bodyPr wrap="square" rtlCol="0">
            <a:spAutoFit/>
          </a:bodyPr>
          <a:lstStyle/>
          <a:p>
            <a:r>
              <a:rPr lang="fi-FI" sz="11500" dirty="0" smtClean="0">
                <a:solidFill>
                  <a:schemeClr val="bg1"/>
                </a:solidFill>
                <a:latin typeface="Segoe WP Black" panose="020B0A02040504020203" pitchFamily="34" charset="0"/>
                <a:cs typeface="Segoe UI" panose="020B0502040204020203" pitchFamily="34" charset="0"/>
              </a:rPr>
              <a:t>AGENDA</a:t>
            </a:r>
            <a:endParaRPr lang="fi-FI" sz="34400" dirty="0" smtClean="0">
              <a:solidFill>
                <a:schemeClr val="bg1"/>
              </a:solidFill>
              <a:latin typeface="Segoe WP Black" panose="020B0A02040504020203" pitchFamily="34" charset="0"/>
              <a:cs typeface="Segoe UI" panose="020B0502040204020203" pitchFamily="34" charset="0"/>
            </a:endParaRPr>
          </a:p>
        </p:txBody>
      </p:sp>
      <p:sp>
        <p:nvSpPr>
          <p:cNvPr id="11" name="Isosceles Triangle 10"/>
          <p:cNvSpPr/>
          <p:nvPr/>
        </p:nvSpPr>
        <p:spPr>
          <a:xfrm rot="10800000">
            <a:off x="1418296" y="2296505"/>
            <a:ext cx="940377" cy="405246"/>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2" name="Table 1"/>
          <p:cNvGraphicFramePr>
            <a:graphicFrameLocks noGrp="1"/>
          </p:cNvGraphicFramePr>
          <p:nvPr>
            <p:extLst>
              <p:ext uri="{D42A27DB-BD31-4B8C-83A1-F6EECF244321}">
                <p14:modId xmlns:p14="http://schemas.microsoft.com/office/powerpoint/2010/main" val="3921379579"/>
              </p:ext>
            </p:extLst>
          </p:nvPr>
        </p:nvGraphicFramePr>
        <p:xfrm>
          <a:off x="238414" y="3001482"/>
          <a:ext cx="6003360" cy="2743200"/>
        </p:xfrm>
        <a:graphic>
          <a:graphicData uri="http://schemas.openxmlformats.org/drawingml/2006/table">
            <a:tbl>
              <a:tblPr firstRow="1" bandRow="1">
                <a:tableStyleId>{93296810-A885-4BE3-A3E7-6D5BEEA58F35}</a:tableStyleId>
              </a:tblPr>
              <a:tblGrid>
                <a:gridCol w="884800"/>
                <a:gridCol w="5118560"/>
              </a:tblGrid>
              <a:tr h="370840">
                <a:tc>
                  <a:txBody>
                    <a:bodyPr/>
                    <a:lstStyle/>
                    <a:p>
                      <a:r>
                        <a:rPr lang="en-US" sz="2400" dirty="0" smtClean="0"/>
                        <a:t>Time</a:t>
                      </a:r>
                      <a:endParaRPr lang="fi-FI" sz="2400" dirty="0"/>
                    </a:p>
                  </a:txBody>
                  <a:tcPr/>
                </a:tc>
                <a:tc>
                  <a:txBody>
                    <a:bodyPr/>
                    <a:lstStyle/>
                    <a:p>
                      <a:r>
                        <a:rPr lang="en-US" sz="2400" dirty="0" smtClean="0"/>
                        <a:t>Topic</a:t>
                      </a:r>
                      <a:endParaRPr lang="fi-FI" sz="2400" dirty="0"/>
                    </a:p>
                  </a:txBody>
                  <a:tcPr/>
                </a:tc>
              </a:tr>
              <a:tr h="370840">
                <a:tc>
                  <a:txBody>
                    <a:bodyPr/>
                    <a:lstStyle/>
                    <a:p>
                      <a:r>
                        <a:rPr lang="en-US" sz="2400" dirty="0" smtClean="0"/>
                        <a:t>9:00</a:t>
                      </a:r>
                      <a:endParaRPr lang="fi-FI" sz="2400" dirty="0"/>
                    </a:p>
                  </a:txBody>
                  <a:tcPr/>
                </a:tc>
                <a:tc>
                  <a:txBody>
                    <a:bodyPr/>
                    <a:lstStyle/>
                    <a:p>
                      <a:r>
                        <a:rPr lang="en-US" sz="2400" dirty="0" smtClean="0"/>
                        <a:t>Welcome &amp; introduction</a:t>
                      </a:r>
                      <a:endParaRPr lang="fi-FI" sz="2400" dirty="0"/>
                    </a:p>
                  </a:txBody>
                  <a:tcPr/>
                </a:tc>
              </a:tr>
              <a:tr h="370840">
                <a:tc>
                  <a:txBody>
                    <a:bodyPr/>
                    <a:lstStyle/>
                    <a:p>
                      <a:r>
                        <a:rPr lang="en-US" sz="2400" dirty="0" smtClean="0"/>
                        <a:t>9:10</a:t>
                      </a:r>
                      <a:endParaRPr lang="fi-FI" sz="2400" dirty="0"/>
                    </a:p>
                  </a:txBody>
                  <a:tcPr/>
                </a:tc>
                <a:tc>
                  <a:txBody>
                    <a:bodyPr/>
                    <a:lstStyle/>
                    <a:p>
                      <a:r>
                        <a:rPr lang="en-US" sz="2400" dirty="0" smtClean="0"/>
                        <a:t>What makes an kickass app - recap</a:t>
                      </a:r>
                      <a:endParaRPr lang="fi-FI" sz="2400" dirty="0"/>
                    </a:p>
                  </a:txBody>
                  <a:tcPr/>
                </a:tc>
              </a:tr>
              <a:tr h="370840">
                <a:tc>
                  <a:txBody>
                    <a:bodyPr/>
                    <a:lstStyle/>
                    <a:p>
                      <a:r>
                        <a:rPr lang="en-US" sz="2400" dirty="0" smtClean="0"/>
                        <a:t>9:40</a:t>
                      </a:r>
                      <a:endParaRPr lang="fi-FI" sz="2400" dirty="0"/>
                    </a:p>
                  </a:txBody>
                  <a:tcPr/>
                </a:tc>
                <a:tc>
                  <a:txBody>
                    <a:bodyPr/>
                    <a:lstStyle/>
                    <a:p>
                      <a:r>
                        <a:rPr lang="en-US" sz="2400" dirty="0" smtClean="0"/>
                        <a:t>HTML5</a:t>
                      </a:r>
                      <a:r>
                        <a:rPr lang="en-US" sz="2400" baseline="0" dirty="0" smtClean="0"/>
                        <a:t> templates and examples</a:t>
                      </a:r>
                      <a:endParaRPr lang="fi-FI" sz="2400" dirty="0"/>
                    </a:p>
                  </a:txBody>
                  <a:tcPr/>
                </a:tc>
              </a:tr>
              <a:tr h="370840">
                <a:tc>
                  <a:txBody>
                    <a:bodyPr/>
                    <a:lstStyle/>
                    <a:p>
                      <a:r>
                        <a:rPr lang="en-US" sz="2400" dirty="0" smtClean="0"/>
                        <a:t>10:00</a:t>
                      </a:r>
                      <a:endParaRPr lang="fi-FI" sz="2400" dirty="0"/>
                    </a:p>
                  </a:txBody>
                  <a:tcPr/>
                </a:tc>
                <a:tc>
                  <a:txBody>
                    <a:bodyPr/>
                    <a:lstStyle/>
                    <a:p>
                      <a:r>
                        <a:rPr lang="en-US" sz="2400" dirty="0" smtClean="0"/>
                        <a:t>Time to get </a:t>
                      </a:r>
                      <a:r>
                        <a:rPr lang="en-US" sz="2400" dirty="0" err="1" smtClean="0"/>
                        <a:t>jiggy</a:t>
                      </a:r>
                      <a:endParaRPr lang="fi-FI" sz="2400" dirty="0"/>
                    </a:p>
                  </a:txBody>
                  <a:tcPr/>
                </a:tc>
              </a:tr>
              <a:tr h="370840">
                <a:tc>
                  <a:txBody>
                    <a:bodyPr/>
                    <a:lstStyle/>
                    <a:p>
                      <a:r>
                        <a:rPr lang="en-US" sz="2400" dirty="0" smtClean="0"/>
                        <a:t>12:00</a:t>
                      </a:r>
                      <a:endParaRPr lang="fi-FI" sz="2400" dirty="0"/>
                    </a:p>
                  </a:txBody>
                  <a:tcPr/>
                </a:tc>
                <a:tc>
                  <a:txBody>
                    <a:bodyPr/>
                    <a:lstStyle/>
                    <a:p>
                      <a:r>
                        <a:rPr lang="en-US" sz="2400" dirty="0" smtClean="0"/>
                        <a:t>Lunch</a:t>
                      </a:r>
                      <a:endParaRPr lang="fi-FI" sz="2400" dirty="0"/>
                    </a:p>
                  </a:txBody>
                  <a:tcPr/>
                </a:tc>
              </a:tr>
            </a:tbl>
          </a:graphicData>
        </a:graphic>
      </p:graphicFrame>
    </p:spTree>
    <p:extLst>
      <p:ext uri="{BB962C8B-B14F-4D97-AF65-F5344CB8AC3E}">
        <p14:creationId xmlns:p14="http://schemas.microsoft.com/office/powerpoint/2010/main" val="226322670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22337" y="1933519"/>
            <a:ext cx="10147326" cy="2604655"/>
            <a:chOff x="1317713" y="1933519"/>
            <a:chExt cx="10147326" cy="2604655"/>
          </a:xfrm>
        </p:grpSpPr>
        <p:sp>
          <p:nvSpPr>
            <p:cNvPr id="5" name="TextBox 4"/>
            <p:cNvSpPr txBox="1"/>
            <p:nvPr/>
          </p:nvSpPr>
          <p:spPr>
            <a:xfrm>
              <a:off x="1317713" y="2304822"/>
              <a:ext cx="3096490" cy="1862048"/>
            </a:xfrm>
            <a:prstGeom prst="rect">
              <a:avLst/>
            </a:prstGeom>
            <a:noFill/>
          </p:spPr>
          <p:txBody>
            <a:bodyPr wrap="square" rtlCol="0">
              <a:spAutoFit/>
            </a:bodyPr>
            <a:lstStyle/>
            <a:p>
              <a:r>
                <a:rPr lang="fi-FI" sz="11500" dirty="0" smtClean="0">
                  <a:solidFill>
                    <a:schemeClr val="tx1">
                      <a:lumMod val="75000"/>
                      <a:lumOff val="25000"/>
                    </a:schemeClr>
                  </a:solidFill>
                  <a:latin typeface="Segoe WP Black" panose="020B0A02040504020203" pitchFamily="34" charset="0"/>
                  <a:cs typeface="Segoe UI" panose="020B0502040204020203" pitchFamily="34" charset="0"/>
                </a:rPr>
                <a:t>WE</a:t>
              </a:r>
              <a:endParaRPr lang="fi-FI" sz="34400" dirty="0" smtClean="0">
                <a:solidFill>
                  <a:schemeClr val="tx1">
                    <a:lumMod val="75000"/>
                    <a:lumOff val="25000"/>
                  </a:schemeClr>
                </a:solidFill>
                <a:latin typeface="Segoe WP Black" panose="020B0A02040504020203" pitchFamily="34" charset="0"/>
                <a:cs typeface="Segoe UI" panose="020B0502040204020203"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655" y="1933519"/>
              <a:ext cx="2604655" cy="2604655"/>
            </a:xfrm>
            <a:prstGeom prst="rect">
              <a:avLst/>
            </a:prstGeom>
          </p:spPr>
        </p:pic>
        <p:sp>
          <p:nvSpPr>
            <p:cNvPr id="8" name="TextBox 7"/>
            <p:cNvSpPr txBox="1"/>
            <p:nvPr/>
          </p:nvSpPr>
          <p:spPr>
            <a:xfrm>
              <a:off x="7209762" y="2304822"/>
              <a:ext cx="4255277" cy="1862048"/>
            </a:xfrm>
            <a:prstGeom prst="rect">
              <a:avLst/>
            </a:prstGeom>
            <a:noFill/>
          </p:spPr>
          <p:txBody>
            <a:bodyPr wrap="square" rtlCol="0">
              <a:spAutoFit/>
            </a:bodyPr>
            <a:lstStyle/>
            <a:p>
              <a:r>
                <a:rPr lang="fi-FI" sz="11500" dirty="0" smtClean="0">
                  <a:solidFill>
                    <a:schemeClr val="tx1">
                      <a:lumMod val="75000"/>
                      <a:lumOff val="25000"/>
                    </a:schemeClr>
                  </a:solidFill>
                  <a:latin typeface="Segoe WP Black" panose="020B0A02040504020203" pitchFamily="34" charset="0"/>
                  <a:cs typeface="Segoe UI" panose="020B0502040204020203" pitchFamily="34" charset="0"/>
                </a:rPr>
                <a:t>APPS</a:t>
              </a:r>
              <a:endParaRPr lang="fi-FI" sz="34400" dirty="0" smtClean="0">
                <a:solidFill>
                  <a:schemeClr val="tx1">
                    <a:lumMod val="75000"/>
                    <a:lumOff val="25000"/>
                  </a:schemeClr>
                </a:solidFill>
                <a:latin typeface="Segoe WP Black" panose="020B0A02040504020203" pitchFamily="34" charset="0"/>
                <a:cs typeface="Segoe UI" panose="020B0502040204020203" pitchFamily="34" charset="0"/>
              </a:endParaRPr>
            </a:p>
          </p:txBody>
        </p:sp>
      </p:grpSp>
      <p:sp>
        <p:nvSpPr>
          <p:cNvPr id="10" name="Rectangle 9"/>
          <p:cNvSpPr/>
          <p:nvPr/>
        </p:nvSpPr>
        <p:spPr>
          <a:xfrm flipV="1">
            <a:off x="0" y="5476009"/>
            <a:ext cx="12192000" cy="1381991"/>
          </a:xfrm>
          <a:prstGeom prst="rect">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Isosceles Triangle 10"/>
          <p:cNvSpPr/>
          <p:nvPr/>
        </p:nvSpPr>
        <p:spPr>
          <a:xfrm rot="10800000">
            <a:off x="5046417" y="5468044"/>
            <a:ext cx="940377" cy="4052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188" y="5967673"/>
            <a:ext cx="2078182" cy="39797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206" y="5697119"/>
            <a:ext cx="2829594" cy="939079"/>
          </a:xfrm>
          <a:prstGeom prst="rect">
            <a:avLst/>
          </a:prstGeom>
        </p:spPr>
      </p:pic>
    </p:spTree>
    <p:extLst>
      <p:ext uri="{BB962C8B-B14F-4D97-AF65-F5344CB8AC3E}">
        <p14:creationId xmlns:p14="http://schemas.microsoft.com/office/powerpoint/2010/main" val="224683870"/>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0" y="0"/>
            <a:ext cx="12192000" cy="2350240"/>
          </a:xfrm>
          <a:prstGeom prst="rect">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Isosceles Triangle 10"/>
          <p:cNvSpPr/>
          <p:nvPr/>
        </p:nvSpPr>
        <p:spPr>
          <a:xfrm rot="10800000">
            <a:off x="2226026" y="2331273"/>
            <a:ext cx="940377" cy="405246"/>
          </a:xfrm>
          <a:prstGeom prst="triangle">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xtBox 11"/>
          <p:cNvSpPr txBox="1"/>
          <p:nvPr/>
        </p:nvSpPr>
        <p:spPr>
          <a:xfrm>
            <a:off x="624206" y="30500"/>
            <a:ext cx="7967343" cy="2123658"/>
          </a:xfrm>
          <a:prstGeom prst="rect">
            <a:avLst/>
          </a:prstGeom>
          <a:noFill/>
        </p:spPr>
        <p:txBody>
          <a:bodyPr wrap="square" rtlCol="0">
            <a:spAutoFit/>
          </a:bodyPr>
          <a:lstStyle/>
          <a:p>
            <a:r>
              <a:rPr lang="fi-FI" sz="6600" dirty="0" smtClean="0">
                <a:solidFill>
                  <a:schemeClr val="bg1"/>
                </a:solidFill>
                <a:latin typeface="Segoe WP Black" panose="020B0A02040504020203" pitchFamily="34" charset="0"/>
                <a:cs typeface="Segoe UI" panose="020B0502040204020203" pitchFamily="34" charset="0"/>
              </a:rPr>
              <a:t>EXPRESSING OUR</a:t>
            </a:r>
          </a:p>
          <a:p>
            <a:r>
              <a:rPr lang="fi-FI" sz="6600" dirty="0" smtClean="0">
                <a:solidFill>
                  <a:schemeClr val="bg1"/>
                </a:solidFill>
                <a:latin typeface="Segoe WP Black" panose="020B0A02040504020203" pitchFamily="34" charset="0"/>
                <a:cs typeface="Segoe UI" panose="020B0502040204020203" pitchFamily="34" charset="0"/>
              </a:rPr>
              <a:t>LOVE</a:t>
            </a:r>
            <a:endParaRPr lang="fi-FI" sz="6600" dirty="0" smtClean="0">
              <a:solidFill>
                <a:schemeClr val="tx1">
                  <a:lumMod val="85000"/>
                  <a:lumOff val="15000"/>
                </a:schemeClr>
              </a:solidFill>
              <a:latin typeface="Segoe WP Black" panose="020B0A02040504020203" pitchFamily="34" charset="0"/>
              <a:cs typeface="Segoe UI" panose="020B0502040204020203" pitchFamily="34" charset="0"/>
            </a:endParaRPr>
          </a:p>
        </p:txBody>
      </p:sp>
      <p:grpSp>
        <p:nvGrpSpPr>
          <p:cNvPr id="4" name="Group 3"/>
          <p:cNvGrpSpPr/>
          <p:nvPr/>
        </p:nvGrpSpPr>
        <p:grpSpPr>
          <a:xfrm>
            <a:off x="1774113" y="2844941"/>
            <a:ext cx="8643774" cy="2820777"/>
            <a:chOff x="1262713" y="3604970"/>
            <a:chExt cx="8643774" cy="2820777"/>
          </a:xfrm>
        </p:grpSpPr>
        <p:pic>
          <p:nvPicPr>
            <p:cNvPr id="2" name="Picture 1"/>
            <p:cNvPicPr>
              <a:picLocks noChangeAspect="1"/>
            </p:cNvPicPr>
            <p:nvPr/>
          </p:nvPicPr>
          <p:blipFill rotWithShape="1">
            <a:blip r:embed="rId2"/>
            <a:srcRect l="23281" t="9734" r="28754" b="4995"/>
            <a:stretch/>
          </p:blipFill>
          <p:spPr>
            <a:xfrm>
              <a:off x="1262713" y="3676486"/>
              <a:ext cx="2086139" cy="2086139"/>
            </a:xfrm>
            <a:prstGeom prst="rect">
              <a:avLst/>
            </a:prstGeom>
          </p:spPr>
        </p:pic>
        <p:sp>
          <p:nvSpPr>
            <p:cNvPr id="15" name="Rectangle 14"/>
            <p:cNvSpPr/>
            <p:nvPr/>
          </p:nvSpPr>
          <p:spPr>
            <a:xfrm rot="10800000" flipV="1">
              <a:off x="1262713" y="5691109"/>
              <a:ext cx="2086139" cy="734638"/>
            </a:xfrm>
            <a:prstGeom prst="rect">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latin typeface="Segoe UI Light" panose="020B0502040204020203" pitchFamily="34" charset="0"/>
                  <a:cs typeface="Segoe UI Light" panose="020B0502040204020203" pitchFamily="34" charset="0"/>
                </a:rPr>
                <a:t>microsoft.fi/app</a:t>
              </a:r>
              <a:endParaRPr lang="fi-FI" dirty="0">
                <a:latin typeface="Segoe UI Light" panose="020B0502040204020203" pitchFamily="34" charset="0"/>
                <a:cs typeface="Segoe UI Light" panose="020B0502040204020203" pitchFamily="34" charset="0"/>
              </a:endParaRPr>
            </a:p>
          </p:txBody>
        </p:sp>
        <p:pic>
          <p:nvPicPr>
            <p:cNvPr id="16" name="Picture 15"/>
            <p:cNvPicPr>
              <a:picLocks noChangeAspect="1"/>
            </p:cNvPicPr>
            <p:nvPr/>
          </p:nvPicPr>
          <p:blipFill rotWithShape="1">
            <a:blip r:embed="rId2"/>
            <a:srcRect l="23281" t="9734" r="28754" b="4995"/>
            <a:stretch/>
          </p:blipFill>
          <p:spPr>
            <a:xfrm>
              <a:off x="4541531" y="3676486"/>
              <a:ext cx="2086139" cy="2086139"/>
            </a:xfrm>
            <a:prstGeom prst="rect">
              <a:avLst/>
            </a:prstGeom>
          </p:spPr>
        </p:pic>
        <p:sp>
          <p:nvSpPr>
            <p:cNvPr id="17" name="Rectangle 16"/>
            <p:cNvSpPr/>
            <p:nvPr/>
          </p:nvSpPr>
          <p:spPr>
            <a:xfrm rot="10800000" flipV="1">
              <a:off x="4541531" y="5691109"/>
              <a:ext cx="2086139" cy="734638"/>
            </a:xfrm>
            <a:prstGeom prst="rect">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latin typeface="Segoe UI Light" panose="020B0502040204020203" pitchFamily="34" charset="0"/>
                  <a:cs typeface="Segoe UI Light" panose="020B0502040204020203" pitchFamily="34" charset="0"/>
                </a:rPr>
                <a:t>MSDN Flash -newsletter</a:t>
              </a:r>
              <a:endParaRPr lang="fi-FI" dirty="0">
                <a:latin typeface="Segoe UI Light" panose="020B0502040204020203" pitchFamily="34" charset="0"/>
                <a:cs typeface="Segoe UI Light" panose="020B0502040204020203" pitchFamily="34" charset="0"/>
              </a:endParaRPr>
            </a:p>
          </p:txBody>
        </p:sp>
        <p:pic>
          <p:nvPicPr>
            <p:cNvPr id="18" name="Picture 17"/>
            <p:cNvPicPr>
              <a:picLocks noChangeAspect="1"/>
            </p:cNvPicPr>
            <p:nvPr/>
          </p:nvPicPr>
          <p:blipFill rotWithShape="1">
            <a:blip r:embed="rId2"/>
            <a:srcRect l="23281" t="9734" r="28754" b="4995"/>
            <a:stretch/>
          </p:blipFill>
          <p:spPr>
            <a:xfrm>
              <a:off x="7820348" y="3676486"/>
              <a:ext cx="2086139" cy="2086139"/>
            </a:xfrm>
            <a:prstGeom prst="rect">
              <a:avLst/>
            </a:prstGeom>
          </p:spPr>
        </p:pic>
        <p:sp>
          <p:nvSpPr>
            <p:cNvPr id="19" name="Rectangle 18"/>
            <p:cNvSpPr/>
            <p:nvPr/>
          </p:nvSpPr>
          <p:spPr>
            <a:xfrm rot="10800000" flipV="1">
              <a:off x="7820348" y="5691109"/>
              <a:ext cx="2086139" cy="734638"/>
            </a:xfrm>
            <a:prstGeom prst="rect">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latin typeface="Segoe UI Light" panose="020B0502040204020203" pitchFamily="34" charset="0"/>
                  <a:cs typeface="Segoe UI Light" panose="020B0502040204020203" pitchFamily="34" charset="0"/>
                </a:rPr>
                <a:t>Microsoft Virtual Academy</a:t>
              </a:r>
              <a:endParaRPr lang="fi-FI" dirty="0">
                <a:latin typeface="Segoe UI Light" panose="020B0502040204020203" pitchFamily="34" charset="0"/>
                <a:cs typeface="Segoe UI Light" panose="020B0502040204020203" pitchFamily="34" charset="0"/>
              </a:endParaRPr>
            </a:p>
          </p:txBody>
        </p:sp>
        <p:pic>
          <p:nvPicPr>
            <p:cNvPr id="3" name="Picture 2"/>
            <p:cNvPicPr>
              <a:picLocks noChangeAspect="1"/>
            </p:cNvPicPr>
            <p:nvPr/>
          </p:nvPicPr>
          <p:blipFill rotWithShape="1">
            <a:blip r:embed="rId3"/>
            <a:srcRect l="213" r="33683"/>
            <a:stretch/>
          </p:blipFill>
          <p:spPr>
            <a:xfrm>
              <a:off x="7820348" y="3604970"/>
              <a:ext cx="2086139" cy="2086139"/>
            </a:xfrm>
            <a:prstGeom prst="rect">
              <a:avLst/>
            </a:prstGeom>
          </p:spPr>
        </p:pic>
      </p:grpSp>
      <p:sp>
        <p:nvSpPr>
          <p:cNvPr id="20" name="TextBox 19"/>
          <p:cNvSpPr txBox="1"/>
          <p:nvPr/>
        </p:nvSpPr>
        <p:spPr>
          <a:xfrm>
            <a:off x="1774112" y="5878289"/>
            <a:ext cx="2417878" cy="738664"/>
          </a:xfrm>
          <a:prstGeom prst="rect">
            <a:avLst/>
          </a:prstGeom>
          <a:noFill/>
        </p:spPr>
        <p:txBody>
          <a:bodyPr wrap="square" rtlCol="0">
            <a:spAutoFit/>
          </a:bodyPr>
          <a:lstStyle/>
          <a:p>
            <a:pPr marL="285750" indent="-285750">
              <a:buFont typeface="Arial" panose="020B0604020202020204" pitchFamily="34" charset="0"/>
              <a:buChar char="•"/>
            </a:pPr>
            <a:r>
              <a:rPr lang="fi-FI" sz="1400" dirty="0" smtClean="0">
                <a:solidFill>
                  <a:schemeClr val="bg2">
                    <a:lumMod val="25000"/>
                  </a:schemeClr>
                </a:solidFill>
              </a:rPr>
              <a:t>Local app news, events and campaigns</a:t>
            </a:r>
          </a:p>
          <a:p>
            <a:pPr marL="285750" indent="-285750">
              <a:buFont typeface="Arial" panose="020B0604020202020204" pitchFamily="34" charset="0"/>
              <a:buChar char="•"/>
            </a:pPr>
            <a:endParaRPr lang="fi-FI" sz="1400" dirty="0">
              <a:solidFill>
                <a:schemeClr val="bg2">
                  <a:lumMod val="25000"/>
                </a:schemeClr>
              </a:solidFill>
            </a:endParaRPr>
          </a:p>
        </p:txBody>
      </p:sp>
      <p:sp>
        <p:nvSpPr>
          <p:cNvPr id="21" name="TextBox 20"/>
          <p:cNvSpPr txBox="1"/>
          <p:nvPr/>
        </p:nvSpPr>
        <p:spPr>
          <a:xfrm>
            <a:off x="5052930" y="5878289"/>
            <a:ext cx="2417878" cy="738664"/>
          </a:xfrm>
          <a:prstGeom prst="rect">
            <a:avLst/>
          </a:prstGeom>
          <a:noFill/>
        </p:spPr>
        <p:txBody>
          <a:bodyPr wrap="square" rtlCol="0">
            <a:spAutoFit/>
          </a:bodyPr>
          <a:lstStyle/>
          <a:p>
            <a:pPr marL="285750" indent="-285750">
              <a:buFont typeface="Arial" panose="020B0604020202020204" pitchFamily="34" charset="0"/>
              <a:buChar char="•"/>
            </a:pPr>
            <a:r>
              <a:rPr lang="fi-FI" sz="1400" dirty="0" smtClean="0">
                <a:solidFill>
                  <a:schemeClr val="bg2">
                    <a:lumMod val="25000"/>
                  </a:schemeClr>
                </a:solidFill>
              </a:rPr>
              <a:t>Newsletter for Finnish developers</a:t>
            </a:r>
          </a:p>
          <a:p>
            <a:pPr marL="285750" indent="-285750">
              <a:buFont typeface="Arial" panose="020B0604020202020204" pitchFamily="34" charset="0"/>
              <a:buChar char="•"/>
            </a:pPr>
            <a:r>
              <a:rPr lang="fi-FI" sz="1400" dirty="0" smtClean="0">
                <a:solidFill>
                  <a:schemeClr val="bg2">
                    <a:lumMod val="25000"/>
                  </a:schemeClr>
                </a:solidFill>
              </a:rPr>
              <a:t>News and local activity</a:t>
            </a:r>
            <a:endParaRPr lang="fi-FI" sz="1400" dirty="0">
              <a:solidFill>
                <a:schemeClr val="bg2">
                  <a:lumMod val="25000"/>
                </a:schemeClr>
              </a:solidFill>
            </a:endParaRPr>
          </a:p>
        </p:txBody>
      </p:sp>
      <p:sp>
        <p:nvSpPr>
          <p:cNvPr id="22" name="TextBox 21"/>
          <p:cNvSpPr txBox="1"/>
          <p:nvPr/>
        </p:nvSpPr>
        <p:spPr>
          <a:xfrm>
            <a:off x="8165878" y="5878289"/>
            <a:ext cx="2417878" cy="523220"/>
          </a:xfrm>
          <a:prstGeom prst="rect">
            <a:avLst/>
          </a:prstGeom>
          <a:noFill/>
        </p:spPr>
        <p:txBody>
          <a:bodyPr wrap="square" rtlCol="0">
            <a:spAutoFit/>
          </a:bodyPr>
          <a:lstStyle/>
          <a:p>
            <a:pPr marL="285750" indent="-285750">
              <a:buFont typeface="Arial" panose="020B0604020202020204" pitchFamily="34" charset="0"/>
              <a:buChar char="•"/>
            </a:pPr>
            <a:r>
              <a:rPr lang="fi-FI" sz="1400" dirty="0" smtClean="0">
                <a:solidFill>
                  <a:schemeClr val="bg2">
                    <a:lumMod val="25000"/>
                  </a:schemeClr>
                </a:solidFill>
              </a:rPr>
              <a:t>Free quality training for developers</a:t>
            </a:r>
          </a:p>
        </p:txBody>
      </p:sp>
      <p:pic>
        <p:nvPicPr>
          <p:cNvPr id="5" name="Picture 4"/>
          <p:cNvPicPr>
            <a:picLocks noChangeAspect="1"/>
          </p:cNvPicPr>
          <p:nvPr/>
        </p:nvPicPr>
        <p:blipFill rotWithShape="1">
          <a:blip r:embed="rId4"/>
          <a:srcRect l="37" t="-201" r="27889" b="201"/>
          <a:stretch/>
        </p:blipFill>
        <p:spPr>
          <a:xfrm>
            <a:off x="5052929" y="2891172"/>
            <a:ext cx="2086141" cy="2086141"/>
          </a:xfrm>
          <a:prstGeom prst="rect">
            <a:avLst/>
          </a:prstGeom>
        </p:spPr>
      </p:pic>
    </p:spTree>
    <p:extLst>
      <p:ext uri="{BB962C8B-B14F-4D97-AF65-F5344CB8AC3E}">
        <p14:creationId xmlns:p14="http://schemas.microsoft.com/office/powerpoint/2010/main" val="313528085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3" r="48629"/>
          <a:stretch/>
        </p:blipFill>
        <p:spPr>
          <a:xfrm>
            <a:off x="1774111" y="2954340"/>
            <a:ext cx="2086141" cy="2086141"/>
          </a:xfrm>
          <a:prstGeom prst="rect">
            <a:avLst/>
          </a:prstGeom>
        </p:spPr>
      </p:pic>
      <p:pic>
        <p:nvPicPr>
          <p:cNvPr id="7" name="Picture 6"/>
          <p:cNvPicPr>
            <a:picLocks noChangeAspect="1"/>
          </p:cNvPicPr>
          <p:nvPr/>
        </p:nvPicPr>
        <p:blipFill rotWithShape="1">
          <a:blip r:embed="rId3"/>
          <a:srcRect l="38036" t="-433" r="3782" b="433"/>
          <a:stretch/>
        </p:blipFill>
        <p:spPr>
          <a:xfrm>
            <a:off x="8331748" y="2954340"/>
            <a:ext cx="2018609" cy="2018609"/>
          </a:xfrm>
          <a:prstGeom prst="rect">
            <a:avLst/>
          </a:prstGeom>
        </p:spPr>
      </p:pic>
      <p:pic>
        <p:nvPicPr>
          <p:cNvPr id="5" name="Picture 4"/>
          <p:cNvPicPr>
            <a:picLocks noChangeAspect="1"/>
          </p:cNvPicPr>
          <p:nvPr/>
        </p:nvPicPr>
        <p:blipFill rotWithShape="1">
          <a:blip r:embed="rId4"/>
          <a:srcRect l="14" t="294" r="53290" b="-294"/>
          <a:stretch/>
        </p:blipFill>
        <p:spPr>
          <a:xfrm>
            <a:off x="5057425" y="2956589"/>
            <a:ext cx="2081645" cy="2081645"/>
          </a:xfrm>
          <a:prstGeom prst="rect">
            <a:avLst/>
          </a:prstGeom>
        </p:spPr>
      </p:pic>
      <p:sp>
        <p:nvSpPr>
          <p:cNvPr id="10" name="Rectangle 9"/>
          <p:cNvSpPr/>
          <p:nvPr/>
        </p:nvSpPr>
        <p:spPr>
          <a:xfrm flipV="1">
            <a:off x="0" y="0"/>
            <a:ext cx="12192000" cy="2350240"/>
          </a:xfrm>
          <a:prstGeom prst="rect">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Isosceles Triangle 10"/>
          <p:cNvSpPr/>
          <p:nvPr/>
        </p:nvSpPr>
        <p:spPr>
          <a:xfrm rot="10800000">
            <a:off x="2226026" y="2331273"/>
            <a:ext cx="940377" cy="405246"/>
          </a:xfrm>
          <a:prstGeom prst="triangle">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xtBox 11"/>
          <p:cNvSpPr txBox="1"/>
          <p:nvPr/>
        </p:nvSpPr>
        <p:spPr>
          <a:xfrm>
            <a:off x="624206" y="30500"/>
            <a:ext cx="7967343" cy="2123658"/>
          </a:xfrm>
          <a:prstGeom prst="rect">
            <a:avLst/>
          </a:prstGeom>
          <a:noFill/>
        </p:spPr>
        <p:txBody>
          <a:bodyPr wrap="square" rtlCol="0">
            <a:spAutoFit/>
          </a:bodyPr>
          <a:lstStyle/>
          <a:p>
            <a:r>
              <a:rPr lang="fi-FI" sz="6600" dirty="0" smtClean="0">
                <a:solidFill>
                  <a:schemeClr val="bg1"/>
                </a:solidFill>
                <a:latin typeface="Segoe WP Black" panose="020B0A02040504020203" pitchFamily="34" charset="0"/>
                <a:cs typeface="Segoe UI" panose="020B0502040204020203" pitchFamily="34" charset="0"/>
              </a:rPr>
              <a:t>HELPING YOU BE AMAZING</a:t>
            </a:r>
            <a:endParaRPr lang="fi-FI" sz="6600" dirty="0" smtClean="0">
              <a:solidFill>
                <a:schemeClr val="tx1">
                  <a:lumMod val="85000"/>
                  <a:lumOff val="15000"/>
                </a:schemeClr>
              </a:solidFill>
              <a:latin typeface="Segoe WP Black" panose="020B0A02040504020203" pitchFamily="34" charset="0"/>
              <a:cs typeface="Segoe UI" panose="020B0502040204020203" pitchFamily="34" charset="0"/>
            </a:endParaRPr>
          </a:p>
        </p:txBody>
      </p:sp>
      <p:sp>
        <p:nvSpPr>
          <p:cNvPr id="15" name="Rectangle 14"/>
          <p:cNvSpPr/>
          <p:nvPr/>
        </p:nvSpPr>
        <p:spPr>
          <a:xfrm rot="10800000" flipV="1">
            <a:off x="1774113" y="4966718"/>
            <a:ext cx="2086139" cy="734638"/>
          </a:xfrm>
          <a:prstGeom prst="rect">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latin typeface="Segoe UI Light" panose="020B0502040204020203" pitchFamily="34" charset="0"/>
                <a:cs typeface="Segoe UI Light" panose="020B0502040204020203" pitchFamily="34" charset="0"/>
              </a:rPr>
              <a:t>DreamSpark</a:t>
            </a:r>
            <a:endParaRPr lang="fi-FI" dirty="0">
              <a:latin typeface="Segoe UI Light" panose="020B0502040204020203" pitchFamily="34" charset="0"/>
              <a:cs typeface="Segoe UI Light" panose="020B0502040204020203" pitchFamily="34" charset="0"/>
            </a:endParaRPr>
          </a:p>
        </p:txBody>
      </p:sp>
      <p:sp>
        <p:nvSpPr>
          <p:cNvPr id="17" name="Rectangle 16"/>
          <p:cNvSpPr/>
          <p:nvPr/>
        </p:nvSpPr>
        <p:spPr>
          <a:xfrm rot="10800000" flipV="1">
            <a:off x="5052931" y="4966718"/>
            <a:ext cx="2086139" cy="734638"/>
          </a:xfrm>
          <a:prstGeom prst="rect">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latin typeface="Segoe UI Light" panose="020B0502040204020203" pitchFamily="34" charset="0"/>
                <a:cs typeface="Segoe UI Light" panose="020B0502040204020203" pitchFamily="34" charset="0"/>
              </a:rPr>
              <a:t>BizSpark</a:t>
            </a:r>
            <a:endParaRPr lang="fi-FI" dirty="0">
              <a:latin typeface="Segoe UI Light" panose="020B0502040204020203" pitchFamily="34" charset="0"/>
              <a:cs typeface="Segoe UI Light" panose="020B0502040204020203" pitchFamily="34" charset="0"/>
            </a:endParaRPr>
          </a:p>
        </p:txBody>
      </p:sp>
      <p:sp>
        <p:nvSpPr>
          <p:cNvPr id="19" name="Rectangle 18"/>
          <p:cNvSpPr/>
          <p:nvPr/>
        </p:nvSpPr>
        <p:spPr>
          <a:xfrm rot="10800000" flipV="1">
            <a:off x="8331748" y="4966718"/>
            <a:ext cx="2086139" cy="734638"/>
          </a:xfrm>
          <a:prstGeom prst="rect">
            <a:avLst/>
          </a:prstGeom>
          <a:solidFill>
            <a:srgbClr val="E3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latin typeface="Segoe UI Light" panose="020B0502040204020203" pitchFamily="34" charset="0"/>
                <a:cs typeface="Segoe UI Light" panose="020B0502040204020203" pitchFamily="34" charset="0"/>
              </a:rPr>
              <a:t>AppCampus</a:t>
            </a:r>
            <a:endParaRPr lang="fi-FI" dirty="0">
              <a:latin typeface="Segoe UI Light" panose="020B0502040204020203" pitchFamily="34" charset="0"/>
              <a:cs typeface="Segoe UI Light" panose="020B0502040204020203" pitchFamily="34" charset="0"/>
            </a:endParaRPr>
          </a:p>
        </p:txBody>
      </p:sp>
      <p:sp>
        <p:nvSpPr>
          <p:cNvPr id="8" name="TextBox 7"/>
          <p:cNvSpPr txBox="1"/>
          <p:nvPr/>
        </p:nvSpPr>
        <p:spPr>
          <a:xfrm>
            <a:off x="1774112" y="5878289"/>
            <a:ext cx="2417878" cy="738664"/>
          </a:xfrm>
          <a:prstGeom prst="rect">
            <a:avLst/>
          </a:prstGeom>
          <a:noFill/>
        </p:spPr>
        <p:txBody>
          <a:bodyPr wrap="square" rtlCol="0">
            <a:spAutoFit/>
          </a:bodyPr>
          <a:lstStyle/>
          <a:p>
            <a:pPr marL="285750" indent="-285750">
              <a:buFont typeface="Arial" panose="020B0604020202020204" pitchFamily="34" charset="0"/>
              <a:buChar char="•"/>
            </a:pPr>
            <a:r>
              <a:rPr lang="fi-FI" sz="1400" dirty="0" smtClean="0">
                <a:solidFill>
                  <a:schemeClr val="bg2">
                    <a:lumMod val="25000"/>
                  </a:schemeClr>
                </a:solidFill>
              </a:rPr>
              <a:t>Offering for students</a:t>
            </a:r>
          </a:p>
          <a:p>
            <a:pPr marL="285750" indent="-285750">
              <a:buFont typeface="Arial" panose="020B0604020202020204" pitchFamily="34" charset="0"/>
              <a:buChar char="•"/>
            </a:pPr>
            <a:r>
              <a:rPr lang="fi-FI" sz="1400" dirty="0" smtClean="0">
                <a:solidFill>
                  <a:schemeClr val="bg2">
                    <a:lumMod val="25000"/>
                  </a:schemeClr>
                </a:solidFill>
              </a:rPr>
              <a:t>Tools, developer licences</a:t>
            </a:r>
          </a:p>
          <a:p>
            <a:pPr marL="285750" indent="-285750">
              <a:buFont typeface="Arial" panose="020B0604020202020204" pitchFamily="34" charset="0"/>
              <a:buChar char="•"/>
            </a:pPr>
            <a:endParaRPr lang="fi-FI" sz="1400" dirty="0">
              <a:solidFill>
                <a:schemeClr val="bg2">
                  <a:lumMod val="25000"/>
                </a:schemeClr>
              </a:solidFill>
            </a:endParaRPr>
          </a:p>
        </p:txBody>
      </p:sp>
      <p:sp>
        <p:nvSpPr>
          <p:cNvPr id="20" name="TextBox 19"/>
          <p:cNvSpPr txBox="1"/>
          <p:nvPr/>
        </p:nvSpPr>
        <p:spPr>
          <a:xfrm>
            <a:off x="5052930" y="5878289"/>
            <a:ext cx="2417878" cy="954107"/>
          </a:xfrm>
          <a:prstGeom prst="rect">
            <a:avLst/>
          </a:prstGeom>
          <a:noFill/>
        </p:spPr>
        <p:txBody>
          <a:bodyPr wrap="square" rtlCol="0">
            <a:spAutoFit/>
          </a:bodyPr>
          <a:lstStyle/>
          <a:p>
            <a:pPr marL="285750" indent="-285750">
              <a:buFont typeface="Arial" panose="020B0604020202020204" pitchFamily="34" charset="0"/>
              <a:buChar char="•"/>
            </a:pPr>
            <a:r>
              <a:rPr lang="fi-FI" sz="1400" dirty="0" smtClean="0">
                <a:solidFill>
                  <a:schemeClr val="bg2">
                    <a:lumMod val="25000"/>
                  </a:schemeClr>
                </a:solidFill>
              </a:rPr>
              <a:t>For startups</a:t>
            </a:r>
          </a:p>
          <a:p>
            <a:pPr marL="285750" indent="-285750">
              <a:buFont typeface="Arial" panose="020B0604020202020204" pitchFamily="34" charset="0"/>
              <a:buChar char="•"/>
            </a:pPr>
            <a:r>
              <a:rPr lang="fi-FI" sz="1400" dirty="0" smtClean="0">
                <a:solidFill>
                  <a:schemeClr val="bg2">
                    <a:lumMod val="25000"/>
                  </a:schemeClr>
                </a:solidFill>
              </a:rPr>
              <a:t>Tools, developer licences</a:t>
            </a:r>
          </a:p>
          <a:p>
            <a:pPr marL="285750" indent="-285750">
              <a:buFont typeface="Arial" panose="020B0604020202020204" pitchFamily="34" charset="0"/>
              <a:buChar char="•"/>
            </a:pPr>
            <a:r>
              <a:rPr lang="fi-FI" sz="1400" dirty="0" smtClean="0">
                <a:solidFill>
                  <a:schemeClr val="bg2">
                    <a:lumMod val="25000"/>
                  </a:schemeClr>
                </a:solidFill>
              </a:rPr>
              <a:t>Azure time</a:t>
            </a:r>
          </a:p>
          <a:p>
            <a:pPr marL="285750" indent="-285750">
              <a:buFont typeface="Arial" panose="020B0604020202020204" pitchFamily="34" charset="0"/>
              <a:buChar char="•"/>
            </a:pPr>
            <a:endParaRPr lang="fi-FI" sz="1400" dirty="0">
              <a:solidFill>
                <a:schemeClr val="bg2">
                  <a:lumMod val="25000"/>
                </a:schemeClr>
              </a:solidFill>
            </a:endParaRPr>
          </a:p>
        </p:txBody>
      </p:sp>
      <p:sp>
        <p:nvSpPr>
          <p:cNvPr id="21" name="TextBox 20"/>
          <p:cNvSpPr txBox="1"/>
          <p:nvPr/>
        </p:nvSpPr>
        <p:spPr>
          <a:xfrm>
            <a:off x="8331748" y="5878288"/>
            <a:ext cx="2417878" cy="523220"/>
          </a:xfrm>
          <a:prstGeom prst="rect">
            <a:avLst/>
          </a:prstGeom>
          <a:noFill/>
        </p:spPr>
        <p:txBody>
          <a:bodyPr wrap="square" rtlCol="0">
            <a:spAutoFit/>
          </a:bodyPr>
          <a:lstStyle/>
          <a:p>
            <a:pPr marL="285750" indent="-285750">
              <a:buFont typeface="Arial" panose="020B0604020202020204" pitchFamily="34" charset="0"/>
              <a:buChar char="•"/>
            </a:pPr>
            <a:r>
              <a:rPr lang="fi-FI" sz="1400" dirty="0" smtClean="0">
                <a:solidFill>
                  <a:schemeClr val="bg2">
                    <a:lumMod val="25000"/>
                  </a:schemeClr>
                </a:solidFill>
              </a:rPr>
              <a:t>Funding for innovative Windows Phone apps</a:t>
            </a:r>
            <a:endParaRPr lang="fi-FI" sz="1400" dirty="0">
              <a:solidFill>
                <a:schemeClr val="bg2">
                  <a:lumMod val="25000"/>
                </a:schemeClr>
              </a:solidFill>
            </a:endParaRPr>
          </a:p>
        </p:txBody>
      </p:sp>
    </p:spTree>
    <p:extLst>
      <p:ext uri="{BB962C8B-B14F-4D97-AF65-F5344CB8AC3E}">
        <p14:creationId xmlns:p14="http://schemas.microsoft.com/office/powerpoint/2010/main" val="150887799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2"/>
            <a:ext cx="12192000" cy="1497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Isosceles Triangle 10"/>
          <p:cNvSpPr/>
          <p:nvPr/>
        </p:nvSpPr>
        <p:spPr>
          <a:xfrm rot="10800000">
            <a:off x="5476831" y="1496861"/>
            <a:ext cx="940377" cy="40524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Box 4"/>
          <p:cNvSpPr txBox="1"/>
          <p:nvPr/>
        </p:nvSpPr>
        <p:spPr>
          <a:xfrm>
            <a:off x="592675" y="201761"/>
            <a:ext cx="10947684" cy="1107996"/>
          </a:xfrm>
          <a:prstGeom prst="rect">
            <a:avLst/>
          </a:prstGeom>
          <a:noFill/>
        </p:spPr>
        <p:txBody>
          <a:bodyPr wrap="square" rtlCol="0">
            <a:spAutoFit/>
          </a:bodyPr>
          <a:lstStyle/>
          <a:p>
            <a:r>
              <a:rPr lang="fi-FI" sz="6600" dirty="0" smtClean="0">
                <a:solidFill>
                  <a:schemeClr val="bg1"/>
                </a:solidFill>
                <a:latin typeface="Segoe WP Black" panose="020B0A02040504020203" pitchFamily="34" charset="0"/>
                <a:cs typeface="Segoe UI" panose="020B0502040204020203" pitchFamily="34" charset="0"/>
              </a:rPr>
              <a:t>TFS SERVICE</a:t>
            </a:r>
          </a:p>
        </p:txBody>
      </p:sp>
      <p:pic>
        <p:nvPicPr>
          <p:cNvPr id="6" name="Picture 5"/>
          <p:cNvPicPr>
            <a:picLocks noChangeAspect="1"/>
          </p:cNvPicPr>
          <p:nvPr/>
        </p:nvPicPr>
        <p:blipFill>
          <a:blip r:embed="rId2"/>
          <a:stretch>
            <a:fillRect/>
          </a:stretch>
        </p:blipFill>
        <p:spPr>
          <a:xfrm>
            <a:off x="1384544" y="2441122"/>
            <a:ext cx="9124950" cy="3848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275926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5" name="Subtitle 4"/>
          <p:cNvSpPr>
            <a:spLocks noGrp="1"/>
          </p:cNvSpPr>
          <p:nvPr>
            <p:ph type="subTitle" idx="1"/>
          </p:nvPr>
        </p:nvSpPr>
        <p:spPr/>
        <p:txBody>
          <a:bodyPr/>
          <a:lstStyle/>
          <a:p>
            <a:endParaRPr lang="en-GB"/>
          </a:p>
        </p:txBody>
      </p:sp>
      <p:pic>
        <p:nvPicPr>
          <p:cNvPr id="7" name="Picture 6"/>
          <p:cNvPicPr>
            <a:picLocks noChangeAspect="1"/>
          </p:cNvPicPr>
          <p:nvPr/>
        </p:nvPicPr>
        <p:blipFill>
          <a:blip r:embed="rId2"/>
          <a:stretch>
            <a:fillRect/>
          </a:stretch>
        </p:blipFill>
        <p:spPr>
          <a:xfrm>
            <a:off x="0" y="588583"/>
            <a:ext cx="12192000" cy="5680834"/>
          </a:xfrm>
          <a:prstGeom prst="rect">
            <a:avLst/>
          </a:prstGeom>
        </p:spPr>
      </p:pic>
    </p:spTree>
    <p:extLst>
      <p:ext uri="{BB962C8B-B14F-4D97-AF65-F5344CB8AC3E}">
        <p14:creationId xmlns:p14="http://schemas.microsoft.com/office/powerpoint/2010/main" val="3595963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FDC375E4B2F54AB4B28F62C0DC17E8" ma:contentTypeVersion="0" ma:contentTypeDescription="Create a new document." ma:contentTypeScope="" ma:versionID="6d6a6a502221a728bc0e24dcda121a65">
  <xsd:schema xmlns:xsd="http://www.w3.org/2001/XMLSchema" xmlns:xs="http://www.w3.org/2001/XMLSchema" xmlns:p="http://schemas.microsoft.com/office/2006/metadata/properties" targetNamespace="http://schemas.microsoft.com/office/2006/metadata/properties" ma:root="true" ma:fieldsID="d9fc53323a9e4d180674615526c16e1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C73EAC-2458-4C5B-8E9A-38555CC98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2B07546-A310-4E06-A0BF-BC2FCC4F24F8}">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525D7A-28C8-41D5-864C-63DE7723BD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1743</TotalTime>
  <Words>1918</Words>
  <Application>Microsoft Office PowerPoint</Application>
  <PresentationFormat>Widescreen</PresentationFormat>
  <Paragraphs>212</Paragraphs>
  <Slides>24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Segoe UI</vt:lpstr>
      <vt:lpstr>Segoe UI Light</vt:lpstr>
      <vt:lpstr>Segoe WP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your App</vt:lpstr>
      <vt:lpstr>Plan your App</vt:lpstr>
      <vt:lpstr>Design for a global market</vt:lpstr>
      <vt:lpstr>Plan for quality and certification </vt:lpstr>
      <vt:lpstr>Visible App</vt:lpstr>
      <vt:lpstr>Downloaded App</vt:lpstr>
      <vt:lpstr>Downloaded App</vt:lpstr>
      <vt:lpstr>Well Rated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Drazen Dodik</dc:creator>
  <cp:lastModifiedBy>Drazen Dodik</cp:lastModifiedBy>
  <cp:revision>58</cp:revision>
  <dcterms:created xsi:type="dcterms:W3CDTF">2013-08-20T06:11:28Z</dcterms:created>
  <dcterms:modified xsi:type="dcterms:W3CDTF">2013-10-15T11:51:42Z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0x010100BEFDC375E4B2F54AB4B28F62C0DC17E8</vt:lpwstr>
  </property>
  <property fmtid="{D5CDD505-2E9C-101B-9397-08002B2CF9AE}" pid="3" name="IsMyDocuments">
    <vt:bool>true</vt:bool>
  </property>
</Properties>
</file>