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7"/>
  </p:notesMasterIdLst>
  <p:sldIdLst>
    <p:sldId id="256" r:id="rId2"/>
    <p:sldId id="276" r:id="rId3"/>
    <p:sldId id="277" r:id="rId4"/>
    <p:sldId id="271" r:id="rId5"/>
    <p:sldId id="257" r:id="rId6"/>
    <p:sldId id="275" r:id="rId7"/>
    <p:sldId id="258" r:id="rId8"/>
    <p:sldId id="280" r:id="rId9"/>
    <p:sldId id="281" r:id="rId10"/>
    <p:sldId id="282" r:id="rId11"/>
    <p:sldId id="283" r:id="rId12"/>
    <p:sldId id="284" r:id="rId13"/>
    <p:sldId id="259" r:id="rId14"/>
    <p:sldId id="270" r:id="rId15"/>
    <p:sldId id="264" r:id="rId16"/>
    <p:sldId id="265" r:id="rId17"/>
    <p:sldId id="268" r:id="rId18"/>
    <p:sldId id="266" r:id="rId19"/>
    <p:sldId id="269" r:id="rId20"/>
    <p:sldId id="260" r:id="rId21"/>
    <p:sldId id="263" r:id="rId22"/>
    <p:sldId id="267" r:id="rId23"/>
    <p:sldId id="278" r:id="rId24"/>
    <p:sldId id="262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33" autoAdjust="0"/>
    <p:restoredTop sz="94660"/>
  </p:normalViewPr>
  <p:slideViewPr>
    <p:cSldViewPr>
      <p:cViewPr>
        <p:scale>
          <a:sx n="90" d="100"/>
          <a:sy n="90" d="100"/>
        </p:scale>
        <p:origin x="-1590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3114A-E173-422F-A5AE-A63F448BB786}" type="datetimeFigureOut">
              <a:rPr lang="fi-FI" smtClean="0"/>
              <a:pPr/>
              <a:t>17.10.2012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4F73A-D005-46D7-862C-5062B09A6F53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4F73A-D005-46D7-862C-5062B09A6F53}" type="slidenum">
              <a:rPr lang="fi-FI" smtClean="0"/>
              <a:pPr/>
              <a:t>4</a:t>
            </a:fld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atic.springsource.org/spring/docs/2.5.x/api/org/springframework/beans/factory/FactoryBean.html" TargetMode="External"/><Relationship Id="rId2" Type="http://schemas.openxmlformats.org/officeDocument/2006/relationships/hyperlink" Target="http://static.springsource.org/spring/docs/2.5.x/api/org/springframework/aop/framework/ProxyConfig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tatic.springsource.org/spring/docs/2.5.x/api/org/springframework/beans/factory/InitializingBean.html" TargetMode="External"/><Relationship Id="rId4" Type="http://schemas.openxmlformats.org/officeDocument/2006/relationships/hyperlink" Target="http://static.springsource.org/spring/docs/2.5.x/api/org/springframework/beans/factory/BeanClassLoaderAware.html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jcp.org/en/jsr/detail?id=67" TargetMode="External"/><Relationship Id="rId13" Type="http://schemas.openxmlformats.org/officeDocument/2006/relationships/hyperlink" Target="http://jcp.org/en/jsr/detail?id=52" TargetMode="External"/><Relationship Id="rId18" Type="http://schemas.openxmlformats.org/officeDocument/2006/relationships/hyperlink" Target="http://jcp.org/en/jsr/detail?id=250" TargetMode="External"/><Relationship Id="rId3" Type="http://schemas.openxmlformats.org/officeDocument/2006/relationships/hyperlink" Target="http://jcp.org/en/jsr/detail?id=109" TargetMode="External"/><Relationship Id="rId21" Type="http://schemas.openxmlformats.org/officeDocument/2006/relationships/hyperlink" Target="http://jcp.org/en/jsr/detail?id=919" TargetMode="External"/><Relationship Id="rId7" Type="http://schemas.openxmlformats.org/officeDocument/2006/relationships/hyperlink" Target="http://jcp.org/en/jsr/detail?id=101" TargetMode="External"/><Relationship Id="rId12" Type="http://schemas.openxmlformats.org/officeDocument/2006/relationships/hyperlink" Target="http://jcp.org/en/jsr/detail?id=245" TargetMode="External"/><Relationship Id="rId17" Type="http://schemas.openxmlformats.org/officeDocument/2006/relationships/hyperlink" Target="http://jcp.org/en/jsr/detail?id=330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://jcp.org/en/jsr/detail?id=299" TargetMode="External"/><Relationship Id="rId20" Type="http://schemas.openxmlformats.org/officeDocument/2006/relationships/hyperlink" Target="http://jcp.org/en/jsr/detail?id=90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jcp.org/en/jsr/detail?id=181" TargetMode="External"/><Relationship Id="rId11" Type="http://schemas.openxmlformats.org/officeDocument/2006/relationships/hyperlink" Target="http://jcp.org/en/jsr/detail?id=314" TargetMode="External"/><Relationship Id="rId5" Type="http://schemas.openxmlformats.org/officeDocument/2006/relationships/hyperlink" Target="http://jcp.org/en/jsr/detail?id=222" TargetMode="External"/><Relationship Id="rId15" Type="http://schemas.openxmlformats.org/officeDocument/2006/relationships/hyperlink" Target="http://jcp.org/en/jsr/detail?id=317" TargetMode="External"/><Relationship Id="rId23" Type="http://schemas.openxmlformats.org/officeDocument/2006/relationships/hyperlink" Target="http://jcp.org/en/jsr/detail?id=115" TargetMode="External"/><Relationship Id="rId10" Type="http://schemas.openxmlformats.org/officeDocument/2006/relationships/hyperlink" Target="http://jcp.org/en/jsr/detail?id=315" TargetMode="External"/><Relationship Id="rId19" Type="http://schemas.openxmlformats.org/officeDocument/2006/relationships/hyperlink" Target="http://jcp.org/en/jsr/detail?id=914" TargetMode="External"/><Relationship Id="rId4" Type="http://schemas.openxmlformats.org/officeDocument/2006/relationships/hyperlink" Target="http://jcp.org/en/jsr/detail?id=224" TargetMode="External"/><Relationship Id="rId9" Type="http://schemas.openxmlformats.org/officeDocument/2006/relationships/hyperlink" Target="http://jcp.org/en/jsr/detail?id=93" TargetMode="External"/><Relationship Id="rId14" Type="http://schemas.openxmlformats.org/officeDocument/2006/relationships/hyperlink" Target="http://jcp.org/en/jsr/detail?id=318" TargetMode="External"/><Relationship Id="rId22" Type="http://schemas.openxmlformats.org/officeDocument/2006/relationships/hyperlink" Target="http://jcp.org/en/jsr/detail?id=196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1828800"/>
          </a:xfrm>
        </p:spPr>
        <p:txBody>
          <a:bodyPr>
            <a:normAutofit fontScale="90000"/>
          </a:bodyPr>
          <a:lstStyle/>
          <a:p>
            <a:r>
              <a:rPr lang="fi-FI" sz="2700" dirty="0" smtClean="0"/>
              <a:t>LUT/Saimia </a:t>
            </a:r>
            <a:r>
              <a:rPr lang="fi-FI" sz="2700" dirty="0" err="1" smtClean="0"/>
              <a:t>CapGemini</a:t>
            </a:r>
            <a:r>
              <a:rPr lang="fi-FI" sz="2700" dirty="0" smtClean="0"/>
              <a:t> </a:t>
            </a:r>
            <a:r>
              <a:rPr lang="fi-FI" sz="2700" dirty="0" err="1" smtClean="0"/>
              <a:t>Code</a:t>
            </a:r>
            <a:r>
              <a:rPr lang="fi-FI" sz="2700" dirty="0" smtClean="0"/>
              <a:t> </a:t>
            </a:r>
            <a:r>
              <a:rPr lang="fi-FI" sz="2700" dirty="0" err="1" smtClean="0"/>
              <a:t>Camp</a:t>
            </a:r>
            <a:r>
              <a:rPr lang="fi-FI" sz="2700" dirty="0" smtClean="0"/>
              <a:t/>
            </a:r>
            <a:br>
              <a:rPr lang="fi-FI" sz="2700" dirty="0" smtClean="0"/>
            </a:br>
            <a:r>
              <a:rPr lang="fi-FI" sz="2700" dirty="0" smtClean="0"/>
              <a:t>17.10.2012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Java EE Technologies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57200"/>
            <a:ext cx="6400800" cy="2743200"/>
          </a:xfrm>
        </p:spPr>
        <p:txBody>
          <a:bodyPr>
            <a:normAutofit/>
          </a:bodyPr>
          <a:lstStyle/>
          <a:p>
            <a:endParaRPr lang="fi-FI" dirty="0" smtClean="0"/>
          </a:p>
          <a:p>
            <a:r>
              <a:rPr lang="fi-FI" dirty="0" smtClean="0"/>
              <a:t>Lauri Naukkarinen</a:t>
            </a:r>
          </a:p>
          <a:p>
            <a:r>
              <a:rPr lang="fi-FI" dirty="0" smtClean="0"/>
              <a:t>Tatu Kosonen</a:t>
            </a:r>
          </a:p>
          <a:p>
            <a:r>
              <a:rPr lang="fi-FI" dirty="0" smtClean="0"/>
              <a:t>Kari-Matti Kangas</a:t>
            </a:r>
            <a:endParaRPr lang="fi-FI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“Trendy” Java EE users: Twitter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err="1" smtClean="0"/>
              <a:t>Started</a:t>
            </a:r>
            <a:r>
              <a:rPr lang="fi-FI" dirty="0" smtClean="0"/>
              <a:t> with </a:t>
            </a:r>
            <a:r>
              <a:rPr lang="fi-FI" dirty="0" err="1" smtClean="0"/>
              <a:t>Ruby</a:t>
            </a:r>
            <a:r>
              <a:rPr lang="fi-FI" dirty="0" smtClean="0"/>
              <a:t> on </a:t>
            </a:r>
            <a:r>
              <a:rPr lang="fi-FI" dirty="0" err="1" smtClean="0"/>
              <a:t>Rails</a:t>
            </a:r>
            <a:endParaRPr lang="fi-FI" dirty="0" smtClean="0"/>
          </a:p>
          <a:p>
            <a:r>
              <a:rPr lang="fi-FI" dirty="0" err="1" smtClean="0"/>
              <a:t>Now</a:t>
            </a:r>
            <a:r>
              <a:rPr lang="fi-FI" dirty="0" smtClean="0"/>
              <a:t> </a:t>
            </a:r>
            <a:r>
              <a:rPr lang="fi-FI" dirty="0" err="1" smtClean="0"/>
              <a:t>using</a:t>
            </a:r>
            <a:r>
              <a:rPr lang="fi-FI" dirty="0" smtClean="0"/>
              <a:t> Java</a:t>
            </a:r>
            <a:r>
              <a:rPr lang="fi-FI" dirty="0"/>
              <a:t> </a:t>
            </a:r>
            <a:r>
              <a:rPr lang="fi-FI" dirty="0" smtClean="0"/>
              <a:t>and Scala in </a:t>
            </a:r>
            <a:r>
              <a:rPr lang="fi-FI" dirty="0" err="1" smtClean="0"/>
              <a:t>back-end</a:t>
            </a:r>
            <a:r>
              <a:rPr lang="fi-FI" dirty="0" smtClean="0"/>
              <a:t> </a:t>
            </a:r>
            <a:r>
              <a:rPr lang="fi-FI" dirty="0" err="1" smtClean="0"/>
              <a:t>processing</a:t>
            </a:r>
            <a:endParaRPr lang="fi-FI" dirty="0" smtClean="0"/>
          </a:p>
          <a:p>
            <a:pPr lvl="1"/>
            <a:r>
              <a:rPr lang="fi-FI" dirty="0" err="1" smtClean="0"/>
              <a:t>Why</a:t>
            </a:r>
            <a:r>
              <a:rPr lang="fi-FI" dirty="0" smtClean="0"/>
              <a:t>?</a:t>
            </a:r>
          </a:p>
          <a:p>
            <a:pPr lvl="2"/>
            <a:r>
              <a:rPr lang="fi-FI" dirty="0" err="1" smtClean="0"/>
              <a:t>Scalability</a:t>
            </a:r>
            <a:r>
              <a:rPr lang="fi-FI" dirty="0" smtClean="0"/>
              <a:t> and </a:t>
            </a:r>
            <a:r>
              <a:rPr lang="fi-FI" dirty="0" err="1" smtClean="0"/>
              <a:t>Performance</a:t>
            </a:r>
            <a:endParaRPr lang="fi-FI" dirty="0" smtClean="0"/>
          </a:p>
          <a:p>
            <a:pPr lvl="2"/>
            <a:r>
              <a:rPr lang="fi-FI" dirty="0" smtClean="0"/>
              <a:t>SOA</a:t>
            </a:r>
          </a:p>
          <a:p>
            <a:pPr lvl="2"/>
            <a:r>
              <a:rPr lang="fi-FI" dirty="0" err="1" smtClean="0"/>
              <a:t>Encapsulation</a:t>
            </a:r>
            <a:r>
              <a:rPr lang="fi-FI" dirty="0" smtClean="0"/>
              <a:t> (</a:t>
            </a:r>
            <a:r>
              <a:rPr lang="fi-FI" dirty="0" err="1" smtClean="0"/>
              <a:t>re-use</a:t>
            </a:r>
            <a:r>
              <a:rPr lang="fi-FI" dirty="0" smtClean="0"/>
              <a:t>, </a:t>
            </a:r>
            <a:r>
              <a:rPr lang="fi-FI" dirty="0" err="1" smtClean="0"/>
              <a:t>maintenance</a:t>
            </a:r>
            <a:r>
              <a:rPr lang="fi-FI" dirty="0" smtClean="0"/>
              <a:t>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07071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“Trendy” Java EE users: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Google, Amazon and many others use Java EE</a:t>
            </a:r>
            <a:endParaRPr lang="en-US" dirty="0"/>
          </a:p>
          <a:p>
            <a:r>
              <a:rPr lang="en-US" dirty="0" smtClean="0"/>
              <a:t>What about </a:t>
            </a:r>
            <a:r>
              <a:rPr lang="en-US" dirty="0"/>
              <a:t>F</a:t>
            </a:r>
            <a:r>
              <a:rPr lang="en-US" dirty="0" smtClean="0"/>
              <a:t>acebook?</a:t>
            </a:r>
          </a:p>
          <a:p>
            <a:pPr lvl="1"/>
            <a:r>
              <a:rPr lang="en-US" dirty="0" smtClean="0"/>
              <a:t>Writing PHP, which quickly lead to serious performance issues</a:t>
            </a:r>
          </a:p>
          <a:p>
            <a:pPr lvl="1"/>
            <a:r>
              <a:rPr lang="en-US" dirty="0" smtClean="0"/>
              <a:t>Started compiling PHP to C++</a:t>
            </a:r>
          </a:p>
          <a:p>
            <a:pPr lvl="1"/>
            <a:r>
              <a:rPr lang="en-US" dirty="0" smtClean="0"/>
              <a:t>Are now investigating using PHP on JVM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44718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Pure Java isn’t always “too many lines”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Package </a:t>
            </a:r>
            <a:r>
              <a:rPr lang="en-US" b="1" dirty="0" err="1" smtClean="0"/>
              <a:t>fi.app.domain.courses</a:t>
            </a:r>
            <a:r>
              <a:rPr lang="en-US" b="1" dirty="0"/>
              <a:t>;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import </a:t>
            </a:r>
            <a:r>
              <a:rPr lang="en-US" b="1" dirty="0" err="1"/>
              <a:t>java.util.List</a:t>
            </a:r>
            <a:r>
              <a:rPr lang="en-US" b="1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import </a:t>
            </a:r>
            <a:r>
              <a:rPr lang="en-US" b="1" dirty="0" err="1"/>
              <a:t>org.bson.types.ObjectId</a:t>
            </a:r>
            <a:r>
              <a:rPr lang="en-US" b="1" dirty="0"/>
              <a:t>;</a:t>
            </a:r>
          </a:p>
          <a:p>
            <a:pPr marL="0" indent="0">
              <a:buNone/>
            </a:pPr>
            <a:r>
              <a:rPr lang="en-US" b="1" dirty="0"/>
              <a:t>import </a:t>
            </a:r>
            <a:r>
              <a:rPr lang="en-US" b="1" dirty="0" err="1"/>
              <a:t>org.springframework.data.mongodb.repository.MongoRepository</a:t>
            </a:r>
            <a:r>
              <a:rPr lang="en-US" b="1" dirty="0"/>
              <a:t>;</a:t>
            </a:r>
          </a:p>
          <a:p>
            <a:pPr marL="0" indent="0">
              <a:buNone/>
            </a:pPr>
            <a:r>
              <a:rPr lang="en-US" b="1" dirty="0"/>
              <a:t>import </a:t>
            </a:r>
            <a:r>
              <a:rPr lang="en-US" b="1" dirty="0" err="1"/>
              <a:t>org.springframework.data.mongodb.repository.Query</a:t>
            </a:r>
            <a:r>
              <a:rPr lang="en-US" b="1" dirty="0"/>
              <a:t>;</a:t>
            </a:r>
          </a:p>
          <a:p>
            <a:pPr marL="0" indent="0">
              <a:buNone/>
            </a:pPr>
            <a:r>
              <a:rPr lang="en-US" b="1" dirty="0"/>
              <a:t>import </a:t>
            </a:r>
            <a:r>
              <a:rPr lang="en-US" b="1" dirty="0" err="1"/>
              <a:t>org.springframework.data.querydsl.QueryDslPredicateExecutor</a:t>
            </a:r>
            <a:r>
              <a:rPr lang="en-US" b="1" dirty="0"/>
              <a:t>;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public interface </a:t>
            </a:r>
            <a:r>
              <a:rPr lang="en-US" b="1" dirty="0" err="1"/>
              <a:t>CourseRepository</a:t>
            </a:r>
            <a:r>
              <a:rPr lang="en-US" b="1" dirty="0"/>
              <a:t>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extends </a:t>
            </a:r>
            <a:r>
              <a:rPr lang="en-US" b="1" dirty="0" err="1"/>
              <a:t>MongoRepository</a:t>
            </a:r>
            <a:r>
              <a:rPr lang="en-US" b="1" dirty="0"/>
              <a:t>&lt;Course, </a:t>
            </a:r>
            <a:r>
              <a:rPr lang="en-US" b="1" dirty="0" err="1"/>
              <a:t>ObjectId</a:t>
            </a:r>
            <a:r>
              <a:rPr lang="en-US" b="1" dirty="0"/>
              <a:t>&gt;, </a:t>
            </a:r>
            <a:r>
              <a:rPr lang="en-US" b="1" dirty="0" err="1"/>
              <a:t>QueryDslPredicateExecutor</a:t>
            </a:r>
            <a:r>
              <a:rPr lang="en-US" b="1" dirty="0"/>
              <a:t>&lt;Course&gt; {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// </a:t>
            </a:r>
            <a:r>
              <a:rPr lang="en-US" dirty="0"/>
              <a:t>Interface implementation is generated run-time by Spring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@</a:t>
            </a:r>
            <a:r>
              <a:rPr lang="en-US" dirty="0"/>
              <a:t>Query("{ 'name' : { $regex : ?0, $options: '</a:t>
            </a:r>
            <a:r>
              <a:rPr lang="en-US" dirty="0" err="1"/>
              <a:t>i</a:t>
            </a:r>
            <a:r>
              <a:rPr lang="en-US" dirty="0"/>
              <a:t>' } }")</a:t>
            </a:r>
          </a:p>
          <a:p>
            <a:pPr marL="0" indent="0">
              <a:buNone/>
            </a:pPr>
            <a:r>
              <a:rPr lang="en-US" b="1" dirty="0" smtClean="0"/>
              <a:t>	public </a:t>
            </a:r>
            <a:r>
              <a:rPr lang="en-US" b="1" dirty="0"/>
              <a:t>List&lt;Course&gt; </a:t>
            </a:r>
            <a:r>
              <a:rPr lang="en-US" b="1" dirty="0" err="1"/>
              <a:t>findByNameRegex</a:t>
            </a:r>
            <a:r>
              <a:rPr lang="en-US" b="1" dirty="0"/>
              <a:t>(String name);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@</a:t>
            </a:r>
            <a:r>
              <a:rPr lang="en-US" dirty="0"/>
              <a:t>Query("{ 'code' : { $regex : ?0, $options: '</a:t>
            </a:r>
            <a:r>
              <a:rPr lang="en-US" dirty="0" err="1"/>
              <a:t>i</a:t>
            </a:r>
            <a:r>
              <a:rPr lang="en-US" dirty="0"/>
              <a:t>' } }")</a:t>
            </a:r>
          </a:p>
          <a:p>
            <a:pPr marL="0" indent="0">
              <a:buNone/>
            </a:pPr>
            <a:r>
              <a:rPr lang="en-US" b="1" dirty="0" smtClean="0"/>
              <a:t>	public </a:t>
            </a:r>
            <a:r>
              <a:rPr lang="en-US" b="1" dirty="0"/>
              <a:t>List&lt;Course&gt; </a:t>
            </a:r>
            <a:r>
              <a:rPr lang="en-US" b="1" dirty="0" err="1"/>
              <a:t>findByCodeRegex</a:t>
            </a:r>
            <a:r>
              <a:rPr lang="en-US" b="1" dirty="0"/>
              <a:t>(String code);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736990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Technology</a:t>
            </a:r>
            <a:r>
              <a:rPr lang="fi-FI" dirty="0" smtClean="0"/>
              <a:t> </a:t>
            </a:r>
            <a:r>
              <a:rPr lang="fi-FI" dirty="0" err="1" smtClean="0"/>
              <a:t>Overview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 err="1" smtClean="0"/>
              <a:t>Model-View-Controller</a:t>
            </a:r>
            <a:r>
              <a:rPr lang="fi-FI" dirty="0" smtClean="0"/>
              <a:t>(MVC)</a:t>
            </a:r>
            <a:endParaRPr lang="fi-FI" dirty="0"/>
          </a:p>
        </p:txBody>
      </p:sp>
      <p:sp>
        <p:nvSpPr>
          <p:cNvPr id="4" name="Rectangle 3"/>
          <p:cNvSpPr/>
          <p:nvPr/>
        </p:nvSpPr>
        <p:spPr>
          <a:xfrm>
            <a:off x="3352800" y="2514600"/>
            <a:ext cx="2057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/>
              <a:t>Controller</a:t>
            </a:r>
            <a:r>
              <a:rPr lang="fi-FI" dirty="0" smtClean="0"/>
              <a:t> (</a:t>
            </a:r>
            <a:r>
              <a:rPr lang="fi-FI" dirty="0" err="1" smtClean="0"/>
              <a:t>Servlet</a:t>
            </a:r>
            <a:r>
              <a:rPr lang="fi-FI" dirty="0" smtClean="0"/>
              <a:t>)</a:t>
            </a:r>
            <a:endParaRPr lang="fi-FI" dirty="0"/>
          </a:p>
        </p:txBody>
      </p:sp>
      <p:sp>
        <p:nvSpPr>
          <p:cNvPr id="5" name="Rectangle 4"/>
          <p:cNvSpPr/>
          <p:nvPr/>
        </p:nvSpPr>
        <p:spPr>
          <a:xfrm>
            <a:off x="3429000" y="3962400"/>
            <a:ext cx="1905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/>
              <a:t>View</a:t>
            </a:r>
            <a:r>
              <a:rPr lang="fi-FI" dirty="0" smtClean="0"/>
              <a:t> (JSP)</a:t>
            </a:r>
            <a:endParaRPr lang="fi-FI" dirty="0"/>
          </a:p>
        </p:txBody>
      </p:sp>
      <p:sp>
        <p:nvSpPr>
          <p:cNvPr id="6" name="Rectangle 5"/>
          <p:cNvSpPr/>
          <p:nvPr/>
        </p:nvSpPr>
        <p:spPr>
          <a:xfrm>
            <a:off x="6019800" y="32004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/>
              <a:t>Model</a:t>
            </a:r>
            <a:r>
              <a:rPr lang="fi-FI" dirty="0" smtClean="0"/>
              <a:t> (EJB)</a:t>
            </a:r>
            <a:endParaRPr lang="fi-FI" dirty="0"/>
          </a:p>
        </p:txBody>
      </p:sp>
      <p:cxnSp>
        <p:nvCxnSpPr>
          <p:cNvPr id="8" name="Straight Arrow Connector 7"/>
          <p:cNvCxnSpPr>
            <a:stCxn id="4" idx="2"/>
            <a:endCxn id="5" idx="0"/>
          </p:cNvCxnSpPr>
          <p:nvPr/>
        </p:nvCxnSpPr>
        <p:spPr>
          <a:xfrm>
            <a:off x="4381500" y="3429000"/>
            <a:ext cx="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3"/>
            <a:endCxn id="6" idx="1"/>
          </p:cNvCxnSpPr>
          <p:nvPr/>
        </p:nvCxnSpPr>
        <p:spPr>
          <a:xfrm>
            <a:off x="5410200" y="2971800"/>
            <a:ext cx="609600" cy="685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1"/>
            <a:endCxn id="5" idx="3"/>
          </p:cNvCxnSpPr>
          <p:nvPr/>
        </p:nvCxnSpPr>
        <p:spPr>
          <a:xfrm flipH="1">
            <a:off x="5334000" y="3657600"/>
            <a:ext cx="685800" cy="8001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4" idx="1"/>
          </p:cNvCxnSpPr>
          <p:nvPr/>
        </p:nvCxnSpPr>
        <p:spPr>
          <a:xfrm>
            <a:off x="2057400" y="2971800"/>
            <a:ext cx="12954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057400" y="2438400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Request</a:t>
            </a:r>
            <a:endParaRPr lang="fi-FI" dirty="0"/>
          </a:p>
        </p:txBody>
      </p:sp>
      <p:cxnSp>
        <p:nvCxnSpPr>
          <p:cNvPr id="18" name="Straight Arrow Connector 17"/>
          <p:cNvCxnSpPr>
            <a:stCxn id="5" idx="1"/>
          </p:cNvCxnSpPr>
          <p:nvPr/>
        </p:nvCxnSpPr>
        <p:spPr>
          <a:xfrm flipH="1" flipV="1">
            <a:off x="1981200" y="4419600"/>
            <a:ext cx="1447800" cy="381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057400" y="4038600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Response</a:t>
            </a:r>
            <a:endParaRPr lang="fi-FI" dirty="0"/>
          </a:p>
        </p:txBody>
      </p:sp>
      <p:sp>
        <p:nvSpPr>
          <p:cNvPr id="30" name="Can 29"/>
          <p:cNvSpPr/>
          <p:nvPr/>
        </p:nvSpPr>
        <p:spPr>
          <a:xfrm>
            <a:off x="7772400" y="3736848"/>
            <a:ext cx="914400" cy="121615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DB</a:t>
            </a:r>
            <a:endParaRPr lang="fi-FI" dirty="0"/>
          </a:p>
        </p:txBody>
      </p:sp>
      <p:cxnSp>
        <p:nvCxnSpPr>
          <p:cNvPr id="32" name="Straight Arrow Connector 31"/>
          <p:cNvCxnSpPr>
            <a:stCxn id="6" idx="3"/>
            <a:endCxn id="30" idx="2"/>
          </p:cNvCxnSpPr>
          <p:nvPr/>
        </p:nvCxnSpPr>
        <p:spPr>
          <a:xfrm>
            <a:off x="6934200" y="3657600"/>
            <a:ext cx="838200" cy="687324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533400" y="2362200"/>
            <a:ext cx="1447800" cy="2819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err="1" smtClean="0"/>
              <a:t>Client</a:t>
            </a:r>
            <a:endParaRPr lang="fi-FI" dirty="0"/>
          </a:p>
        </p:txBody>
      </p:sp>
      <p:sp>
        <p:nvSpPr>
          <p:cNvPr id="36" name="Rounded Rectangle 35"/>
          <p:cNvSpPr/>
          <p:nvPr/>
        </p:nvSpPr>
        <p:spPr>
          <a:xfrm>
            <a:off x="3124200" y="1981200"/>
            <a:ext cx="4267200" cy="3581400"/>
          </a:xfrm>
          <a:prstGeom prst="roundRect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/>
              <a:t>bv</a:t>
            </a:r>
            <a:endParaRPr lang="fi-FI" dirty="0"/>
          </a:p>
        </p:txBody>
      </p:sp>
      <p:sp>
        <p:nvSpPr>
          <p:cNvPr id="37" name="TextBox 36"/>
          <p:cNvSpPr txBox="1"/>
          <p:nvPr/>
        </p:nvSpPr>
        <p:spPr>
          <a:xfrm>
            <a:off x="4419601" y="1905000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Java EE System</a:t>
            </a:r>
            <a:endParaRPr lang="fi-FI" dirty="0"/>
          </a:p>
        </p:txBody>
      </p:sp>
      <p:sp>
        <p:nvSpPr>
          <p:cNvPr id="38" name="Oval 37"/>
          <p:cNvSpPr/>
          <p:nvPr/>
        </p:nvSpPr>
        <p:spPr>
          <a:xfrm>
            <a:off x="7543800" y="2057400"/>
            <a:ext cx="12954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err="1" smtClean="0"/>
              <a:t>External</a:t>
            </a:r>
            <a:r>
              <a:rPr lang="fi-FI" sz="1400" dirty="0" smtClean="0"/>
              <a:t> Systems</a:t>
            </a:r>
            <a:endParaRPr lang="fi-FI" sz="1400" dirty="0"/>
          </a:p>
        </p:txBody>
      </p:sp>
      <p:cxnSp>
        <p:nvCxnSpPr>
          <p:cNvPr id="40" name="Straight Arrow Connector 39"/>
          <p:cNvCxnSpPr>
            <a:stCxn id="6" idx="3"/>
            <a:endCxn id="38" idx="2"/>
          </p:cNvCxnSpPr>
          <p:nvPr/>
        </p:nvCxnSpPr>
        <p:spPr>
          <a:xfrm flipV="1">
            <a:off x="6934200" y="2705100"/>
            <a:ext cx="609600" cy="9525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3276600" y="2286000"/>
            <a:ext cx="2286000" cy="2895600"/>
          </a:xfrm>
          <a:prstGeom prst="roundRect">
            <a:avLst/>
          </a:prstGeom>
          <a:noFill/>
          <a:ln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5" name="Rounded Rectangle 44"/>
          <p:cNvSpPr/>
          <p:nvPr/>
        </p:nvSpPr>
        <p:spPr>
          <a:xfrm>
            <a:off x="5638800" y="2286000"/>
            <a:ext cx="1600200" cy="2895600"/>
          </a:xfrm>
          <a:prstGeom prst="roundRect">
            <a:avLst/>
          </a:pr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6" name="TextBox 45"/>
          <p:cNvSpPr txBox="1"/>
          <p:nvPr/>
        </p:nvSpPr>
        <p:spPr>
          <a:xfrm>
            <a:off x="3505201" y="5181600"/>
            <a:ext cx="1398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Web Server</a:t>
            </a:r>
            <a:endParaRPr lang="fi-FI" dirty="0"/>
          </a:p>
        </p:txBody>
      </p:sp>
      <p:sp>
        <p:nvSpPr>
          <p:cNvPr id="47" name="TextBox 46"/>
          <p:cNvSpPr txBox="1"/>
          <p:nvPr/>
        </p:nvSpPr>
        <p:spPr>
          <a:xfrm>
            <a:off x="5562601" y="518160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Application</a:t>
            </a:r>
            <a:r>
              <a:rPr lang="fi-FI" dirty="0" smtClean="0"/>
              <a:t> Server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Technology</a:t>
            </a:r>
            <a:r>
              <a:rPr lang="fi-FI" dirty="0" smtClean="0"/>
              <a:t> </a:t>
            </a:r>
            <a:r>
              <a:rPr lang="fi-FI" dirty="0" err="1" smtClean="0"/>
              <a:t>Overview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Java EE is a </a:t>
            </a:r>
            <a:r>
              <a:rPr lang="fi-FI" dirty="0" err="1" smtClean="0"/>
              <a:t>specification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 smtClean="0"/>
              <a:t> </a:t>
            </a:r>
            <a:r>
              <a:rPr lang="fi-FI" dirty="0" err="1" smtClean="0"/>
              <a:t>different</a:t>
            </a:r>
            <a:r>
              <a:rPr lang="fi-FI" dirty="0" smtClean="0"/>
              <a:t> </a:t>
            </a:r>
            <a:r>
              <a:rPr lang="fi-FI" dirty="0" err="1" smtClean="0"/>
              <a:t>vendors</a:t>
            </a:r>
            <a:r>
              <a:rPr lang="fi-FI" dirty="0" smtClean="0"/>
              <a:t> </a:t>
            </a:r>
            <a:r>
              <a:rPr lang="fi-FI" dirty="0" err="1" smtClean="0"/>
              <a:t>implement</a:t>
            </a:r>
            <a:endParaRPr lang="fi-FI" dirty="0" smtClean="0"/>
          </a:p>
          <a:p>
            <a:pPr lvl="1"/>
            <a:r>
              <a:rPr lang="fi-FI" dirty="0" err="1" smtClean="0"/>
              <a:t>Implementation</a:t>
            </a:r>
            <a:r>
              <a:rPr lang="fi-FI" dirty="0" smtClean="0"/>
              <a:t> </a:t>
            </a:r>
            <a:r>
              <a:rPr lang="fi-FI" dirty="0" err="1" smtClean="0"/>
              <a:t>details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hidden</a:t>
            </a:r>
            <a:r>
              <a:rPr lang="fi-FI" dirty="0" smtClean="0"/>
              <a:t>, </a:t>
            </a:r>
            <a:r>
              <a:rPr lang="fi-FI" dirty="0" err="1" smtClean="0"/>
              <a:t>only</a:t>
            </a:r>
            <a:r>
              <a:rPr lang="fi-FI" dirty="0" smtClean="0"/>
              <a:t> API is </a:t>
            </a:r>
            <a:r>
              <a:rPr lang="fi-FI" dirty="0" err="1" smtClean="0"/>
              <a:t>published</a:t>
            </a:r>
            <a:endParaRPr lang="fi-FI" dirty="0" smtClean="0"/>
          </a:p>
          <a:p>
            <a:pPr lvl="1"/>
            <a:r>
              <a:rPr lang="fi-FI" dirty="0" err="1" smtClean="0"/>
              <a:t>Concrete</a:t>
            </a:r>
            <a:r>
              <a:rPr lang="fi-FI" dirty="0" smtClean="0"/>
              <a:t> </a:t>
            </a:r>
            <a:r>
              <a:rPr lang="fi-FI" dirty="0" err="1" smtClean="0"/>
              <a:t>classes</a:t>
            </a:r>
            <a:r>
              <a:rPr lang="fi-FI" dirty="0" smtClean="0"/>
              <a:t> </a:t>
            </a:r>
            <a:r>
              <a:rPr lang="fi-FI" dirty="0" err="1" smtClean="0"/>
              <a:t>often</a:t>
            </a:r>
            <a:r>
              <a:rPr lang="fi-FI" dirty="0" smtClean="0"/>
              <a:t> </a:t>
            </a:r>
            <a:r>
              <a:rPr lang="fi-FI" dirty="0" err="1" smtClean="0"/>
              <a:t>also</a:t>
            </a:r>
            <a:r>
              <a:rPr lang="fi-FI" dirty="0" smtClean="0"/>
              <a:t> </a:t>
            </a:r>
            <a:r>
              <a:rPr lang="fi-FI" dirty="0" err="1" smtClean="0"/>
              <a:t>used</a:t>
            </a:r>
            <a:r>
              <a:rPr lang="fi-FI" dirty="0" smtClean="0"/>
              <a:t> via Proxy</a:t>
            </a:r>
          </a:p>
          <a:p>
            <a:r>
              <a:rPr lang="fi-FI" dirty="0" smtClean="0"/>
              <a:t>Java EE </a:t>
            </a:r>
            <a:r>
              <a:rPr lang="fi-FI" dirty="0" err="1" smtClean="0"/>
              <a:t>Application</a:t>
            </a:r>
            <a:r>
              <a:rPr lang="fi-FI" dirty="0" smtClean="0"/>
              <a:t> </a:t>
            </a:r>
            <a:r>
              <a:rPr lang="fi-FI" dirty="0" err="1" smtClean="0"/>
              <a:t>Servers</a:t>
            </a:r>
            <a:endParaRPr lang="fi-FI" dirty="0" smtClean="0"/>
          </a:p>
          <a:p>
            <a:pPr lvl="1"/>
            <a:r>
              <a:rPr lang="fi-FI" dirty="0" smtClean="0"/>
              <a:t>For </a:t>
            </a:r>
            <a:r>
              <a:rPr lang="fi-FI" dirty="0" err="1" smtClean="0"/>
              <a:t>running</a:t>
            </a:r>
            <a:r>
              <a:rPr lang="fi-FI" dirty="0" smtClean="0"/>
              <a:t> </a:t>
            </a:r>
            <a:r>
              <a:rPr lang="fi-FI" dirty="0" err="1" smtClean="0"/>
              <a:t>full</a:t>
            </a:r>
            <a:r>
              <a:rPr lang="fi-FI" dirty="0" smtClean="0"/>
              <a:t> </a:t>
            </a:r>
            <a:r>
              <a:rPr lang="fi-FI" dirty="0" err="1" smtClean="0"/>
              <a:t>stack</a:t>
            </a:r>
            <a:r>
              <a:rPr lang="fi-FI" dirty="0" smtClean="0"/>
              <a:t>(</a:t>
            </a:r>
            <a:r>
              <a:rPr lang="fi-FI" dirty="0" err="1" smtClean="0"/>
              <a:t>Servlets</a:t>
            </a:r>
            <a:r>
              <a:rPr lang="fi-FI" dirty="0" smtClean="0"/>
              <a:t>, JSP, EJB)</a:t>
            </a:r>
          </a:p>
          <a:p>
            <a:pPr lvl="1"/>
            <a:r>
              <a:rPr lang="fi-FI" dirty="0" err="1" smtClean="0"/>
              <a:t>jBoss</a:t>
            </a:r>
            <a:r>
              <a:rPr lang="fi-FI" dirty="0" smtClean="0"/>
              <a:t>, Oracle </a:t>
            </a:r>
            <a:r>
              <a:rPr lang="fi-FI" dirty="0" err="1" smtClean="0"/>
              <a:t>WebLogic</a:t>
            </a:r>
            <a:r>
              <a:rPr lang="fi-FI" dirty="0" smtClean="0"/>
              <a:t>, </a:t>
            </a:r>
            <a:r>
              <a:rPr lang="fi-FI" dirty="0" err="1" smtClean="0"/>
              <a:t>GlassFish</a:t>
            </a:r>
            <a:r>
              <a:rPr lang="fi-FI" dirty="0" smtClean="0"/>
              <a:t>, IBM </a:t>
            </a:r>
            <a:r>
              <a:rPr lang="fi-FI" dirty="0" err="1" smtClean="0"/>
              <a:t>Websphere</a:t>
            </a:r>
            <a:r>
              <a:rPr lang="fi-FI" dirty="0" smtClean="0"/>
              <a:t> …</a:t>
            </a:r>
          </a:p>
          <a:p>
            <a:r>
              <a:rPr lang="fi-FI" dirty="0" smtClean="0"/>
              <a:t>Java </a:t>
            </a:r>
            <a:r>
              <a:rPr lang="fi-FI" dirty="0" err="1" smtClean="0"/>
              <a:t>WebServers</a:t>
            </a:r>
            <a:endParaRPr lang="fi-FI" dirty="0" smtClean="0"/>
          </a:p>
          <a:p>
            <a:pPr lvl="1"/>
            <a:r>
              <a:rPr lang="fi-FI" dirty="0" smtClean="0"/>
              <a:t>For </a:t>
            </a:r>
            <a:r>
              <a:rPr lang="fi-FI" dirty="0" err="1" smtClean="0"/>
              <a:t>running</a:t>
            </a:r>
            <a:r>
              <a:rPr lang="fi-FI" dirty="0" smtClean="0"/>
              <a:t> </a:t>
            </a:r>
            <a:r>
              <a:rPr lang="fi-FI" dirty="0" err="1" smtClean="0"/>
              <a:t>Servlets</a:t>
            </a:r>
            <a:r>
              <a:rPr lang="fi-FI" dirty="0" smtClean="0"/>
              <a:t> and JSP</a:t>
            </a:r>
          </a:p>
          <a:p>
            <a:pPr lvl="1"/>
            <a:r>
              <a:rPr lang="fi-FI" dirty="0" err="1" smtClean="0"/>
              <a:t>Tomcat</a:t>
            </a:r>
            <a:r>
              <a:rPr lang="fi-FI" dirty="0" smtClean="0"/>
              <a:t>, </a:t>
            </a:r>
            <a:r>
              <a:rPr lang="fi-FI" dirty="0" err="1" smtClean="0"/>
              <a:t>Jetty</a:t>
            </a:r>
            <a:r>
              <a:rPr lang="fi-FI" dirty="0" smtClean="0"/>
              <a:t>, </a:t>
            </a:r>
          </a:p>
          <a:p>
            <a:r>
              <a:rPr lang="fi-FI" dirty="0" err="1" smtClean="0"/>
              <a:t>EJB-only</a:t>
            </a:r>
            <a:r>
              <a:rPr lang="fi-FI" dirty="0" smtClean="0"/>
              <a:t> </a:t>
            </a:r>
            <a:r>
              <a:rPr lang="fi-FI" dirty="0" err="1" smtClean="0"/>
              <a:t>server</a:t>
            </a:r>
            <a:endParaRPr lang="fi-FI" dirty="0" smtClean="0"/>
          </a:p>
          <a:p>
            <a:pPr lvl="1"/>
            <a:r>
              <a:rPr lang="fi-FI" dirty="0" err="1" smtClean="0"/>
              <a:t>OpenEJB</a:t>
            </a:r>
            <a:endParaRPr 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err="1" smtClean="0"/>
              <a:t>Technology</a:t>
            </a:r>
            <a:r>
              <a:rPr lang="fi-FI" dirty="0" smtClean="0"/>
              <a:t> </a:t>
            </a:r>
            <a:r>
              <a:rPr lang="fi-FI" dirty="0" err="1" smtClean="0"/>
              <a:t>Overview</a:t>
            </a:r>
            <a:r>
              <a:rPr lang="fi-FI" dirty="0" smtClean="0"/>
              <a:t>: </a:t>
            </a:r>
            <a:r>
              <a:rPr lang="fi-FI" dirty="0" err="1" smtClean="0"/>
              <a:t>Controller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001000" cy="4572000"/>
          </a:xfrm>
        </p:spPr>
        <p:txBody>
          <a:bodyPr>
            <a:normAutofit fontScale="77500" lnSpcReduction="20000"/>
          </a:bodyPr>
          <a:lstStyle/>
          <a:p>
            <a:r>
              <a:rPr lang="fi-FI" dirty="0" err="1" smtClean="0"/>
              <a:t>Servlet</a:t>
            </a:r>
            <a:r>
              <a:rPr lang="fi-FI" dirty="0" smtClean="0"/>
              <a:t> – </a:t>
            </a:r>
            <a:r>
              <a:rPr lang="fi-FI" dirty="0" err="1" smtClean="0"/>
              <a:t>Controller</a:t>
            </a:r>
            <a:endParaRPr lang="fi-FI" dirty="0" smtClean="0"/>
          </a:p>
          <a:p>
            <a:pPr lvl="1"/>
            <a:r>
              <a:rPr lang="fi-FI" dirty="0" err="1" smtClean="0"/>
              <a:t>Component</a:t>
            </a:r>
            <a:r>
              <a:rPr lang="fi-FI" dirty="0" smtClean="0"/>
              <a:t> for </a:t>
            </a:r>
            <a:r>
              <a:rPr lang="fi-FI" dirty="0" err="1" smtClean="0"/>
              <a:t>handling</a:t>
            </a:r>
            <a:r>
              <a:rPr lang="fi-FI" dirty="0" smtClean="0"/>
              <a:t> </a:t>
            </a:r>
            <a:r>
              <a:rPr lang="fi-FI" dirty="0" err="1" smtClean="0"/>
              <a:t>pre-processing</a:t>
            </a:r>
            <a:r>
              <a:rPr lang="fi-FI" dirty="0" smtClean="0"/>
              <a:t> of </a:t>
            </a:r>
            <a:r>
              <a:rPr lang="fi-FI" dirty="0" err="1" smtClean="0"/>
              <a:t>requests</a:t>
            </a:r>
            <a:endParaRPr lang="fi-FI" dirty="0" smtClean="0"/>
          </a:p>
          <a:p>
            <a:pPr lvl="1"/>
            <a:r>
              <a:rPr lang="fi-FI" dirty="0" err="1" smtClean="0"/>
              <a:t>Redirects</a:t>
            </a:r>
            <a:r>
              <a:rPr lang="fi-FI" dirty="0" smtClean="0"/>
              <a:t> to JSP in </a:t>
            </a:r>
            <a:r>
              <a:rPr lang="fi-FI" dirty="0" err="1" smtClean="0"/>
              <a:t>order</a:t>
            </a:r>
            <a:r>
              <a:rPr lang="fi-FI" dirty="0" smtClean="0"/>
              <a:t> to </a:t>
            </a:r>
            <a:r>
              <a:rPr lang="fi-FI" dirty="0" err="1" smtClean="0"/>
              <a:t>view</a:t>
            </a:r>
            <a:r>
              <a:rPr lang="fi-FI" dirty="0" smtClean="0"/>
              <a:t> the </a:t>
            </a:r>
            <a:r>
              <a:rPr lang="fi-FI" dirty="0" err="1" smtClean="0"/>
              <a:t>response</a:t>
            </a:r>
            <a:endParaRPr lang="fi-FI" dirty="0" smtClean="0"/>
          </a:p>
          <a:p>
            <a:pPr lvl="1"/>
            <a:r>
              <a:rPr lang="fi-FI" dirty="0" err="1" smtClean="0"/>
              <a:t>Uses</a:t>
            </a:r>
            <a:r>
              <a:rPr lang="fi-FI" dirty="0" smtClean="0"/>
              <a:t> </a:t>
            </a:r>
            <a:r>
              <a:rPr lang="fi-FI" dirty="0" err="1" smtClean="0"/>
              <a:t>Model</a:t>
            </a:r>
            <a:r>
              <a:rPr lang="fi-FI" dirty="0" smtClean="0"/>
              <a:t> to </a:t>
            </a:r>
            <a:r>
              <a:rPr lang="fi-FI" dirty="0" err="1" smtClean="0"/>
              <a:t>access</a:t>
            </a:r>
            <a:r>
              <a:rPr lang="fi-FI" dirty="0" smtClean="0"/>
              <a:t> business </a:t>
            </a:r>
            <a:r>
              <a:rPr lang="fi-FI" dirty="0" err="1" smtClean="0"/>
              <a:t>logic</a:t>
            </a:r>
            <a:endParaRPr lang="fi-FI" dirty="0" smtClean="0"/>
          </a:p>
          <a:p>
            <a:pPr lvl="1"/>
            <a:endParaRPr lang="fi-FI" dirty="0" smtClean="0"/>
          </a:p>
          <a:p>
            <a:pPr lvl="1">
              <a:buNone/>
            </a:pPr>
            <a:r>
              <a:rPr lang="fi-FI" sz="2100" dirty="0" smtClean="0">
                <a:solidFill>
                  <a:srgbClr val="00B0F0"/>
                </a:solidFill>
              </a:rPr>
              <a:t>@</a:t>
            </a:r>
            <a:r>
              <a:rPr lang="fi-FI" sz="2100" dirty="0" err="1" smtClean="0">
                <a:solidFill>
                  <a:srgbClr val="00B0F0"/>
                </a:solidFill>
              </a:rPr>
              <a:t>WebServlet</a:t>
            </a:r>
            <a:r>
              <a:rPr lang="fi-FI" sz="2100" dirty="0" smtClean="0">
                <a:solidFill>
                  <a:srgbClr val="00B0F0"/>
                </a:solidFill>
              </a:rPr>
              <a:t>( {”/</a:t>
            </a:r>
            <a:r>
              <a:rPr lang="fi-FI" sz="2100" dirty="0" err="1" smtClean="0">
                <a:solidFill>
                  <a:srgbClr val="00B0F0"/>
                </a:solidFill>
              </a:rPr>
              <a:t>mail/compose</a:t>
            </a:r>
            <a:r>
              <a:rPr lang="fi-FI" sz="2100" dirty="0" smtClean="0">
                <a:solidFill>
                  <a:srgbClr val="00B0F0"/>
                </a:solidFill>
              </a:rPr>
              <a:t>”, ”/</a:t>
            </a:r>
            <a:r>
              <a:rPr lang="fi-FI" sz="2100" dirty="0" err="1" smtClean="0">
                <a:solidFill>
                  <a:srgbClr val="00B0F0"/>
                </a:solidFill>
              </a:rPr>
              <a:t>mail/delete</a:t>
            </a:r>
            <a:r>
              <a:rPr lang="fi-FI" sz="2100" dirty="0" smtClean="0">
                <a:solidFill>
                  <a:srgbClr val="00B0F0"/>
                </a:solidFill>
              </a:rPr>
              <a:t>”, ”/</a:t>
            </a:r>
            <a:r>
              <a:rPr lang="fi-FI" sz="2100" dirty="0" err="1" smtClean="0">
                <a:solidFill>
                  <a:srgbClr val="00B0F0"/>
                </a:solidFill>
              </a:rPr>
              <a:t>mail/show</a:t>
            </a:r>
            <a:r>
              <a:rPr lang="fi-FI" sz="2100" dirty="0" smtClean="0">
                <a:solidFill>
                  <a:srgbClr val="00B0F0"/>
                </a:solidFill>
              </a:rPr>
              <a:t>”} )</a:t>
            </a:r>
          </a:p>
          <a:p>
            <a:pPr lvl="1">
              <a:buNone/>
            </a:pPr>
            <a:r>
              <a:rPr lang="fi-FI" sz="2100" dirty="0" err="1" smtClean="0"/>
              <a:t>public</a:t>
            </a:r>
            <a:r>
              <a:rPr lang="fi-FI" sz="2100" dirty="0" smtClean="0"/>
              <a:t> </a:t>
            </a:r>
            <a:r>
              <a:rPr lang="fi-FI" sz="2100" dirty="0" err="1" smtClean="0"/>
              <a:t>class</a:t>
            </a:r>
            <a:r>
              <a:rPr lang="fi-FI" sz="2100" dirty="0" smtClean="0"/>
              <a:t> </a:t>
            </a:r>
            <a:r>
              <a:rPr lang="fi-FI" sz="2100" dirty="0" err="1" smtClean="0"/>
              <a:t>MailServlet</a:t>
            </a:r>
            <a:r>
              <a:rPr lang="fi-FI" sz="2100" dirty="0" smtClean="0"/>
              <a:t> </a:t>
            </a:r>
            <a:r>
              <a:rPr lang="fi-FI" sz="2100" dirty="0" err="1" smtClean="0"/>
              <a:t>extends</a:t>
            </a:r>
            <a:r>
              <a:rPr lang="fi-FI" sz="2100" dirty="0" smtClean="0"/>
              <a:t> </a:t>
            </a:r>
            <a:r>
              <a:rPr lang="fi-FI" sz="2100" dirty="0" err="1" smtClean="0"/>
              <a:t>HttpServlet</a:t>
            </a:r>
            <a:endParaRPr lang="fi-FI" sz="2100" dirty="0" smtClean="0"/>
          </a:p>
          <a:p>
            <a:pPr lvl="1">
              <a:buNone/>
            </a:pPr>
            <a:r>
              <a:rPr lang="fi-FI" sz="2100" dirty="0" smtClean="0">
                <a:solidFill>
                  <a:srgbClr val="00B050"/>
                </a:solidFill>
              </a:rPr>
              <a:t>// …</a:t>
            </a:r>
          </a:p>
          <a:p>
            <a:pPr lvl="1">
              <a:buNone/>
            </a:pPr>
            <a:r>
              <a:rPr lang="fi-FI" sz="2000" dirty="0" smtClean="0">
                <a:solidFill>
                  <a:srgbClr val="00B0F0"/>
                </a:solidFill>
              </a:rPr>
              <a:t>@</a:t>
            </a:r>
            <a:r>
              <a:rPr lang="fi-FI" sz="2000" dirty="0" err="1" smtClean="0">
                <a:solidFill>
                  <a:srgbClr val="00B0F0"/>
                </a:solidFill>
              </a:rPr>
              <a:t>Override</a:t>
            </a:r>
            <a:endParaRPr lang="fi-FI" sz="2000" dirty="0" smtClean="0">
              <a:solidFill>
                <a:srgbClr val="00B0F0"/>
              </a:solidFill>
            </a:endParaRPr>
          </a:p>
          <a:p>
            <a:pPr lvl="1">
              <a:buNone/>
            </a:pPr>
            <a:r>
              <a:rPr lang="fi-FI" sz="2000" dirty="0" err="1" smtClean="0"/>
              <a:t>doGet</a:t>
            </a:r>
            <a:r>
              <a:rPr lang="fi-FI" sz="2000" dirty="0" smtClean="0"/>
              <a:t>( </a:t>
            </a:r>
            <a:r>
              <a:rPr lang="fi-FI" sz="2000" dirty="0" err="1" smtClean="0"/>
              <a:t>HttpServletRequest</a:t>
            </a:r>
            <a:r>
              <a:rPr lang="fi-FI" sz="2000" dirty="0" smtClean="0"/>
              <a:t> </a:t>
            </a:r>
            <a:r>
              <a:rPr lang="fi-FI" sz="2000" dirty="0" err="1" smtClean="0"/>
              <a:t>req</a:t>
            </a:r>
            <a:r>
              <a:rPr lang="fi-FI" sz="2000" dirty="0" smtClean="0"/>
              <a:t>, </a:t>
            </a:r>
            <a:r>
              <a:rPr lang="fi-FI" sz="2000" dirty="0" err="1" smtClean="0"/>
              <a:t>HttpServletResponse</a:t>
            </a:r>
            <a:r>
              <a:rPr lang="fi-FI" sz="2000" dirty="0" smtClean="0"/>
              <a:t> ) </a:t>
            </a:r>
            <a:r>
              <a:rPr lang="fi-FI" sz="2000" dirty="0" err="1" smtClean="0"/>
              <a:t>throws</a:t>
            </a:r>
            <a:r>
              <a:rPr lang="fi-FI" sz="2000" dirty="0" smtClean="0"/>
              <a:t> </a:t>
            </a:r>
            <a:r>
              <a:rPr lang="fi-FI" sz="2000" dirty="0" err="1" smtClean="0"/>
              <a:t>IOException</a:t>
            </a:r>
            <a:r>
              <a:rPr lang="fi-FI" sz="2000" dirty="0" smtClean="0"/>
              <a:t>, </a:t>
            </a:r>
            <a:r>
              <a:rPr lang="fi-FI" sz="2000" dirty="0" err="1" smtClean="0"/>
              <a:t>ServletException</a:t>
            </a:r>
            <a:r>
              <a:rPr lang="fi-FI" sz="2000" dirty="0" smtClean="0"/>
              <a:t> {</a:t>
            </a:r>
          </a:p>
          <a:p>
            <a:pPr lvl="1">
              <a:buNone/>
            </a:pPr>
            <a:r>
              <a:rPr lang="fi-FI" sz="2000" dirty="0" smtClean="0"/>
              <a:t>	</a:t>
            </a:r>
            <a:r>
              <a:rPr lang="fi-FI" sz="2000" dirty="0" smtClean="0">
                <a:solidFill>
                  <a:srgbClr val="00B050"/>
                </a:solidFill>
              </a:rPr>
              <a:t>// … </a:t>
            </a:r>
            <a:r>
              <a:rPr lang="fi-FI" sz="2000" dirty="0" err="1" smtClean="0">
                <a:solidFill>
                  <a:srgbClr val="00B050"/>
                </a:solidFill>
              </a:rPr>
              <a:t>Some</a:t>
            </a:r>
            <a:r>
              <a:rPr lang="fi-FI" sz="2000" dirty="0" smtClean="0">
                <a:solidFill>
                  <a:srgbClr val="00B050"/>
                </a:solidFill>
              </a:rPr>
              <a:t> </a:t>
            </a:r>
            <a:r>
              <a:rPr lang="fi-FI" sz="2000" dirty="0" err="1" smtClean="0">
                <a:solidFill>
                  <a:srgbClr val="00B050"/>
                </a:solidFill>
              </a:rPr>
              <a:t>pre-processing</a:t>
            </a:r>
            <a:r>
              <a:rPr lang="fi-FI" sz="2000" dirty="0" smtClean="0">
                <a:solidFill>
                  <a:srgbClr val="00B050"/>
                </a:solidFill>
              </a:rPr>
              <a:t> </a:t>
            </a:r>
            <a:r>
              <a:rPr lang="fi-FI" sz="2000" dirty="0" err="1" smtClean="0">
                <a:solidFill>
                  <a:srgbClr val="00B050"/>
                </a:solidFill>
              </a:rPr>
              <a:t>logic</a:t>
            </a:r>
            <a:r>
              <a:rPr lang="fi-FI" sz="2000" dirty="0" smtClean="0">
                <a:solidFill>
                  <a:srgbClr val="00B050"/>
                </a:solidFill>
              </a:rPr>
              <a:t> …</a:t>
            </a:r>
          </a:p>
          <a:p>
            <a:pPr lvl="1">
              <a:buNone/>
            </a:pPr>
            <a:r>
              <a:rPr lang="fi-FI" sz="2000" dirty="0" smtClean="0"/>
              <a:t>	</a:t>
            </a:r>
            <a:r>
              <a:rPr lang="fi-FI" sz="2000" dirty="0" err="1" smtClean="0"/>
              <a:t>RequestDispatcher</a:t>
            </a:r>
            <a:r>
              <a:rPr lang="fi-FI" sz="2000" dirty="0" smtClean="0"/>
              <a:t> </a:t>
            </a:r>
            <a:r>
              <a:rPr lang="fi-FI" sz="2000" dirty="0" err="1" smtClean="0"/>
              <a:t>rd</a:t>
            </a:r>
            <a:r>
              <a:rPr lang="fi-FI" sz="2000" dirty="0" smtClean="0"/>
              <a:t> = </a:t>
            </a:r>
            <a:r>
              <a:rPr lang="fi-FI" sz="2000" dirty="0" err="1" smtClean="0"/>
              <a:t>req.getRequestDispatcher</a:t>
            </a:r>
            <a:r>
              <a:rPr lang="fi-FI" sz="2000" dirty="0" smtClean="0"/>
              <a:t>( </a:t>
            </a:r>
            <a:r>
              <a:rPr lang="fi-FI" sz="2000" dirty="0" smtClean="0">
                <a:solidFill>
                  <a:srgbClr val="FF0000"/>
                </a:solidFill>
              </a:rPr>
              <a:t>”</a:t>
            </a:r>
            <a:r>
              <a:rPr lang="fi-FI" sz="2000" dirty="0" err="1" smtClean="0">
                <a:solidFill>
                  <a:srgbClr val="FF0000"/>
                </a:solidFill>
              </a:rPr>
              <a:t>mail-view.jsp</a:t>
            </a:r>
            <a:r>
              <a:rPr lang="fi-FI" sz="2000" dirty="0" smtClean="0">
                <a:solidFill>
                  <a:srgbClr val="FF0000"/>
                </a:solidFill>
              </a:rPr>
              <a:t>” </a:t>
            </a:r>
            <a:r>
              <a:rPr lang="fi-FI" sz="2000" dirty="0" smtClean="0"/>
              <a:t>);</a:t>
            </a:r>
          </a:p>
          <a:p>
            <a:pPr lvl="1">
              <a:buNone/>
            </a:pPr>
            <a:r>
              <a:rPr lang="fi-FI" sz="2000" dirty="0" smtClean="0"/>
              <a:t>	</a:t>
            </a:r>
            <a:r>
              <a:rPr lang="fi-FI" sz="2000" dirty="0" err="1" smtClean="0"/>
              <a:t>MailBox</a:t>
            </a:r>
            <a:r>
              <a:rPr lang="fi-FI" sz="2000" dirty="0" smtClean="0"/>
              <a:t> mb = </a:t>
            </a:r>
            <a:r>
              <a:rPr lang="fi-FI" sz="2000" dirty="0" smtClean="0">
                <a:solidFill>
                  <a:srgbClr val="00B050"/>
                </a:solidFill>
              </a:rPr>
              <a:t>// …</a:t>
            </a:r>
            <a:r>
              <a:rPr lang="fi-FI" sz="2000" dirty="0" err="1" smtClean="0">
                <a:solidFill>
                  <a:srgbClr val="00B050"/>
                </a:solidFill>
              </a:rPr>
              <a:t>Fetch</a:t>
            </a:r>
            <a:r>
              <a:rPr lang="fi-FI" sz="2000" dirty="0" smtClean="0">
                <a:solidFill>
                  <a:srgbClr val="00B050"/>
                </a:solidFill>
              </a:rPr>
              <a:t> </a:t>
            </a:r>
            <a:r>
              <a:rPr lang="fi-FI" sz="2000" dirty="0" err="1" smtClean="0">
                <a:solidFill>
                  <a:srgbClr val="00B050"/>
                </a:solidFill>
              </a:rPr>
              <a:t>mailbox</a:t>
            </a:r>
            <a:r>
              <a:rPr lang="fi-FI" sz="2000" dirty="0" smtClean="0">
                <a:solidFill>
                  <a:srgbClr val="00B050"/>
                </a:solidFill>
              </a:rPr>
              <a:t> </a:t>
            </a:r>
            <a:r>
              <a:rPr lang="fi-FI" sz="2000" dirty="0" err="1" smtClean="0">
                <a:solidFill>
                  <a:srgbClr val="00B050"/>
                </a:solidFill>
              </a:rPr>
              <a:t>content</a:t>
            </a:r>
            <a:r>
              <a:rPr lang="fi-FI" sz="2000" dirty="0" smtClean="0">
                <a:solidFill>
                  <a:srgbClr val="00B050"/>
                </a:solidFill>
              </a:rPr>
              <a:t> </a:t>
            </a:r>
            <a:r>
              <a:rPr lang="fi-FI" sz="2000" dirty="0" err="1" smtClean="0">
                <a:solidFill>
                  <a:srgbClr val="00B050"/>
                </a:solidFill>
              </a:rPr>
              <a:t>from</a:t>
            </a:r>
            <a:r>
              <a:rPr lang="fi-FI" sz="2000" dirty="0" smtClean="0">
                <a:solidFill>
                  <a:srgbClr val="00B050"/>
                </a:solidFill>
              </a:rPr>
              <a:t> </a:t>
            </a:r>
            <a:r>
              <a:rPr lang="fi-FI" sz="2000" dirty="0" err="1" smtClean="0">
                <a:solidFill>
                  <a:srgbClr val="00B050"/>
                </a:solidFill>
              </a:rPr>
              <a:t>Model</a:t>
            </a:r>
            <a:endParaRPr lang="fi-FI" sz="2000" dirty="0" smtClean="0">
              <a:solidFill>
                <a:srgbClr val="00B050"/>
              </a:solidFill>
            </a:endParaRPr>
          </a:p>
          <a:p>
            <a:pPr lvl="1">
              <a:buNone/>
            </a:pPr>
            <a:r>
              <a:rPr lang="fi-FI" sz="2000" dirty="0" smtClean="0"/>
              <a:t>	</a:t>
            </a:r>
            <a:r>
              <a:rPr lang="fi-FI" sz="2000" dirty="0" err="1" smtClean="0"/>
              <a:t>req.setAttribute</a:t>
            </a:r>
            <a:r>
              <a:rPr lang="fi-FI" sz="2000" dirty="0" smtClean="0"/>
              <a:t>( </a:t>
            </a:r>
            <a:r>
              <a:rPr lang="fi-FI" sz="2000" dirty="0" smtClean="0">
                <a:solidFill>
                  <a:srgbClr val="FF0000"/>
                </a:solidFill>
              </a:rPr>
              <a:t>”</a:t>
            </a:r>
            <a:r>
              <a:rPr lang="fi-FI" sz="2000" dirty="0" err="1" smtClean="0">
                <a:solidFill>
                  <a:srgbClr val="FF0000"/>
                </a:solidFill>
              </a:rPr>
              <a:t>mailbox</a:t>
            </a:r>
            <a:r>
              <a:rPr lang="fi-FI" sz="2000" dirty="0" smtClean="0">
                <a:solidFill>
                  <a:srgbClr val="FF0000"/>
                </a:solidFill>
              </a:rPr>
              <a:t>”</a:t>
            </a:r>
            <a:r>
              <a:rPr lang="fi-FI" sz="2000" dirty="0" smtClean="0"/>
              <a:t>, mb );</a:t>
            </a:r>
          </a:p>
          <a:p>
            <a:pPr lvl="1">
              <a:buNone/>
            </a:pPr>
            <a:r>
              <a:rPr lang="fi-FI" sz="2000" dirty="0" smtClean="0"/>
              <a:t>	</a:t>
            </a:r>
            <a:r>
              <a:rPr lang="fi-FI" sz="2000" dirty="0" err="1" smtClean="0"/>
              <a:t>rd.forward</a:t>
            </a:r>
            <a:r>
              <a:rPr lang="fi-FI" sz="2000" dirty="0" smtClean="0"/>
              <a:t>( </a:t>
            </a:r>
            <a:r>
              <a:rPr lang="fi-FI" sz="2000" dirty="0" err="1" smtClean="0"/>
              <a:t>req</a:t>
            </a:r>
            <a:r>
              <a:rPr lang="fi-FI" sz="2000" dirty="0" smtClean="0"/>
              <a:t>, </a:t>
            </a:r>
            <a:r>
              <a:rPr lang="fi-FI" sz="2000" dirty="0" err="1" smtClean="0"/>
              <a:t>resp</a:t>
            </a:r>
            <a:r>
              <a:rPr lang="fi-FI" sz="2000" dirty="0" smtClean="0"/>
              <a:t>);  </a:t>
            </a:r>
            <a:r>
              <a:rPr lang="fi-FI" sz="2000" dirty="0" smtClean="0">
                <a:solidFill>
                  <a:srgbClr val="00B050"/>
                </a:solidFill>
              </a:rPr>
              <a:t>// </a:t>
            </a:r>
            <a:r>
              <a:rPr lang="fi-FI" sz="2000" dirty="0" err="1" smtClean="0">
                <a:solidFill>
                  <a:srgbClr val="00B050"/>
                </a:solidFill>
              </a:rPr>
              <a:t>Forward</a:t>
            </a:r>
            <a:r>
              <a:rPr lang="fi-FI" sz="2000" dirty="0" smtClean="0">
                <a:solidFill>
                  <a:srgbClr val="00B050"/>
                </a:solidFill>
              </a:rPr>
              <a:t> to </a:t>
            </a:r>
            <a:r>
              <a:rPr lang="fi-FI" sz="2000" dirty="0" err="1" smtClean="0">
                <a:solidFill>
                  <a:srgbClr val="00B050"/>
                </a:solidFill>
              </a:rPr>
              <a:t>View</a:t>
            </a:r>
            <a:r>
              <a:rPr lang="fi-FI" sz="2000" dirty="0" smtClean="0">
                <a:solidFill>
                  <a:srgbClr val="00B050"/>
                </a:solidFill>
              </a:rPr>
              <a:t> for </a:t>
            </a:r>
            <a:r>
              <a:rPr lang="fi-FI" sz="2000" dirty="0" err="1" smtClean="0">
                <a:solidFill>
                  <a:srgbClr val="00B050"/>
                </a:solidFill>
              </a:rPr>
              <a:t>further</a:t>
            </a:r>
            <a:r>
              <a:rPr lang="fi-FI" sz="2000" dirty="0" smtClean="0">
                <a:solidFill>
                  <a:srgbClr val="00B050"/>
                </a:solidFill>
              </a:rPr>
              <a:t> </a:t>
            </a:r>
            <a:r>
              <a:rPr lang="fi-FI" sz="2000" dirty="0" err="1" smtClean="0">
                <a:solidFill>
                  <a:srgbClr val="00B050"/>
                </a:solidFill>
              </a:rPr>
              <a:t>processing</a:t>
            </a:r>
            <a:endParaRPr lang="fi-FI" sz="2000" dirty="0" smtClean="0">
              <a:solidFill>
                <a:srgbClr val="00B050"/>
              </a:solidFill>
            </a:endParaRPr>
          </a:p>
          <a:p>
            <a:pPr lvl="1">
              <a:buNone/>
            </a:pPr>
            <a:r>
              <a:rPr lang="fi-FI" sz="2000" dirty="0" smtClean="0"/>
              <a:t>} </a:t>
            </a:r>
            <a:endParaRPr lang="fi-FI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Technology</a:t>
            </a:r>
            <a:r>
              <a:rPr lang="fi-FI" dirty="0" smtClean="0"/>
              <a:t> </a:t>
            </a:r>
            <a:r>
              <a:rPr lang="fi-FI" dirty="0" err="1" smtClean="0"/>
              <a:t>Overview</a:t>
            </a:r>
            <a:r>
              <a:rPr lang="fi-FI" dirty="0" smtClean="0"/>
              <a:t>: </a:t>
            </a:r>
            <a:r>
              <a:rPr lang="fi-FI" dirty="0" err="1" smtClean="0"/>
              <a:t>View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Java Server </a:t>
            </a:r>
            <a:r>
              <a:rPr lang="fi-FI" dirty="0" err="1" smtClean="0"/>
              <a:t>Pages</a:t>
            </a:r>
            <a:r>
              <a:rPr lang="fi-FI" dirty="0" smtClean="0"/>
              <a:t> (JSP) – </a:t>
            </a:r>
            <a:r>
              <a:rPr lang="fi-FI" dirty="0" err="1" smtClean="0"/>
              <a:t>View</a:t>
            </a:r>
            <a:endParaRPr lang="fi-FI" dirty="0" smtClean="0"/>
          </a:p>
          <a:p>
            <a:pPr lvl="1"/>
            <a:r>
              <a:rPr lang="fi-FI" dirty="0" smtClean="0"/>
              <a:t>XML/HTML –</a:t>
            </a:r>
            <a:r>
              <a:rPr lang="fi-FI" dirty="0" err="1" smtClean="0"/>
              <a:t>based</a:t>
            </a:r>
            <a:r>
              <a:rPr lang="fi-FI" dirty="0" smtClean="0"/>
              <a:t> </a:t>
            </a:r>
            <a:r>
              <a:rPr lang="fi-FI" dirty="0" err="1" smtClean="0"/>
              <a:t>documents</a:t>
            </a:r>
            <a:r>
              <a:rPr lang="fi-FI" dirty="0" smtClean="0"/>
              <a:t> </a:t>
            </a:r>
            <a:r>
              <a:rPr lang="fi-FI" dirty="0" err="1" smtClean="0"/>
              <a:t>which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compiled</a:t>
            </a:r>
            <a:r>
              <a:rPr lang="fi-FI" dirty="0" smtClean="0"/>
              <a:t> to </a:t>
            </a:r>
            <a:r>
              <a:rPr lang="fi-FI" dirty="0" err="1" smtClean="0"/>
              <a:t>Servlets</a:t>
            </a:r>
            <a:r>
              <a:rPr lang="fi-FI" dirty="0" smtClean="0"/>
              <a:t> at </a:t>
            </a:r>
            <a:r>
              <a:rPr lang="fi-FI" dirty="0" err="1" smtClean="0"/>
              <a:t>runtime</a:t>
            </a:r>
            <a:endParaRPr lang="fi-FI" dirty="0" smtClean="0"/>
          </a:p>
          <a:p>
            <a:pPr lvl="2"/>
            <a:r>
              <a:rPr lang="fi-FI" dirty="0" err="1" smtClean="0"/>
              <a:t>Servlets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 smtClean="0"/>
              <a:t> </a:t>
            </a:r>
            <a:r>
              <a:rPr lang="fi-FI" dirty="0" err="1" smtClean="0"/>
              <a:t>spesialize</a:t>
            </a:r>
            <a:r>
              <a:rPr lang="fi-FI" dirty="0" smtClean="0"/>
              <a:t> on </a:t>
            </a:r>
            <a:r>
              <a:rPr lang="fi-FI" dirty="0" err="1" smtClean="0"/>
              <a:t>sending</a:t>
            </a:r>
            <a:r>
              <a:rPr lang="fi-FI" dirty="0" smtClean="0"/>
              <a:t> </a:t>
            </a:r>
            <a:r>
              <a:rPr lang="fi-FI" dirty="0" err="1" smtClean="0"/>
              <a:t>formatted</a:t>
            </a:r>
            <a:r>
              <a:rPr lang="fi-FI" dirty="0" smtClean="0"/>
              <a:t> </a:t>
            </a:r>
            <a:r>
              <a:rPr lang="fi-FI" dirty="0" err="1" smtClean="0"/>
              <a:t>response</a:t>
            </a:r>
            <a:r>
              <a:rPr lang="fi-FI" dirty="0" smtClean="0"/>
              <a:t> to </a:t>
            </a:r>
            <a:r>
              <a:rPr lang="fi-FI" dirty="0" err="1" smtClean="0"/>
              <a:t>client</a:t>
            </a:r>
            <a:endParaRPr lang="fi-FI" dirty="0" smtClean="0"/>
          </a:p>
          <a:p>
            <a:pPr lvl="1"/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contain</a:t>
            </a:r>
            <a:r>
              <a:rPr lang="fi-FI" dirty="0" smtClean="0"/>
              <a:t> JSP </a:t>
            </a:r>
            <a:r>
              <a:rPr lang="fi-FI" dirty="0" err="1" smtClean="0"/>
              <a:t>scripting</a:t>
            </a:r>
            <a:r>
              <a:rPr lang="fi-FI" dirty="0" smtClean="0"/>
              <a:t> </a:t>
            </a:r>
            <a:r>
              <a:rPr lang="fi-FI" dirty="0" err="1" smtClean="0"/>
              <a:t>elements/Expression</a:t>
            </a:r>
            <a:r>
              <a:rPr lang="fi-FI" dirty="0" smtClean="0"/>
              <a:t> </a:t>
            </a:r>
            <a:r>
              <a:rPr lang="fi-FI" dirty="0" err="1" smtClean="0"/>
              <a:t>Language</a:t>
            </a:r>
            <a:r>
              <a:rPr lang="fi-FI" dirty="0" smtClean="0"/>
              <a:t>(EL) </a:t>
            </a:r>
            <a:r>
              <a:rPr lang="fi-FI" dirty="0" err="1" smtClean="0"/>
              <a:t>statements</a:t>
            </a:r>
            <a:r>
              <a:rPr lang="fi-FI" dirty="0" smtClean="0"/>
              <a:t> for </a:t>
            </a:r>
            <a:r>
              <a:rPr lang="fi-FI" dirty="0" err="1" smtClean="0"/>
              <a:t>adding</a:t>
            </a:r>
            <a:r>
              <a:rPr lang="fi-FI" dirty="0" smtClean="0"/>
              <a:t> </a:t>
            </a:r>
            <a:r>
              <a:rPr lang="fi-FI" dirty="0" err="1" smtClean="0"/>
              <a:t>content</a:t>
            </a:r>
            <a:r>
              <a:rPr lang="fi-FI" dirty="0" smtClean="0"/>
              <a:t> </a:t>
            </a:r>
            <a:r>
              <a:rPr lang="fi-FI" dirty="0" err="1" smtClean="0"/>
              <a:t>dynamically</a:t>
            </a:r>
            <a:endParaRPr lang="fi-FI" dirty="0" smtClean="0"/>
          </a:p>
          <a:p>
            <a:pPr lvl="2"/>
            <a:r>
              <a:rPr lang="fi-FI" dirty="0" smtClean="0"/>
              <a:t>JSP </a:t>
            </a:r>
            <a:r>
              <a:rPr lang="fi-FI" dirty="0" err="1" smtClean="0"/>
              <a:t>pages</a:t>
            </a:r>
            <a:r>
              <a:rPr lang="fi-FI" dirty="0" smtClean="0"/>
              <a:t> </a:t>
            </a:r>
            <a:r>
              <a:rPr lang="fi-FI" dirty="0" err="1" smtClean="0"/>
              <a:t>done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UI Designer</a:t>
            </a:r>
          </a:p>
          <a:p>
            <a:pPr lvl="2"/>
            <a:r>
              <a:rPr lang="fi-FI" dirty="0" err="1" smtClean="0"/>
              <a:t>Custom</a:t>
            </a:r>
            <a:r>
              <a:rPr lang="fi-FI" dirty="0" smtClean="0"/>
              <a:t> </a:t>
            </a:r>
            <a:r>
              <a:rPr lang="fi-FI" dirty="0" err="1" smtClean="0"/>
              <a:t>tags</a:t>
            </a:r>
            <a:r>
              <a:rPr lang="fi-FI" dirty="0" smtClean="0"/>
              <a:t> for </a:t>
            </a:r>
            <a:r>
              <a:rPr lang="fi-FI" dirty="0" err="1" smtClean="0"/>
              <a:t>more</a:t>
            </a:r>
            <a:r>
              <a:rPr lang="fi-FI" dirty="0" smtClean="0"/>
              <a:t> </a:t>
            </a:r>
            <a:r>
              <a:rPr lang="fi-FI" dirty="0" err="1" smtClean="0"/>
              <a:t>complex</a:t>
            </a:r>
            <a:r>
              <a:rPr lang="fi-FI" dirty="0" smtClean="0"/>
              <a:t> </a:t>
            </a:r>
            <a:r>
              <a:rPr lang="fi-FI" dirty="0" err="1" smtClean="0"/>
              <a:t>tasks</a:t>
            </a:r>
            <a:r>
              <a:rPr lang="fi-FI" dirty="0" smtClean="0"/>
              <a:t> (</a:t>
            </a:r>
            <a:r>
              <a:rPr lang="fi-FI" dirty="0" err="1" smtClean="0"/>
              <a:t>Controller</a:t>
            </a:r>
            <a:r>
              <a:rPr lang="fi-FI" dirty="0" smtClean="0"/>
              <a:t> </a:t>
            </a:r>
            <a:r>
              <a:rPr lang="fi-FI" dirty="0" err="1" smtClean="0"/>
              <a:t>logic</a:t>
            </a:r>
            <a:r>
              <a:rPr lang="fi-FI" dirty="0" smtClean="0"/>
              <a:t>) </a:t>
            </a:r>
            <a:r>
              <a:rPr lang="fi-FI" dirty="0" err="1" smtClean="0"/>
              <a:t>done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SW </a:t>
            </a:r>
            <a:r>
              <a:rPr lang="fi-FI" dirty="0" err="1" smtClean="0"/>
              <a:t>Developer</a:t>
            </a:r>
            <a:endParaRPr lang="fi-FI" dirty="0" smtClean="0"/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Technology</a:t>
            </a:r>
            <a:r>
              <a:rPr lang="fi-FI" dirty="0" smtClean="0"/>
              <a:t> </a:t>
            </a:r>
            <a:r>
              <a:rPr lang="fi-FI" dirty="0" err="1" smtClean="0"/>
              <a:t>Overview</a:t>
            </a:r>
            <a:r>
              <a:rPr lang="fi-FI" dirty="0" smtClean="0"/>
              <a:t>: </a:t>
            </a:r>
            <a:r>
              <a:rPr lang="fi-FI" dirty="0" err="1" smtClean="0"/>
              <a:t>View</a:t>
            </a:r>
            <a:endParaRPr lang="fi-FI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/>
              <a:t>&lt;%@ page session</a:t>
            </a:r>
            <a:r>
              <a:rPr lang="en-US" sz="2000" dirty="0" smtClean="0">
                <a:solidFill>
                  <a:srgbClr val="FF0000"/>
                </a:solidFill>
              </a:rPr>
              <a:t>="true“ </a:t>
            </a:r>
            <a:r>
              <a:rPr lang="en-US" sz="2000" dirty="0" smtClean="0"/>
              <a:t>import=</a:t>
            </a:r>
            <a:r>
              <a:rPr lang="en-US" sz="2000" dirty="0" smtClean="0">
                <a:solidFill>
                  <a:srgbClr val="FF0000"/>
                </a:solidFill>
              </a:rPr>
              <a:t>“</a:t>
            </a:r>
            <a:r>
              <a:rPr lang="en-US" sz="2000" dirty="0" err="1" smtClean="0">
                <a:solidFill>
                  <a:srgbClr val="FF0000"/>
                </a:solidFill>
              </a:rPr>
              <a:t>java.util.List</a:t>
            </a:r>
            <a:r>
              <a:rPr lang="en-US" sz="2000" dirty="0" smtClean="0">
                <a:solidFill>
                  <a:srgbClr val="FF0000"/>
                </a:solidFill>
              </a:rPr>
              <a:t>”</a:t>
            </a:r>
            <a:r>
              <a:rPr lang="en-US" sz="2000" dirty="0" smtClean="0"/>
              <a:t> %&gt;</a:t>
            </a:r>
          </a:p>
          <a:p>
            <a:pPr>
              <a:buNone/>
            </a:pPr>
            <a:r>
              <a:rPr lang="en-US" sz="2000" dirty="0" smtClean="0"/>
              <a:t>&lt;%@ </a:t>
            </a:r>
            <a:r>
              <a:rPr lang="en-US" sz="2000" dirty="0" err="1" smtClean="0"/>
              <a:t>taglib</a:t>
            </a:r>
            <a:r>
              <a:rPr lang="en-US" sz="2000" dirty="0" smtClean="0"/>
              <a:t> prefix=</a:t>
            </a:r>
            <a:r>
              <a:rPr lang="en-US" sz="2000" dirty="0" smtClean="0">
                <a:solidFill>
                  <a:srgbClr val="FF0000"/>
                </a:solidFill>
              </a:rPr>
              <a:t>"c"</a:t>
            </a:r>
            <a:r>
              <a:rPr lang="en-US" sz="2000" dirty="0" smtClean="0"/>
              <a:t> </a:t>
            </a:r>
            <a:r>
              <a:rPr lang="en-US" sz="2000" dirty="0" err="1" smtClean="0"/>
              <a:t>uri</a:t>
            </a:r>
            <a:r>
              <a:rPr lang="en-US" sz="2000" dirty="0" smtClean="0"/>
              <a:t>=</a:t>
            </a:r>
            <a:r>
              <a:rPr lang="en-US" sz="2000" dirty="0" smtClean="0">
                <a:solidFill>
                  <a:srgbClr val="FF0000"/>
                </a:solidFill>
              </a:rPr>
              <a:t>"http://java.sun.com/jsp/jstl/core"</a:t>
            </a:r>
            <a:r>
              <a:rPr lang="en-US" sz="2000" dirty="0" smtClean="0"/>
              <a:t> %&gt;</a:t>
            </a:r>
          </a:p>
          <a:p>
            <a:pPr>
              <a:buNone/>
            </a:pPr>
            <a:endParaRPr lang="fi-FI" sz="2000" dirty="0" smtClean="0"/>
          </a:p>
          <a:p>
            <a:pPr>
              <a:buNone/>
            </a:pPr>
            <a:r>
              <a:rPr lang="fi-FI" sz="2000" dirty="0" smtClean="0"/>
              <a:t>&lt;h1&gt;Welcome ${</a:t>
            </a:r>
            <a:r>
              <a:rPr lang="fi-FI" sz="2000" dirty="0" err="1" smtClean="0"/>
              <a:t>username</a:t>
            </a:r>
            <a:r>
              <a:rPr lang="fi-FI" sz="2000" dirty="0" smtClean="0"/>
              <a:t>}&lt;/h1&gt;</a:t>
            </a:r>
          </a:p>
          <a:p>
            <a:pPr>
              <a:buNone/>
            </a:pPr>
            <a:r>
              <a:rPr lang="fi-FI" sz="2000" dirty="0" smtClean="0"/>
              <a:t>&lt;</a:t>
            </a:r>
            <a:r>
              <a:rPr lang="fi-FI" sz="2000" dirty="0" err="1" smtClean="0"/>
              <a:t>c:if</a:t>
            </a:r>
            <a:r>
              <a:rPr lang="fi-FI" sz="2000" dirty="0" smtClean="0"/>
              <a:t> </a:t>
            </a:r>
            <a:r>
              <a:rPr lang="fi-FI" sz="2000" dirty="0" err="1" smtClean="0"/>
              <a:t>test</a:t>
            </a:r>
            <a:r>
              <a:rPr lang="fi-FI" sz="2000" dirty="0" smtClean="0"/>
              <a:t>=</a:t>
            </a:r>
            <a:r>
              <a:rPr lang="fi-FI" sz="2000" dirty="0" smtClean="0">
                <a:solidFill>
                  <a:srgbClr val="FF0000"/>
                </a:solidFill>
              </a:rPr>
              <a:t>”${</a:t>
            </a:r>
            <a:r>
              <a:rPr lang="fi-FI" sz="2000" dirty="0" err="1" smtClean="0">
                <a:solidFill>
                  <a:srgbClr val="FF0000"/>
                </a:solidFill>
              </a:rPr>
              <a:t>not</a:t>
            </a:r>
            <a:r>
              <a:rPr lang="fi-FI" sz="2000" dirty="0" smtClean="0">
                <a:solidFill>
                  <a:srgbClr val="FF0000"/>
                </a:solidFill>
              </a:rPr>
              <a:t> </a:t>
            </a:r>
            <a:r>
              <a:rPr lang="fi-FI" sz="2000" dirty="0" err="1" smtClean="0">
                <a:solidFill>
                  <a:srgbClr val="FF0000"/>
                </a:solidFill>
              </a:rPr>
              <a:t>empty</a:t>
            </a:r>
            <a:r>
              <a:rPr lang="fi-FI" sz="2000" dirty="0" smtClean="0">
                <a:solidFill>
                  <a:srgbClr val="FF0000"/>
                </a:solidFill>
              </a:rPr>
              <a:t> </a:t>
            </a:r>
            <a:r>
              <a:rPr lang="fi-FI" sz="2000" dirty="0" err="1" smtClean="0">
                <a:solidFill>
                  <a:srgbClr val="FF0000"/>
                </a:solidFill>
              </a:rPr>
              <a:t>requestScope.mailbox</a:t>
            </a:r>
            <a:r>
              <a:rPr lang="fi-FI" sz="2000" dirty="0" smtClean="0">
                <a:solidFill>
                  <a:srgbClr val="FF0000"/>
                </a:solidFill>
              </a:rPr>
              <a:t>}”</a:t>
            </a:r>
            <a:r>
              <a:rPr lang="fi-FI" sz="2000" dirty="0" smtClean="0"/>
              <a:t>&gt;</a:t>
            </a:r>
          </a:p>
          <a:p>
            <a:pPr>
              <a:buNone/>
            </a:pPr>
            <a:r>
              <a:rPr lang="fi-FI" sz="2000" dirty="0" smtClean="0"/>
              <a:t>&lt;</a:t>
            </a:r>
            <a:r>
              <a:rPr lang="fi-FI" sz="2000" dirty="0" err="1" smtClean="0"/>
              <a:t>p&gt;You</a:t>
            </a:r>
            <a:r>
              <a:rPr lang="fi-FI" sz="2000" dirty="0" smtClean="0"/>
              <a:t> </a:t>
            </a:r>
            <a:r>
              <a:rPr lang="fi-FI" sz="2000" dirty="0" err="1" smtClean="0"/>
              <a:t>have</a:t>
            </a:r>
            <a:r>
              <a:rPr lang="fi-FI" sz="2000" dirty="0" smtClean="0"/>
              <a:t> ${</a:t>
            </a:r>
            <a:r>
              <a:rPr lang="fi-FI" sz="2000" dirty="0" err="1" smtClean="0"/>
              <a:t>requestScope.mailbox.newItems</a:t>
            </a:r>
            <a:r>
              <a:rPr lang="fi-FI" sz="2000" dirty="0" smtClean="0"/>
              <a:t>} </a:t>
            </a:r>
            <a:r>
              <a:rPr lang="fi-FI" sz="2000" dirty="0" err="1" smtClean="0"/>
              <a:t>unread</a:t>
            </a:r>
            <a:r>
              <a:rPr lang="fi-FI" sz="2000" dirty="0" smtClean="0"/>
              <a:t> </a:t>
            </a:r>
            <a:r>
              <a:rPr lang="fi-FI" sz="2000" dirty="0" err="1" smtClean="0"/>
              <a:t>mail&lt;/p</a:t>
            </a:r>
            <a:r>
              <a:rPr lang="fi-FI" sz="2000" dirty="0" smtClean="0"/>
              <a:t>&gt;</a:t>
            </a:r>
          </a:p>
          <a:p>
            <a:pPr>
              <a:buNone/>
            </a:pPr>
            <a:r>
              <a:rPr lang="fi-FI" sz="2000" dirty="0" smtClean="0"/>
              <a:t>&lt;/</a:t>
            </a:r>
            <a:r>
              <a:rPr lang="fi-FI" sz="2000" dirty="0" err="1" smtClean="0"/>
              <a:t>c:if</a:t>
            </a:r>
            <a:r>
              <a:rPr lang="fi-FI" sz="2000" dirty="0" smtClean="0"/>
              <a:t>&gt;</a:t>
            </a:r>
          </a:p>
          <a:p>
            <a:pPr>
              <a:buNone/>
            </a:pPr>
            <a:endParaRPr lang="fi-FI" sz="2000" dirty="0" smtClean="0"/>
          </a:p>
          <a:p>
            <a:pPr>
              <a:buNone/>
            </a:pPr>
            <a:r>
              <a:rPr lang="fi-FI" sz="2000" dirty="0" smtClean="0"/>
              <a:t>&lt;</a:t>
            </a:r>
            <a:r>
              <a:rPr lang="fi-FI" sz="2000" dirty="0" err="1" smtClean="0"/>
              <a:t>c:forEach</a:t>
            </a:r>
            <a:r>
              <a:rPr lang="fi-FI" sz="2000" dirty="0" smtClean="0"/>
              <a:t> </a:t>
            </a:r>
            <a:r>
              <a:rPr lang="fi-FI" sz="2000" dirty="0" err="1" smtClean="0"/>
              <a:t>items=</a:t>
            </a:r>
            <a:r>
              <a:rPr lang="fi-FI" sz="2000" dirty="0" err="1" smtClean="0">
                <a:solidFill>
                  <a:srgbClr val="FF0000"/>
                </a:solidFill>
              </a:rPr>
              <a:t>”requestScope.mailbox.items</a:t>
            </a:r>
            <a:r>
              <a:rPr lang="fi-FI" sz="2000" dirty="0" smtClean="0">
                <a:solidFill>
                  <a:srgbClr val="FF0000"/>
                </a:solidFill>
              </a:rPr>
              <a:t>”</a:t>
            </a:r>
            <a:r>
              <a:rPr lang="fi-FI" sz="2000" dirty="0" smtClean="0"/>
              <a:t> </a:t>
            </a:r>
            <a:r>
              <a:rPr lang="fi-FI" sz="2000" dirty="0" err="1" smtClean="0"/>
              <a:t>var=</a:t>
            </a:r>
            <a:r>
              <a:rPr lang="fi-FI" sz="2000" dirty="0" err="1" smtClean="0">
                <a:solidFill>
                  <a:srgbClr val="FF0000"/>
                </a:solidFill>
              </a:rPr>
              <a:t>”mail</a:t>
            </a:r>
            <a:r>
              <a:rPr lang="fi-FI" sz="2000" dirty="0" smtClean="0">
                <a:solidFill>
                  <a:srgbClr val="FF0000"/>
                </a:solidFill>
              </a:rPr>
              <a:t>”</a:t>
            </a:r>
            <a:r>
              <a:rPr lang="fi-FI" sz="2000" dirty="0" smtClean="0"/>
              <a:t>&gt;</a:t>
            </a:r>
          </a:p>
          <a:p>
            <a:pPr>
              <a:buNone/>
            </a:pPr>
            <a:r>
              <a:rPr lang="fi-FI" sz="2000" dirty="0" smtClean="0"/>
              <a:t>&lt;p&gt;${</a:t>
            </a:r>
            <a:r>
              <a:rPr lang="fi-FI" sz="2000" dirty="0" err="1" smtClean="0"/>
              <a:t>mail.sender</a:t>
            </a:r>
            <a:r>
              <a:rPr lang="fi-FI" sz="2000" dirty="0" smtClean="0"/>
              <a:t>} ${</a:t>
            </a:r>
            <a:r>
              <a:rPr lang="fi-FI" sz="2000" dirty="0" err="1" smtClean="0"/>
              <a:t>mail.title</a:t>
            </a:r>
            <a:r>
              <a:rPr lang="fi-FI" sz="2000" dirty="0" smtClean="0"/>
              <a:t>} ${</a:t>
            </a:r>
            <a:r>
              <a:rPr lang="fi-FI" sz="2000" dirty="0" err="1" smtClean="0"/>
              <a:t>mail.receivedDate</a:t>
            </a:r>
            <a:r>
              <a:rPr lang="fi-FI" sz="2000" dirty="0" smtClean="0"/>
              <a:t>}&lt;/p&gt;</a:t>
            </a:r>
          </a:p>
          <a:p>
            <a:pPr>
              <a:buNone/>
            </a:pPr>
            <a:r>
              <a:rPr lang="fi-FI" sz="2000" dirty="0" smtClean="0"/>
              <a:t>&lt;/</a:t>
            </a:r>
            <a:r>
              <a:rPr lang="fi-FI" sz="2000" dirty="0" err="1" smtClean="0"/>
              <a:t>c:forEach</a:t>
            </a:r>
            <a:r>
              <a:rPr lang="fi-FI" sz="2000" dirty="0" smtClean="0"/>
              <a:t>&gt;</a:t>
            </a:r>
          </a:p>
          <a:p>
            <a:pPr>
              <a:buNone/>
            </a:pPr>
            <a:endParaRPr lang="fi-FI" sz="2000" dirty="0" smtClean="0"/>
          </a:p>
          <a:p>
            <a:pPr>
              <a:buNone/>
            </a:pPr>
            <a:r>
              <a:rPr lang="fi-FI" sz="2000" dirty="0" smtClean="0"/>
              <a:t>&lt;</a:t>
            </a:r>
            <a:r>
              <a:rPr lang="fi-FI" sz="2000" dirty="0" err="1" smtClean="0"/>
              <a:t>p&gt;&lt;a</a:t>
            </a:r>
            <a:r>
              <a:rPr lang="fi-FI" sz="2000" dirty="0" smtClean="0"/>
              <a:t> </a:t>
            </a:r>
            <a:r>
              <a:rPr lang="fi-FI" sz="2000" dirty="0" err="1" smtClean="0"/>
              <a:t>href=</a:t>
            </a:r>
            <a:r>
              <a:rPr lang="fi-FI" sz="2000" dirty="0" err="1" smtClean="0">
                <a:solidFill>
                  <a:srgbClr val="FF0000"/>
                </a:solidFill>
              </a:rPr>
              <a:t>”/mail/compose”</a:t>
            </a:r>
            <a:r>
              <a:rPr lang="fi-FI" sz="2000" dirty="0" err="1" smtClean="0"/>
              <a:t>&gt;Compose</a:t>
            </a:r>
            <a:r>
              <a:rPr lang="fi-FI" sz="2000" dirty="0" smtClean="0"/>
              <a:t> new </a:t>
            </a:r>
            <a:r>
              <a:rPr lang="fi-FI" sz="2000" dirty="0" err="1" smtClean="0"/>
              <a:t>Mail&lt;/a&gt;&lt;/p</a:t>
            </a:r>
            <a:r>
              <a:rPr lang="fi-FI" sz="2000" dirty="0" smtClean="0"/>
              <a:t>&gt;</a:t>
            </a:r>
            <a:endParaRPr lang="fi-FI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Technology</a:t>
            </a:r>
            <a:r>
              <a:rPr lang="fi-FI" dirty="0" smtClean="0"/>
              <a:t> </a:t>
            </a:r>
            <a:r>
              <a:rPr lang="fi-FI" dirty="0" err="1" smtClean="0"/>
              <a:t>Overview</a:t>
            </a:r>
            <a:r>
              <a:rPr lang="fi-FI" dirty="0" smtClean="0"/>
              <a:t>: </a:t>
            </a:r>
            <a:r>
              <a:rPr lang="fi-FI" dirty="0" err="1" smtClean="0"/>
              <a:t>Model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Enterprise Java </a:t>
            </a:r>
            <a:r>
              <a:rPr lang="fi-FI" dirty="0" err="1" smtClean="0"/>
              <a:t>Beans</a:t>
            </a:r>
            <a:r>
              <a:rPr lang="fi-FI" dirty="0" smtClean="0"/>
              <a:t> (EJB) – </a:t>
            </a:r>
            <a:r>
              <a:rPr lang="fi-FI" dirty="0" err="1" smtClean="0"/>
              <a:t>Model</a:t>
            </a:r>
            <a:endParaRPr lang="fi-FI" dirty="0" smtClean="0"/>
          </a:p>
          <a:p>
            <a:pPr lvl="1"/>
            <a:r>
              <a:rPr lang="fi-FI" dirty="0" err="1" smtClean="0"/>
              <a:t>Responsibilities</a:t>
            </a:r>
            <a:endParaRPr lang="fi-FI" dirty="0" smtClean="0"/>
          </a:p>
          <a:p>
            <a:pPr lvl="2"/>
            <a:r>
              <a:rPr lang="fi-FI" dirty="0" err="1" smtClean="0"/>
              <a:t>Transaction</a:t>
            </a:r>
            <a:r>
              <a:rPr lang="fi-FI" dirty="0" smtClean="0"/>
              <a:t> </a:t>
            </a:r>
            <a:r>
              <a:rPr lang="fi-FI" dirty="0" err="1" smtClean="0"/>
              <a:t>handling</a:t>
            </a:r>
            <a:endParaRPr lang="fi-FI" dirty="0" smtClean="0"/>
          </a:p>
          <a:p>
            <a:pPr lvl="2"/>
            <a:r>
              <a:rPr lang="fi-FI" dirty="0" smtClean="0"/>
              <a:t>Business </a:t>
            </a:r>
            <a:r>
              <a:rPr lang="fi-FI" dirty="0" err="1" smtClean="0"/>
              <a:t>logic</a:t>
            </a:r>
            <a:endParaRPr lang="fi-FI" dirty="0" smtClean="0"/>
          </a:p>
          <a:p>
            <a:pPr lvl="2"/>
            <a:r>
              <a:rPr lang="fi-FI" dirty="0" err="1" smtClean="0"/>
              <a:t>Stateless</a:t>
            </a:r>
            <a:r>
              <a:rPr lang="fi-FI" dirty="0" smtClean="0"/>
              <a:t> vs. </a:t>
            </a:r>
            <a:r>
              <a:rPr lang="fi-FI" dirty="0" err="1" smtClean="0"/>
              <a:t>Stateful</a:t>
            </a:r>
            <a:endParaRPr lang="fi-FI" dirty="0" smtClean="0"/>
          </a:p>
          <a:p>
            <a:pPr lvl="1">
              <a:buNone/>
            </a:pPr>
            <a:endParaRPr lang="fi-FI" dirty="0" smtClean="0"/>
          </a:p>
          <a:p>
            <a:pPr lvl="1"/>
            <a:r>
              <a:rPr lang="fi-FI" dirty="0" err="1" smtClean="0"/>
              <a:t>Remote</a:t>
            </a:r>
            <a:r>
              <a:rPr lang="fi-FI" dirty="0" smtClean="0"/>
              <a:t> - </a:t>
            </a:r>
            <a:r>
              <a:rPr lang="fi-FI" dirty="0" err="1" smtClean="0"/>
              <a:t>Uses</a:t>
            </a:r>
            <a:r>
              <a:rPr lang="fi-FI" dirty="0" smtClean="0"/>
              <a:t> </a:t>
            </a:r>
            <a:r>
              <a:rPr lang="fi-FI" dirty="0" err="1" smtClean="0"/>
              <a:t>either</a:t>
            </a:r>
            <a:r>
              <a:rPr lang="fi-FI" dirty="0" smtClean="0"/>
              <a:t> RMI </a:t>
            </a:r>
            <a:r>
              <a:rPr lang="fi-FI" dirty="0" err="1" smtClean="0"/>
              <a:t>or</a:t>
            </a:r>
            <a:r>
              <a:rPr lang="fi-FI" dirty="0" smtClean="0"/>
              <a:t> CORBA to </a:t>
            </a:r>
            <a:r>
              <a:rPr lang="fi-FI" dirty="0" err="1" smtClean="0"/>
              <a:t>expose</a:t>
            </a:r>
            <a:r>
              <a:rPr lang="fi-FI" dirty="0" smtClean="0"/>
              <a:t> </a:t>
            </a:r>
            <a:r>
              <a:rPr lang="fi-FI" dirty="0" err="1" smtClean="0"/>
              <a:t>interfaces</a:t>
            </a:r>
            <a:endParaRPr lang="fi-FI" dirty="0" smtClean="0"/>
          </a:p>
          <a:p>
            <a:pPr lvl="2"/>
            <a:r>
              <a:rPr lang="fi-FI" dirty="0" err="1" smtClean="0"/>
              <a:t>External</a:t>
            </a:r>
            <a:r>
              <a:rPr lang="fi-FI" dirty="0" smtClean="0"/>
              <a:t> </a:t>
            </a:r>
            <a:r>
              <a:rPr lang="fi-FI" dirty="0" err="1" smtClean="0"/>
              <a:t>App</a:t>
            </a:r>
            <a:r>
              <a:rPr lang="fi-FI" dirty="0" smtClean="0"/>
              <a:t> Server</a:t>
            </a:r>
          </a:p>
          <a:p>
            <a:pPr lvl="1"/>
            <a:r>
              <a:rPr lang="fi-FI" dirty="0" err="1" smtClean="0"/>
              <a:t>Local</a:t>
            </a:r>
            <a:r>
              <a:rPr lang="fi-FI" dirty="0" smtClean="0"/>
              <a:t> – </a:t>
            </a:r>
            <a:r>
              <a:rPr lang="fi-FI" dirty="0" err="1" smtClean="0"/>
              <a:t>Used</a:t>
            </a:r>
            <a:r>
              <a:rPr lang="fi-FI" dirty="0" smtClean="0"/>
              <a:t> as </a:t>
            </a:r>
            <a:r>
              <a:rPr lang="fi-FI" dirty="0" err="1" smtClean="0"/>
              <a:t>any</a:t>
            </a:r>
            <a:r>
              <a:rPr lang="fi-FI" dirty="0" smtClean="0"/>
              <a:t> </a:t>
            </a:r>
            <a:r>
              <a:rPr lang="fi-FI" dirty="0" err="1" smtClean="0"/>
              <a:t>other</a:t>
            </a:r>
            <a:r>
              <a:rPr lang="fi-FI" dirty="0" smtClean="0"/>
              <a:t> Java </a:t>
            </a:r>
            <a:r>
              <a:rPr lang="fi-FI" dirty="0" err="1" smtClean="0"/>
              <a:t>class</a:t>
            </a:r>
            <a:r>
              <a:rPr lang="fi-FI" dirty="0" smtClean="0"/>
              <a:t> </a:t>
            </a:r>
            <a:r>
              <a:rPr lang="fi-FI" dirty="0" err="1" smtClean="0"/>
              <a:t>through</a:t>
            </a:r>
            <a:r>
              <a:rPr lang="fi-FI" dirty="0" smtClean="0"/>
              <a:t> </a:t>
            </a:r>
            <a:r>
              <a:rPr lang="fi-FI" dirty="0" err="1" smtClean="0"/>
              <a:t>interface</a:t>
            </a:r>
            <a:r>
              <a:rPr lang="fi-FI" dirty="0" smtClean="0"/>
              <a:t> and </a:t>
            </a:r>
            <a:r>
              <a:rPr lang="fi-FI" dirty="0" err="1" smtClean="0"/>
              <a:t>container</a:t>
            </a:r>
            <a:r>
              <a:rPr lang="fi-FI" dirty="0" smtClean="0"/>
              <a:t> </a:t>
            </a:r>
            <a:r>
              <a:rPr lang="fi-FI" dirty="0" err="1" smtClean="0"/>
              <a:t>generated</a:t>
            </a:r>
            <a:r>
              <a:rPr lang="fi-FI" dirty="0" smtClean="0"/>
              <a:t> </a:t>
            </a:r>
            <a:r>
              <a:rPr lang="fi-FI" dirty="0" err="1" smtClean="0"/>
              <a:t>proxy</a:t>
            </a:r>
            <a:endParaRPr lang="fi-FI" dirty="0" smtClean="0"/>
          </a:p>
          <a:p>
            <a:pPr lvl="2"/>
            <a:r>
              <a:rPr lang="fi-FI" dirty="0" smtClean="0"/>
              <a:t>Inside the </a:t>
            </a:r>
            <a:r>
              <a:rPr lang="fi-FI" dirty="0" err="1" smtClean="0"/>
              <a:t>same</a:t>
            </a:r>
            <a:r>
              <a:rPr lang="fi-FI" dirty="0" smtClean="0"/>
              <a:t> </a:t>
            </a:r>
            <a:r>
              <a:rPr lang="fi-FI" dirty="0" err="1" smtClean="0"/>
              <a:t>App</a:t>
            </a:r>
            <a:r>
              <a:rPr lang="fi-FI" dirty="0" smtClean="0"/>
              <a:t> Server as </a:t>
            </a:r>
            <a:r>
              <a:rPr lang="fi-FI" dirty="0" err="1" smtClean="0"/>
              <a:t>Controller</a:t>
            </a:r>
            <a:endParaRPr 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Technology</a:t>
            </a:r>
            <a:r>
              <a:rPr lang="fi-FI" dirty="0" smtClean="0"/>
              <a:t> </a:t>
            </a:r>
            <a:r>
              <a:rPr lang="fi-FI" dirty="0" err="1" smtClean="0"/>
              <a:t>Overview</a:t>
            </a:r>
            <a:r>
              <a:rPr lang="fi-FI" dirty="0" smtClean="0"/>
              <a:t>: </a:t>
            </a:r>
            <a:r>
              <a:rPr lang="fi-FI" dirty="0" err="1" smtClean="0"/>
              <a:t>Model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i-FI" dirty="0" smtClean="0">
                <a:solidFill>
                  <a:srgbClr val="00B0F0"/>
                </a:solidFill>
              </a:rPr>
              <a:t>@</a:t>
            </a:r>
            <a:r>
              <a:rPr lang="fi-FI" dirty="0" err="1" smtClean="0">
                <a:solidFill>
                  <a:srgbClr val="00B0F0"/>
                </a:solidFill>
              </a:rPr>
              <a:t>Stateless</a:t>
            </a:r>
            <a:endParaRPr lang="fi-FI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fi-FI" dirty="0" err="1" smtClean="0"/>
              <a:t>public</a:t>
            </a:r>
            <a:r>
              <a:rPr lang="fi-FI" dirty="0" smtClean="0"/>
              <a:t> </a:t>
            </a:r>
            <a:r>
              <a:rPr lang="fi-FI" dirty="0" err="1" smtClean="0"/>
              <a:t>class</a:t>
            </a:r>
            <a:r>
              <a:rPr lang="fi-FI" dirty="0" smtClean="0"/>
              <a:t> </a:t>
            </a:r>
            <a:r>
              <a:rPr lang="fi-FI" dirty="0" err="1" smtClean="0"/>
              <a:t>MailBean</a:t>
            </a:r>
            <a:r>
              <a:rPr lang="fi-FI" dirty="0" smtClean="0"/>
              <a:t> {</a:t>
            </a:r>
          </a:p>
          <a:p>
            <a:pPr>
              <a:buNone/>
            </a:pPr>
            <a:r>
              <a:rPr lang="fi-FI" dirty="0" smtClean="0"/>
              <a:t>	</a:t>
            </a:r>
            <a:r>
              <a:rPr lang="fi-FI" dirty="0" err="1" smtClean="0"/>
              <a:t>public</a:t>
            </a:r>
            <a:r>
              <a:rPr lang="fi-FI" dirty="0" smtClean="0"/>
              <a:t> </a:t>
            </a:r>
            <a:r>
              <a:rPr lang="fi-FI" dirty="0" err="1" smtClean="0"/>
              <a:t>MailBox</a:t>
            </a:r>
            <a:r>
              <a:rPr lang="fi-FI" dirty="0" smtClean="0"/>
              <a:t> </a:t>
            </a:r>
            <a:r>
              <a:rPr lang="fi-FI" dirty="0" err="1" smtClean="0"/>
              <a:t>getMail</a:t>
            </a:r>
            <a:r>
              <a:rPr lang="fi-FI" dirty="0" smtClean="0"/>
              <a:t>() {</a:t>
            </a:r>
          </a:p>
          <a:p>
            <a:pPr>
              <a:buNone/>
            </a:pPr>
            <a:r>
              <a:rPr lang="fi-FI" dirty="0" smtClean="0"/>
              <a:t>		</a:t>
            </a:r>
            <a:r>
              <a:rPr lang="fi-FI" dirty="0" smtClean="0">
                <a:solidFill>
                  <a:srgbClr val="00B050"/>
                </a:solidFill>
              </a:rPr>
              <a:t>// </a:t>
            </a:r>
            <a:r>
              <a:rPr lang="fi-FI" dirty="0" err="1" smtClean="0">
                <a:solidFill>
                  <a:srgbClr val="00B050"/>
                </a:solidFill>
              </a:rPr>
              <a:t>Get</a:t>
            </a:r>
            <a:r>
              <a:rPr lang="fi-FI" dirty="0" smtClean="0">
                <a:solidFill>
                  <a:srgbClr val="00B050"/>
                </a:solidFill>
              </a:rPr>
              <a:t> </a:t>
            </a:r>
            <a:r>
              <a:rPr lang="fi-FI" dirty="0" err="1" smtClean="0">
                <a:solidFill>
                  <a:srgbClr val="00B050"/>
                </a:solidFill>
              </a:rPr>
              <a:t>mail</a:t>
            </a:r>
            <a:r>
              <a:rPr lang="fi-FI" dirty="0" smtClean="0">
                <a:solidFill>
                  <a:srgbClr val="00B050"/>
                </a:solidFill>
              </a:rPr>
              <a:t> data </a:t>
            </a:r>
            <a:r>
              <a:rPr lang="fi-FI" dirty="0" err="1" smtClean="0">
                <a:solidFill>
                  <a:srgbClr val="00B050"/>
                </a:solidFill>
              </a:rPr>
              <a:t>from</a:t>
            </a:r>
            <a:r>
              <a:rPr lang="fi-FI" dirty="0" smtClean="0">
                <a:solidFill>
                  <a:srgbClr val="00B050"/>
                </a:solidFill>
              </a:rPr>
              <a:t> DB </a:t>
            </a:r>
            <a:r>
              <a:rPr lang="fi-FI" dirty="0" err="1" smtClean="0">
                <a:solidFill>
                  <a:srgbClr val="00B050"/>
                </a:solidFill>
              </a:rPr>
              <a:t>or</a:t>
            </a:r>
            <a:r>
              <a:rPr lang="fi-FI" dirty="0" smtClean="0">
                <a:solidFill>
                  <a:srgbClr val="00B050"/>
                </a:solidFill>
              </a:rPr>
              <a:t> </a:t>
            </a:r>
            <a:r>
              <a:rPr lang="fi-FI" dirty="0" err="1" smtClean="0">
                <a:solidFill>
                  <a:srgbClr val="00B050"/>
                </a:solidFill>
              </a:rPr>
              <a:t>external</a:t>
            </a:r>
            <a:r>
              <a:rPr lang="fi-FI" dirty="0" smtClean="0">
                <a:solidFill>
                  <a:srgbClr val="00B050"/>
                </a:solidFill>
              </a:rPr>
              <a:t> </a:t>
            </a:r>
            <a:r>
              <a:rPr lang="fi-FI" dirty="0" err="1" smtClean="0">
                <a:solidFill>
                  <a:srgbClr val="00B050"/>
                </a:solidFill>
              </a:rPr>
              <a:t>system</a:t>
            </a:r>
            <a:endParaRPr lang="fi-FI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i-FI" dirty="0" smtClean="0">
                <a:solidFill>
                  <a:srgbClr val="00B050"/>
                </a:solidFill>
              </a:rPr>
              <a:t>		// </a:t>
            </a:r>
            <a:r>
              <a:rPr lang="fi-FI" dirty="0" err="1" smtClean="0">
                <a:solidFill>
                  <a:srgbClr val="00B050"/>
                </a:solidFill>
              </a:rPr>
              <a:t>Return</a:t>
            </a:r>
            <a:r>
              <a:rPr lang="fi-FI" dirty="0" smtClean="0">
                <a:solidFill>
                  <a:srgbClr val="00B050"/>
                </a:solidFill>
              </a:rPr>
              <a:t> as </a:t>
            </a:r>
            <a:r>
              <a:rPr lang="fi-FI" dirty="0" err="1" smtClean="0">
                <a:solidFill>
                  <a:srgbClr val="00B050"/>
                </a:solidFill>
              </a:rPr>
              <a:t>MailBox</a:t>
            </a:r>
            <a:r>
              <a:rPr lang="fi-FI" dirty="0" smtClean="0">
                <a:solidFill>
                  <a:srgbClr val="00B050"/>
                </a:solidFill>
              </a:rPr>
              <a:t> </a:t>
            </a:r>
            <a:r>
              <a:rPr lang="fi-FI" dirty="0" err="1" smtClean="0">
                <a:solidFill>
                  <a:srgbClr val="00B050"/>
                </a:solidFill>
              </a:rPr>
              <a:t>Transfer</a:t>
            </a:r>
            <a:r>
              <a:rPr lang="fi-FI" dirty="0" smtClean="0">
                <a:solidFill>
                  <a:srgbClr val="00B050"/>
                </a:solidFill>
              </a:rPr>
              <a:t> </a:t>
            </a:r>
            <a:r>
              <a:rPr lang="fi-FI" dirty="0" err="1" smtClean="0">
                <a:solidFill>
                  <a:srgbClr val="00B050"/>
                </a:solidFill>
              </a:rPr>
              <a:t>Object</a:t>
            </a:r>
            <a:endParaRPr lang="fi-FI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i-FI" dirty="0" smtClean="0"/>
              <a:t>		</a:t>
            </a:r>
            <a:r>
              <a:rPr lang="fi-FI" dirty="0" err="1" smtClean="0"/>
              <a:t>return</a:t>
            </a:r>
            <a:r>
              <a:rPr lang="fi-FI" dirty="0" smtClean="0"/>
              <a:t> …;</a:t>
            </a:r>
          </a:p>
          <a:p>
            <a:pPr>
              <a:buNone/>
            </a:pPr>
            <a:r>
              <a:rPr lang="fi-FI" dirty="0" smtClean="0"/>
              <a:t>	}</a:t>
            </a:r>
          </a:p>
          <a:p>
            <a:pPr>
              <a:buNone/>
            </a:pPr>
            <a:r>
              <a:rPr lang="fi-FI" dirty="0" smtClean="0"/>
              <a:t>}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Objectives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 err="1" smtClean="0"/>
              <a:t>What</a:t>
            </a:r>
            <a:r>
              <a:rPr lang="fi-FI" dirty="0" smtClean="0"/>
              <a:t> is Java EE</a:t>
            </a:r>
          </a:p>
          <a:p>
            <a:r>
              <a:rPr lang="fi-FI" dirty="0" err="1" smtClean="0"/>
              <a:t>Why</a:t>
            </a:r>
            <a:r>
              <a:rPr lang="fi-FI" dirty="0" smtClean="0"/>
              <a:t> </a:t>
            </a:r>
            <a:r>
              <a:rPr lang="fi-FI" dirty="0" err="1" smtClean="0"/>
              <a:t>use</a:t>
            </a:r>
            <a:r>
              <a:rPr lang="fi-FI" dirty="0" smtClean="0"/>
              <a:t> Java EE</a:t>
            </a:r>
          </a:p>
          <a:p>
            <a:r>
              <a:rPr lang="fi-FI" dirty="0" err="1" smtClean="0"/>
              <a:t>Examples</a:t>
            </a:r>
            <a:endParaRPr lang="fi-FI" dirty="0" smtClean="0"/>
          </a:p>
          <a:p>
            <a:endParaRPr 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01762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Case </a:t>
            </a:r>
            <a:r>
              <a:rPr lang="fi-FI" dirty="0" err="1" smtClean="0"/>
              <a:t>Study</a:t>
            </a:r>
            <a:r>
              <a:rPr lang="fi-FI" dirty="0" smtClean="0"/>
              <a:t>: </a:t>
            </a:r>
            <a:r>
              <a:rPr lang="fi-FI" dirty="0" err="1" smtClean="0"/>
              <a:t>Online</a:t>
            </a:r>
            <a:r>
              <a:rPr lang="fi-FI" dirty="0" smtClean="0"/>
              <a:t> shop</a:t>
            </a:r>
            <a:br>
              <a:rPr lang="fi-FI" dirty="0" smtClean="0"/>
            </a:br>
            <a:r>
              <a:rPr lang="fi-FI" sz="3100" dirty="0" err="1" smtClean="0"/>
              <a:t>Example</a:t>
            </a:r>
            <a:r>
              <a:rPr lang="fi-FI" sz="3100" dirty="0" smtClean="0"/>
              <a:t> of </a:t>
            </a:r>
            <a:r>
              <a:rPr lang="fi-FI" sz="3100" dirty="0" err="1" smtClean="0"/>
              <a:t>using</a:t>
            </a:r>
            <a:r>
              <a:rPr lang="fi-FI" sz="3100" dirty="0" smtClean="0"/>
              <a:t> </a:t>
            </a:r>
            <a:r>
              <a:rPr lang="fi-FI" sz="3100" dirty="0" err="1" smtClean="0"/>
              <a:t>Core</a:t>
            </a:r>
            <a:r>
              <a:rPr lang="fi-FI" sz="3100" dirty="0" smtClean="0"/>
              <a:t> Java EE </a:t>
            </a:r>
            <a:r>
              <a:rPr lang="fi-FI" sz="3100" dirty="0" err="1" smtClean="0"/>
              <a:t>technologies</a:t>
            </a:r>
            <a:r>
              <a:rPr lang="fi-FI" sz="3100" dirty="0" smtClean="0"/>
              <a:t> in </a:t>
            </a:r>
            <a:r>
              <a:rPr lang="fi-FI" sz="3100" dirty="0" err="1" smtClean="0"/>
              <a:t>building</a:t>
            </a:r>
            <a:r>
              <a:rPr lang="fi-FI" sz="3100" dirty="0" smtClean="0"/>
              <a:t> an </a:t>
            </a:r>
            <a:r>
              <a:rPr lang="fi-FI" sz="3100" dirty="0" err="1" smtClean="0"/>
              <a:t>online</a:t>
            </a:r>
            <a:r>
              <a:rPr lang="fi-FI" sz="3100" dirty="0" smtClean="0"/>
              <a:t> shop</a:t>
            </a:r>
            <a:endParaRPr lang="fi-FI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76400"/>
            <a:ext cx="7772400" cy="4343400"/>
          </a:xfrm>
        </p:spPr>
        <p:txBody>
          <a:bodyPr>
            <a:normAutofit/>
          </a:bodyPr>
          <a:lstStyle/>
          <a:p>
            <a:r>
              <a:rPr lang="fi-FI" dirty="0" err="1" smtClean="0"/>
              <a:t>Why</a:t>
            </a:r>
            <a:r>
              <a:rPr lang="fi-FI" dirty="0" smtClean="0"/>
              <a:t> </a:t>
            </a:r>
            <a:r>
              <a:rPr lang="fi-FI" dirty="0" err="1" smtClean="0"/>
              <a:t>choose</a:t>
            </a:r>
            <a:r>
              <a:rPr lang="fi-FI" dirty="0" smtClean="0"/>
              <a:t> </a:t>
            </a:r>
            <a:r>
              <a:rPr lang="fi-FI" dirty="0" err="1" smtClean="0"/>
              <a:t>Core</a:t>
            </a:r>
            <a:r>
              <a:rPr lang="fi-FI" dirty="0" smtClean="0"/>
              <a:t> Java EE </a:t>
            </a:r>
            <a:r>
              <a:rPr lang="fi-FI" dirty="0" err="1" smtClean="0"/>
              <a:t>technologies</a:t>
            </a:r>
            <a:endParaRPr lang="fi-FI" dirty="0" smtClean="0"/>
          </a:p>
          <a:p>
            <a:pPr lvl="1"/>
            <a:r>
              <a:rPr lang="fi-FI" dirty="0" err="1" smtClean="0"/>
              <a:t>Scalability</a:t>
            </a:r>
            <a:endParaRPr lang="fi-FI" dirty="0" smtClean="0"/>
          </a:p>
          <a:p>
            <a:pPr lvl="1"/>
            <a:r>
              <a:rPr lang="fi-FI" dirty="0" err="1" smtClean="0"/>
              <a:t>Distributed</a:t>
            </a:r>
            <a:r>
              <a:rPr lang="fi-FI" dirty="0" smtClean="0"/>
              <a:t> </a:t>
            </a:r>
            <a:r>
              <a:rPr lang="fi-FI" dirty="0" err="1" smtClean="0"/>
              <a:t>Architecture</a:t>
            </a:r>
            <a:endParaRPr lang="fi-FI" dirty="0" smtClean="0"/>
          </a:p>
          <a:p>
            <a:pPr lvl="1"/>
            <a:r>
              <a:rPr lang="fi-FI" dirty="0" err="1" smtClean="0"/>
              <a:t>Security</a:t>
            </a:r>
            <a:endParaRPr lang="fi-FI" dirty="0" smtClean="0"/>
          </a:p>
          <a:p>
            <a:pPr lvl="1"/>
            <a:r>
              <a:rPr lang="fi-FI" dirty="0" err="1" smtClean="0"/>
              <a:t>Cost</a:t>
            </a:r>
            <a:r>
              <a:rPr lang="fi-FI" dirty="0" smtClean="0"/>
              <a:t> of </a:t>
            </a:r>
            <a:r>
              <a:rPr lang="fi-FI" dirty="0" err="1" smtClean="0"/>
              <a:t>Licenses</a:t>
            </a:r>
            <a:endParaRPr lang="fi-FI" dirty="0" smtClean="0"/>
          </a:p>
          <a:p>
            <a:pPr lvl="1"/>
            <a:r>
              <a:rPr lang="fi-FI" dirty="0" err="1" smtClean="0"/>
              <a:t>Support</a:t>
            </a:r>
            <a:r>
              <a:rPr lang="fi-FI" dirty="0" smtClean="0"/>
              <a:t> for </a:t>
            </a:r>
            <a:r>
              <a:rPr lang="fi-FI" dirty="0" err="1" smtClean="0"/>
              <a:t>Open</a:t>
            </a:r>
            <a:r>
              <a:rPr lang="fi-FI" dirty="0" smtClean="0"/>
              <a:t> and </a:t>
            </a:r>
            <a:r>
              <a:rPr lang="fi-FI" dirty="0" err="1" smtClean="0"/>
              <a:t>Closed</a:t>
            </a:r>
            <a:r>
              <a:rPr lang="fi-FI" dirty="0" smtClean="0"/>
              <a:t> </a:t>
            </a:r>
            <a:r>
              <a:rPr lang="fi-FI" dirty="0" err="1" smtClean="0"/>
              <a:t>Interfaces</a:t>
            </a:r>
            <a:r>
              <a:rPr lang="fi-FI" dirty="0" smtClean="0"/>
              <a:t> </a:t>
            </a:r>
          </a:p>
          <a:p>
            <a:pPr lvl="1"/>
            <a:r>
              <a:rPr lang="fi-FI" dirty="0" err="1" smtClean="0"/>
              <a:t>Maintainability</a:t>
            </a:r>
            <a:endParaRPr lang="fi-FI" dirty="0" smtClean="0"/>
          </a:p>
          <a:p>
            <a:pPr lvl="2"/>
            <a:r>
              <a:rPr lang="fi-FI" dirty="0" smtClean="0"/>
              <a:t>Design </a:t>
            </a:r>
            <a:r>
              <a:rPr lang="fi-FI" dirty="0" err="1" smtClean="0"/>
              <a:t>Patterns</a:t>
            </a:r>
            <a:endParaRPr lang="fi-FI" dirty="0" smtClean="0"/>
          </a:p>
          <a:p>
            <a:pPr lvl="2"/>
            <a:r>
              <a:rPr lang="fi-FI" dirty="0" err="1" smtClean="0"/>
              <a:t>Interfaces</a:t>
            </a:r>
            <a:endParaRPr lang="fi-FI" dirty="0" smtClean="0"/>
          </a:p>
          <a:p>
            <a:pPr lvl="1"/>
            <a:endParaRPr 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77962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Case </a:t>
            </a:r>
            <a:r>
              <a:rPr lang="fi-FI" dirty="0" err="1" smtClean="0"/>
              <a:t>Study</a:t>
            </a:r>
            <a:r>
              <a:rPr lang="fi-FI" dirty="0" smtClean="0"/>
              <a:t>: </a:t>
            </a:r>
            <a:r>
              <a:rPr lang="fi-FI" dirty="0" err="1" smtClean="0"/>
              <a:t>Online</a:t>
            </a:r>
            <a:r>
              <a:rPr lang="fi-FI" dirty="0" smtClean="0"/>
              <a:t> shop</a:t>
            </a:r>
            <a:br>
              <a:rPr lang="fi-FI" dirty="0" smtClean="0"/>
            </a:br>
            <a:r>
              <a:rPr lang="fi-FI" sz="3100" dirty="0" err="1" smtClean="0"/>
              <a:t>Example</a:t>
            </a:r>
            <a:r>
              <a:rPr lang="fi-FI" sz="3100" dirty="0" smtClean="0"/>
              <a:t> of </a:t>
            </a:r>
            <a:r>
              <a:rPr lang="fi-FI" sz="3100" dirty="0" err="1" smtClean="0"/>
              <a:t>using</a:t>
            </a:r>
            <a:r>
              <a:rPr lang="fi-FI" sz="3100" dirty="0" smtClean="0"/>
              <a:t> </a:t>
            </a:r>
            <a:r>
              <a:rPr lang="fi-FI" sz="3100" dirty="0" err="1" smtClean="0"/>
              <a:t>Core</a:t>
            </a:r>
            <a:r>
              <a:rPr lang="fi-FI" sz="3100" dirty="0" smtClean="0"/>
              <a:t> Java EE </a:t>
            </a:r>
            <a:r>
              <a:rPr lang="fi-FI" sz="3100" dirty="0" err="1" smtClean="0"/>
              <a:t>technologies</a:t>
            </a:r>
            <a:r>
              <a:rPr lang="fi-FI" sz="3100" dirty="0" smtClean="0"/>
              <a:t> in </a:t>
            </a:r>
            <a:r>
              <a:rPr lang="fi-FI" sz="3100" dirty="0" err="1" smtClean="0"/>
              <a:t>building</a:t>
            </a:r>
            <a:r>
              <a:rPr lang="fi-FI" sz="3100" dirty="0" smtClean="0"/>
              <a:t> an </a:t>
            </a:r>
            <a:r>
              <a:rPr lang="fi-FI" sz="3100" dirty="0" err="1" smtClean="0"/>
              <a:t>online</a:t>
            </a:r>
            <a:r>
              <a:rPr lang="fi-FI" sz="3100" dirty="0" smtClean="0"/>
              <a:t> shop</a:t>
            </a:r>
            <a:endParaRPr lang="fi-FI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76400"/>
            <a:ext cx="7772400" cy="4343400"/>
          </a:xfrm>
        </p:spPr>
        <p:txBody>
          <a:bodyPr>
            <a:normAutofit/>
          </a:bodyPr>
          <a:lstStyle/>
          <a:p>
            <a:endParaRPr lang="fi-FI" dirty="0" smtClean="0"/>
          </a:p>
          <a:p>
            <a:r>
              <a:rPr lang="fi-FI" dirty="0" err="1" smtClean="0"/>
              <a:t>Use</a:t>
            </a:r>
            <a:r>
              <a:rPr lang="fi-FI" dirty="0" smtClean="0"/>
              <a:t> </a:t>
            </a:r>
            <a:r>
              <a:rPr lang="fi-FI" dirty="0" err="1" smtClean="0"/>
              <a:t>cases</a:t>
            </a:r>
            <a:r>
              <a:rPr lang="fi-FI" dirty="0" smtClean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fi-FI" dirty="0" err="1" smtClean="0"/>
              <a:t>List</a:t>
            </a:r>
            <a:r>
              <a:rPr lang="fi-FI" dirty="0" smtClean="0"/>
              <a:t> </a:t>
            </a:r>
            <a:r>
              <a:rPr lang="fi-FI" dirty="0" err="1" smtClean="0"/>
              <a:t>products</a:t>
            </a:r>
            <a:endParaRPr lang="fi-FI" dirty="0" smtClean="0"/>
          </a:p>
          <a:p>
            <a:pPr marL="971550" lvl="1" indent="-514350">
              <a:buFont typeface="+mj-lt"/>
              <a:buAutoNum type="arabicPeriod"/>
            </a:pPr>
            <a:r>
              <a:rPr lang="fi-FI" dirty="0" err="1" smtClean="0"/>
              <a:t>Searching</a:t>
            </a:r>
            <a:r>
              <a:rPr lang="fi-FI" dirty="0" smtClean="0"/>
              <a:t> for </a:t>
            </a:r>
            <a:r>
              <a:rPr lang="fi-FI" dirty="0" err="1" smtClean="0"/>
              <a:t>products</a:t>
            </a:r>
            <a:endParaRPr lang="fi-FI" dirty="0" smtClean="0"/>
          </a:p>
          <a:p>
            <a:pPr marL="971550" lvl="1" indent="-514350">
              <a:buFont typeface="+mj-lt"/>
              <a:buAutoNum type="arabicPeriod"/>
            </a:pPr>
            <a:r>
              <a:rPr lang="fi-FI" dirty="0" err="1" smtClean="0"/>
              <a:t>Adding</a:t>
            </a:r>
            <a:r>
              <a:rPr lang="fi-FI" dirty="0" smtClean="0"/>
              <a:t> a </a:t>
            </a:r>
            <a:r>
              <a:rPr lang="fi-FI" dirty="0" err="1" smtClean="0"/>
              <a:t>product</a:t>
            </a:r>
            <a:r>
              <a:rPr lang="fi-FI" dirty="0" smtClean="0"/>
              <a:t> to </a:t>
            </a:r>
            <a:r>
              <a:rPr lang="fi-FI" dirty="0" err="1" smtClean="0"/>
              <a:t>shopping</a:t>
            </a:r>
            <a:r>
              <a:rPr lang="fi-FI" dirty="0" smtClean="0"/>
              <a:t> </a:t>
            </a:r>
            <a:r>
              <a:rPr lang="fi-FI" dirty="0" err="1" smtClean="0"/>
              <a:t>cart/basket</a:t>
            </a:r>
            <a:endParaRPr lang="fi-FI" dirty="0" smtClean="0"/>
          </a:p>
          <a:p>
            <a:pPr marL="971550" lvl="1" indent="-514350">
              <a:buFont typeface="+mj-lt"/>
              <a:buAutoNum type="arabicPeriod"/>
            </a:pPr>
            <a:r>
              <a:rPr lang="fi-FI" dirty="0" err="1" smtClean="0"/>
              <a:t>View/modify</a:t>
            </a:r>
            <a:r>
              <a:rPr lang="fi-FI" dirty="0" smtClean="0"/>
              <a:t> </a:t>
            </a:r>
            <a:r>
              <a:rPr lang="fi-FI" dirty="0" err="1" smtClean="0"/>
              <a:t>shopping</a:t>
            </a:r>
            <a:r>
              <a:rPr lang="fi-FI" dirty="0" smtClean="0"/>
              <a:t> </a:t>
            </a:r>
            <a:r>
              <a:rPr lang="fi-FI" dirty="0" err="1" smtClean="0"/>
              <a:t>cart/basket</a:t>
            </a:r>
            <a:r>
              <a:rPr lang="fi-FI" dirty="0" smtClean="0"/>
              <a:t> </a:t>
            </a:r>
            <a:r>
              <a:rPr lang="fi-FI" dirty="0" err="1" smtClean="0"/>
              <a:t>contents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01762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Case </a:t>
            </a:r>
            <a:r>
              <a:rPr lang="fi-FI" dirty="0" err="1" smtClean="0"/>
              <a:t>Study</a:t>
            </a:r>
            <a:r>
              <a:rPr lang="fi-FI" dirty="0" smtClean="0"/>
              <a:t>: </a:t>
            </a:r>
            <a:r>
              <a:rPr lang="fi-FI" dirty="0" err="1" smtClean="0"/>
              <a:t>Online</a:t>
            </a:r>
            <a:r>
              <a:rPr lang="fi-FI" dirty="0" smtClean="0"/>
              <a:t> shop</a:t>
            </a:r>
            <a:br>
              <a:rPr lang="fi-FI" dirty="0" smtClean="0"/>
            </a:br>
            <a:r>
              <a:rPr lang="fi-FI" sz="3100" dirty="0" err="1" smtClean="0"/>
              <a:t>Example</a:t>
            </a:r>
            <a:r>
              <a:rPr lang="fi-FI" sz="3100" dirty="0" smtClean="0"/>
              <a:t> of </a:t>
            </a:r>
            <a:r>
              <a:rPr lang="fi-FI" sz="3100" dirty="0" err="1" smtClean="0"/>
              <a:t>using</a:t>
            </a:r>
            <a:r>
              <a:rPr lang="fi-FI" sz="3100" dirty="0" smtClean="0"/>
              <a:t> </a:t>
            </a:r>
            <a:r>
              <a:rPr lang="fi-FI" sz="3100" dirty="0" err="1" smtClean="0"/>
              <a:t>Core</a:t>
            </a:r>
            <a:r>
              <a:rPr lang="fi-FI" sz="3100" dirty="0" smtClean="0"/>
              <a:t> Java EE </a:t>
            </a:r>
            <a:r>
              <a:rPr lang="fi-FI" sz="3100" dirty="0" err="1" smtClean="0"/>
              <a:t>technologies</a:t>
            </a:r>
            <a:r>
              <a:rPr lang="fi-FI" sz="3100" dirty="0" smtClean="0"/>
              <a:t> in </a:t>
            </a:r>
            <a:r>
              <a:rPr lang="fi-FI" sz="3100" dirty="0" err="1" smtClean="0"/>
              <a:t>building</a:t>
            </a:r>
            <a:r>
              <a:rPr lang="fi-FI" sz="3100" dirty="0" smtClean="0"/>
              <a:t> an </a:t>
            </a:r>
            <a:r>
              <a:rPr lang="fi-FI" sz="3100" dirty="0" err="1" smtClean="0"/>
              <a:t>online</a:t>
            </a:r>
            <a:r>
              <a:rPr lang="fi-FI" sz="3100" dirty="0" smtClean="0"/>
              <a:t> shop</a:t>
            </a:r>
            <a:endParaRPr lang="fi-FI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76400"/>
            <a:ext cx="7772400" cy="4876800"/>
          </a:xfrm>
        </p:spPr>
        <p:txBody>
          <a:bodyPr>
            <a:normAutofit fontScale="85000" lnSpcReduction="20000"/>
          </a:bodyPr>
          <a:lstStyle/>
          <a:p>
            <a:endParaRPr lang="fi-FI" dirty="0" smtClean="0"/>
          </a:p>
          <a:p>
            <a:r>
              <a:rPr lang="fi-FI" dirty="0" smtClean="0"/>
              <a:t>Technologies</a:t>
            </a:r>
          </a:p>
          <a:p>
            <a:pPr lvl="1"/>
            <a:r>
              <a:rPr lang="fi-FI" dirty="0" smtClean="0"/>
              <a:t>JSP 2.0 </a:t>
            </a:r>
          </a:p>
          <a:p>
            <a:pPr lvl="1"/>
            <a:r>
              <a:rPr lang="fi-FI" dirty="0" smtClean="0"/>
              <a:t>EJB 2.1</a:t>
            </a:r>
          </a:p>
          <a:p>
            <a:pPr lvl="1"/>
            <a:r>
              <a:rPr lang="fi-FI" dirty="0" err="1" smtClean="0"/>
              <a:t>Servlet</a:t>
            </a:r>
            <a:r>
              <a:rPr lang="fi-FI" dirty="0" smtClean="0"/>
              <a:t> 2.x</a:t>
            </a:r>
          </a:p>
          <a:p>
            <a:pPr lvl="1"/>
            <a:r>
              <a:rPr lang="fi-FI" dirty="0" smtClean="0"/>
              <a:t>Java EE 5</a:t>
            </a:r>
          </a:p>
          <a:p>
            <a:r>
              <a:rPr lang="fi-FI" dirty="0" err="1" smtClean="0"/>
              <a:t>Core</a:t>
            </a:r>
            <a:r>
              <a:rPr lang="fi-FI" dirty="0" smtClean="0"/>
              <a:t> Java EE Design </a:t>
            </a:r>
            <a:r>
              <a:rPr lang="fi-FI" dirty="0" err="1" smtClean="0"/>
              <a:t>Patterns</a:t>
            </a:r>
            <a:endParaRPr lang="fi-FI" dirty="0"/>
          </a:p>
          <a:p>
            <a:pPr lvl="1"/>
            <a:r>
              <a:rPr lang="fi-FI" dirty="0" err="1" smtClean="0"/>
              <a:t>Front</a:t>
            </a:r>
            <a:r>
              <a:rPr lang="fi-FI" dirty="0" smtClean="0"/>
              <a:t> </a:t>
            </a:r>
            <a:r>
              <a:rPr lang="fi-FI" dirty="0" err="1" smtClean="0"/>
              <a:t>Controller</a:t>
            </a:r>
            <a:endParaRPr lang="fi-FI" dirty="0" smtClean="0"/>
          </a:p>
          <a:p>
            <a:pPr lvl="1"/>
            <a:r>
              <a:rPr lang="fi-FI" dirty="0" err="1" smtClean="0"/>
              <a:t>View</a:t>
            </a:r>
            <a:r>
              <a:rPr lang="fi-FI" dirty="0" smtClean="0"/>
              <a:t> </a:t>
            </a:r>
            <a:r>
              <a:rPr lang="fi-FI" dirty="0" err="1" smtClean="0"/>
              <a:t>Helper</a:t>
            </a:r>
            <a:endParaRPr lang="fi-FI" dirty="0" smtClean="0"/>
          </a:p>
          <a:p>
            <a:pPr lvl="1"/>
            <a:r>
              <a:rPr lang="fi-FI" dirty="0" err="1" smtClean="0"/>
              <a:t>Dispatcher</a:t>
            </a:r>
            <a:r>
              <a:rPr lang="fi-FI" dirty="0" smtClean="0"/>
              <a:t> </a:t>
            </a:r>
            <a:r>
              <a:rPr lang="fi-FI" dirty="0" err="1" smtClean="0"/>
              <a:t>View</a:t>
            </a:r>
            <a:endParaRPr lang="fi-FI" dirty="0" smtClean="0"/>
          </a:p>
          <a:p>
            <a:pPr lvl="1"/>
            <a:r>
              <a:rPr lang="fi-FI" dirty="0" smtClean="0"/>
              <a:t>Business </a:t>
            </a:r>
            <a:r>
              <a:rPr lang="fi-FI" dirty="0" err="1" smtClean="0"/>
              <a:t>Delegate</a:t>
            </a:r>
            <a:endParaRPr lang="fi-FI" dirty="0" smtClean="0"/>
          </a:p>
          <a:p>
            <a:pPr lvl="1"/>
            <a:r>
              <a:rPr lang="fi-FI" dirty="0" err="1" smtClean="0"/>
              <a:t>Application</a:t>
            </a:r>
            <a:r>
              <a:rPr lang="fi-FI" dirty="0" smtClean="0"/>
              <a:t> Service</a:t>
            </a:r>
          </a:p>
          <a:p>
            <a:pPr lvl="1"/>
            <a:r>
              <a:rPr lang="fi-FI" dirty="0" smtClean="0"/>
              <a:t>Business </a:t>
            </a:r>
            <a:r>
              <a:rPr lang="fi-FI" dirty="0" err="1" smtClean="0"/>
              <a:t>Object</a:t>
            </a:r>
            <a:endParaRPr lang="fi-FI" dirty="0" smtClean="0"/>
          </a:p>
          <a:p>
            <a:pPr lvl="1"/>
            <a:r>
              <a:rPr lang="fi-FI" dirty="0" smtClean="0"/>
              <a:t>(Data)</a:t>
            </a:r>
            <a:r>
              <a:rPr lang="fi-FI" dirty="0" err="1" smtClean="0"/>
              <a:t>Transfer</a:t>
            </a:r>
            <a:r>
              <a:rPr lang="fi-FI" dirty="0" smtClean="0"/>
              <a:t> </a:t>
            </a:r>
            <a:r>
              <a:rPr lang="fi-FI" dirty="0" err="1" smtClean="0"/>
              <a:t>Object</a:t>
            </a:r>
            <a:r>
              <a:rPr lang="fi-FI" dirty="0" smtClean="0"/>
              <a:t>, (D)TO, </a:t>
            </a:r>
            <a:r>
              <a:rPr lang="fi-FI" dirty="0" err="1" smtClean="0"/>
              <a:t>Value</a:t>
            </a:r>
            <a:r>
              <a:rPr lang="fi-FI" dirty="0" smtClean="0"/>
              <a:t> </a:t>
            </a:r>
            <a:r>
              <a:rPr lang="fi-FI" dirty="0" err="1" smtClean="0"/>
              <a:t>Object</a:t>
            </a:r>
            <a:r>
              <a:rPr lang="fi-FI" dirty="0" smtClean="0"/>
              <a:t> (VO)</a:t>
            </a:r>
          </a:p>
          <a:p>
            <a:pPr lvl="1"/>
            <a:r>
              <a:rPr lang="fi-FI" dirty="0" smtClean="0"/>
              <a:t>Data Access </a:t>
            </a:r>
            <a:r>
              <a:rPr lang="fi-FI" dirty="0" err="1" smtClean="0"/>
              <a:t>Object</a:t>
            </a:r>
            <a:r>
              <a:rPr lang="fi-FI" dirty="0" smtClean="0"/>
              <a:t> (DAO)</a:t>
            </a:r>
          </a:p>
          <a:p>
            <a:pPr lvl="1"/>
            <a:endParaRPr lang="fi-FI" dirty="0" smtClean="0"/>
          </a:p>
          <a:p>
            <a:pPr lvl="1"/>
            <a:endParaRPr 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274638"/>
            <a:ext cx="7848600" cy="411162"/>
          </a:xfrm>
        </p:spPr>
        <p:txBody>
          <a:bodyPr>
            <a:noAutofit/>
          </a:bodyPr>
          <a:lstStyle/>
          <a:p>
            <a:r>
              <a:rPr lang="fi-FI" sz="2000" dirty="0" smtClean="0"/>
              <a:t>http://www.corej2eepatterns.com/Patterns2ndEd/index.htm</a:t>
            </a:r>
            <a:endParaRPr lang="fi-FI" sz="2000" dirty="0"/>
          </a:p>
        </p:txBody>
      </p:sp>
      <p:pic>
        <p:nvPicPr>
          <p:cNvPr id="1028" name="Picture 4" descr="http://www.corej2eepatterns.com/images/CJP2Catalo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606170"/>
            <a:ext cx="4953000" cy="60994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Extensions </a:t>
            </a:r>
            <a:r>
              <a:rPr lang="fi-FI" dirty="0" smtClean="0"/>
              <a:t>to </a:t>
            </a:r>
            <a:r>
              <a:rPr lang="fi-FI" dirty="0" err="1" smtClean="0"/>
              <a:t>Core</a:t>
            </a:r>
            <a:r>
              <a:rPr lang="fi-FI" dirty="0" smtClean="0"/>
              <a:t> Java EE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err="1" smtClean="0"/>
              <a:t>Grails</a:t>
            </a:r>
            <a:r>
              <a:rPr lang="fi-FI" dirty="0" smtClean="0"/>
              <a:t> (</a:t>
            </a:r>
            <a:r>
              <a:rPr lang="fi-FI" dirty="0" err="1" smtClean="0"/>
              <a:t>Groovy</a:t>
            </a:r>
            <a:r>
              <a:rPr lang="fi-FI" dirty="0" smtClean="0"/>
              <a:t> on </a:t>
            </a:r>
            <a:r>
              <a:rPr lang="fi-FI" dirty="0" err="1" smtClean="0"/>
              <a:t>Rails</a:t>
            </a:r>
            <a:r>
              <a:rPr lang="fi-FI" dirty="0" smtClean="0"/>
              <a:t>)</a:t>
            </a:r>
          </a:p>
          <a:p>
            <a:pPr lvl="1"/>
            <a:r>
              <a:rPr lang="fi-FI" dirty="0" err="1" smtClean="0"/>
              <a:t>Interpreted</a:t>
            </a:r>
            <a:r>
              <a:rPr lang="fi-FI" dirty="0" smtClean="0"/>
              <a:t> </a:t>
            </a:r>
            <a:r>
              <a:rPr lang="fi-FI" dirty="0" err="1" smtClean="0"/>
              <a:t>script</a:t>
            </a:r>
            <a:r>
              <a:rPr lang="fi-FI" dirty="0" smtClean="0"/>
              <a:t> </a:t>
            </a:r>
            <a:r>
              <a:rPr lang="fi-FI" dirty="0" err="1" smtClean="0"/>
              <a:t>compiled</a:t>
            </a:r>
            <a:r>
              <a:rPr lang="fi-FI" dirty="0" smtClean="0"/>
              <a:t> to Java </a:t>
            </a:r>
            <a:r>
              <a:rPr lang="fi-FI" dirty="0" err="1" smtClean="0"/>
              <a:t>bytecode</a:t>
            </a:r>
            <a:r>
              <a:rPr lang="fi-FI" dirty="0" smtClean="0"/>
              <a:t> at </a:t>
            </a:r>
            <a:r>
              <a:rPr lang="fi-FI" dirty="0" err="1" smtClean="0"/>
              <a:t>runtime</a:t>
            </a:r>
            <a:endParaRPr lang="fi-FI" dirty="0" smtClean="0"/>
          </a:p>
          <a:p>
            <a:pPr lvl="1"/>
            <a:r>
              <a:rPr lang="fi-FI" dirty="0" err="1" smtClean="0"/>
              <a:t>Supports</a:t>
            </a:r>
            <a:r>
              <a:rPr lang="fi-FI" dirty="0" smtClean="0"/>
              <a:t> </a:t>
            </a:r>
            <a:r>
              <a:rPr lang="fi-FI" dirty="0" err="1" smtClean="0"/>
              <a:t>writing</a:t>
            </a:r>
            <a:r>
              <a:rPr lang="fi-FI" dirty="0" smtClean="0"/>
              <a:t> Java </a:t>
            </a:r>
            <a:r>
              <a:rPr lang="fi-FI" dirty="0" err="1" smtClean="0"/>
              <a:t>code</a:t>
            </a:r>
            <a:r>
              <a:rPr lang="fi-FI" dirty="0" smtClean="0"/>
              <a:t> </a:t>
            </a:r>
            <a:r>
              <a:rPr lang="fi-FI" dirty="0" err="1" smtClean="0"/>
              <a:t>directly</a:t>
            </a:r>
            <a:endParaRPr lang="fi-FI" dirty="0" smtClean="0"/>
          </a:p>
          <a:p>
            <a:pPr lvl="1"/>
            <a:r>
              <a:rPr lang="fi-FI" dirty="0" smtClean="0"/>
              <a:t>Java </a:t>
            </a:r>
            <a:r>
              <a:rPr lang="fi-FI" dirty="0" err="1" smtClean="0"/>
              <a:t>libraries</a:t>
            </a:r>
            <a:r>
              <a:rPr lang="fi-FI" dirty="0" smtClean="0"/>
              <a:t>, JPA </a:t>
            </a:r>
            <a:r>
              <a:rPr lang="fi-FI" dirty="0" err="1" smtClean="0"/>
              <a:t>models</a:t>
            </a:r>
            <a:r>
              <a:rPr lang="fi-FI" dirty="0" smtClean="0"/>
              <a:t> </a:t>
            </a:r>
            <a:r>
              <a:rPr lang="fi-FI" dirty="0" err="1" smtClean="0"/>
              <a:t>etc</a:t>
            </a:r>
            <a:r>
              <a:rPr lang="fi-FI" dirty="0" smtClean="0"/>
              <a:t> </a:t>
            </a:r>
            <a:r>
              <a:rPr lang="fi-FI" dirty="0" err="1" smtClean="0"/>
              <a:t>directly</a:t>
            </a:r>
            <a:r>
              <a:rPr lang="fi-FI" dirty="0" smtClean="0"/>
              <a:t> </a:t>
            </a:r>
            <a:r>
              <a:rPr lang="fi-FI" dirty="0" err="1" smtClean="0"/>
              <a:t>available</a:t>
            </a:r>
            <a:endParaRPr lang="fi-FI" dirty="0" smtClean="0"/>
          </a:p>
          <a:p>
            <a:r>
              <a:rPr lang="fi-FI" dirty="0" err="1" smtClean="0"/>
              <a:t>Spring</a:t>
            </a:r>
            <a:r>
              <a:rPr lang="fi-FI" dirty="0" smtClean="0"/>
              <a:t> / </a:t>
            </a:r>
            <a:r>
              <a:rPr lang="fi-FI" dirty="0" err="1" smtClean="0"/>
              <a:t>Spring</a:t>
            </a:r>
            <a:r>
              <a:rPr lang="fi-FI" dirty="0" smtClean="0"/>
              <a:t> MVC</a:t>
            </a:r>
          </a:p>
          <a:p>
            <a:pPr lvl="1"/>
            <a:r>
              <a:rPr lang="fi-FI" dirty="0" err="1" smtClean="0"/>
              <a:t>Abstraction</a:t>
            </a:r>
            <a:r>
              <a:rPr lang="fi-FI" dirty="0" smtClean="0"/>
              <a:t>, no </a:t>
            </a:r>
            <a:r>
              <a:rPr lang="fi-FI" dirty="0" err="1" smtClean="0"/>
              <a:t>need</a:t>
            </a:r>
            <a:r>
              <a:rPr lang="fi-FI" dirty="0" smtClean="0"/>
              <a:t> to </a:t>
            </a:r>
            <a:r>
              <a:rPr lang="fi-FI" dirty="0" err="1" smtClean="0"/>
              <a:t>work</a:t>
            </a:r>
            <a:r>
              <a:rPr lang="fi-FI" dirty="0" smtClean="0"/>
              <a:t> </a:t>
            </a:r>
            <a:r>
              <a:rPr lang="fi-FI" dirty="0" err="1" smtClean="0"/>
              <a:t>directly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dirty="0" err="1" smtClean="0"/>
              <a:t>Servlets</a:t>
            </a:r>
            <a:r>
              <a:rPr lang="fi-FI" dirty="0" smtClean="0"/>
              <a:t> </a:t>
            </a:r>
            <a:r>
              <a:rPr lang="fi-FI" dirty="0" err="1" smtClean="0"/>
              <a:t>etc</a:t>
            </a:r>
            <a:endParaRPr lang="fi-FI" dirty="0" smtClean="0"/>
          </a:p>
          <a:p>
            <a:pPr lvl="2"/>
            <a:r>
              <a:rPr lang="fi-FI" dirty="0" err="1" smtClean="0"/>
              <a:t>XML-based</a:t>
            </a:r>
            <a:r>
              <a:rPr lang="fi-FI" dirty="0" smtClean="0"/>
              <a:t> </a:t>
            </a:r>
            <a:r>
              <a:rPr lang="fi-FI" dirty="0" err="1" smtClean="0"/>
              <a:t>configuration</a:t>
            </a:r>
            <a:endParaRPr lang="fi-FI" dirty="0" smtClean="0"/>
          </a:p>
          <a:p>
            <a:pPr lvl="1"/>
            <a:r>
              <a:rPr lang="fi-FI" dirty="0" err="1" smtClean="0"/>
              <a:t>IoC/DI</a:t>
            </a:r>
            <a:endParaRPr lang="fi-FI" dirty="0" smtClean="0"/>
          </a:p>
          <a:p>
            <a:pPr lvl="1"/>
            <a:r>
              <a:rPr lang="fi-FI" dirty="0" smtClean="0"/>
              <a:t>Java EE 6 </a:t>
            </a:r>
            <a:r>
              <a:rPr lang="fi-FI" dirty="0" err="1" smtClean="0"/>
              <a:t>based</a:t>
            </a:r>
            <a:r>
              <a:rPr lang="fi-FI" dirty="0" smtClean="0"/>
              <a:t> on </a:t>
            </a:r>
            <a:r>
              <a:rPr lang="fi-FI" dirty="0" err="1" smtClean="0"/>
              <a:t>Spring</a:t>
            </a:r>
            <a:endParaRPr lang="fi-FI" dirty="0" smtClean="0"/>
          </a:p>
          <a:p>
            <a:r>
              <a:rPr lang="fi-FI" dirty="0" smtClean="0"/>
              <a:t>JSF - Java Server </a:t>
            </a:r>
            <a:r>
              <a:rPr lang="fi-FI" dirty="0" err="1" smtClean="0"/>
              <a:t>Faces</a:t>
            </a:r>
            <a:endParaRPr lang="fi-FI" dirty="0" smtClean="0"/>
          </a:p>
          <a:p>
            <a:pPr lvl="1"/>
            <a:r>
              <a:rPr lang="fi-FI" dirty="0" err="1" smtClean="0"/>
              <a:t>Notation</a:t>
            </a:r>
            <a:r>
              <a:rPr lang="fi-FI" dirty="0" smtClean="0"/>
              <a:t> for </a:t>
            </a:r>
            <a:r>
              <a:rPr lang="fi-FI" dirty="0" err="1" smtClean="0"/>
              <a:t>generating</a:t>
            </a:r>
            <a:r>
              <a:rPr lang="fi-FI" dirty="0" smtClean="0"/>
              <a:t> </a:t>
            </a:r>
            <a:r>
              <a:rPr lang="fi-FI" dirty="0" err="1" smtClean="0"/>
              <a:t>JSF-pages</a:t>
            </a:r>
            <a:r>
              <a:rPr lang="fi-FI" dirty="0" smtClean="0"/>
              <a:t> (</a:t>
            </a:r>
            <a:r>
              <a:rPr lang="fi-FI" dirty="0" err="1" smtClean="0"/>
              <a:t>View</a:t>
            </a:r>
            <a:r>
              <a:rPr lang="fi-FI" dirty="0" smtClean="0"/>
              <a:t>), </a:t>
            </a:r>
            <a:r>
              <a:rPr lang="fi-FI" dirty="0" err="1" smtClean="0"/>
              <a:t>which</a:t>
            </a:r>
            <a:r>
              <a:rPr lang="fi-FI" dirty="0" smtClean="0"/>
              <a:t> </a:t>
            </a:r>
            <a:r>
              <a:rPr lang="fi-FI" dirty="0" err="1" smtClean="0"/>
              <a:t>communicate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dirty="0" err="1" smtClean="0"/>
              <a:t>managed</a:t>
            </a:r>
            <a:r>
              <a:rPr lang="fi-FI" dirty="0" smtClean="0"/>
              <a:t> </a:t>
            </a:r>
            <a:r>
              <a:rPr lang="fi-FI" dirty="0" err="1" smtClean="0"/>
              <a:t>beans</a:t>
            </a:r>
            <a:r>
              <a:rPr lang="fi-FI" dirty="0" smtClean="0"/>
              <a:t>(</a:t>
            </a:r>
            <a:r>
              <a:rPr lang="fi-FI" dirty="0" err="1" smtClean="0"/>
              <a:t>Controller</a:t>
            </a:r>
            <a:r>
              <a:rPr lang="fi-FI" dirty="0" smtClean="0"/>
              <a:t>)</a:t>
            </a:r>
          </a:p>
          <a:p>
            <a:r>
              <a:rPr lang="fi-FI" dirty="0" err="1" smtClean="0"/>
              <a:t>Struts</a:t>
            </a:r>
            <a:endParaRPr lang="fi-FI" dirty="0" smtClean="0"/>
          </a:p>
          <a:p>
            <a:pPr lvl="1"/>
            <a:r>
              <a:rPr lang="fi-FI" dirty="0" err="1" smtClean="0"/>
              <a:t>Custom</a:t>
            </a:r>
            <a:r>
              <a:rPr lang="fi-FI" dirty="0" smtClean="0"/>
              <a:t> </a:t>
            </a:r>
            <a:r>
              <a:rPr lang="fi-FI" dirty="0" err="1" smtClean="0"/>
              <a:t>tag</a:t>
            </a:r>
            <a:r>
              <a:rPr lang="fi-FI" dirty="0" smtClean="0"/>
              <a:t> </a:t>
            </a:r>
            <a:r>
              <a:rPr lang="fi-FI" dirty="0" err="1" smtClean="0"/>
              <a:t>libraries</a:t>
            </a:r>
            <a:endParaRPr lang="fi-FI" dirty="0" smtClean="0"/>
          </a:p>
          <a:p>
            <a:pPr lvl="1"/>
            <a:r>
              <a:rPr lang="fi-FI" dirty="0" err="1" smtClean="0"/>
              <a:t>XML-based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Questions</a:t>
            </a:r>
            <a:r>
              <a:rPr lang="fi-FI" dirty="0" smtClean="0"/>
              <a:t> / </a:t>
            </a:r>
            <a:r>
              <a:rPr lang="fi-FI" dirty="0" err="1" smtClean="0"/>
              <a:t>Comments</a:t>
            </a:r>
            <a:r>
              <a:rPr lang="fi-FI" dirty="0" smtClean="0"/>
              <a:t> ?</a:t>
            </a:r>
            <a:endParaRPr lang="fi-FI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err="1" smtClean="0"/>
              <a:t>Thank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!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 smtClean="0"/>
              <a:t>When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understand</a:t>
            </a:r>
            <a:r>
              <a:rPr lang="fi-FI" dirty="0" smtClean="0"/>
              <a:t> </a:t>
            </a:r>
            <a:r>
              <a:rPr lang="fi-FI" dirty="0" err="1" smtClean="0"/>
              <a:t>this</a:t>
            </a:r>
            <a:r>
              <a:rPr lang="fi-FI" dirty="0" smtClean="0"/>
              <a:t>,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understand</a:t>
            </a:r>
            <a:r>
              <a:rPr lang="fi-FI" dirty="0" smtClean="0"/>
              <a:t> Java EE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i-FI" dirty="0" err="1" smtClean="0"/>
              <a:t>public</a:t>
            </a:r>
            <a:r>
              <a:rPr lang="fi-FI" dirty="0" smtClean="0"/>
              <a:t> </a:t>
            </a:r>
            <a:r>
              <a:rPr lang="fi-FI" dirty="0" err="1" smtClean="0"/>
              <a:t>abstract</a:t>
            </a:r>
            <a:r>
              <a:rPr lang="fi-FI" dirty="0" smtClean="0"/>
              <a:t> </a:t>
            </a:r>
            <a:r>
              <a:rPr lang="fi-FI" dirty="0" err="1" smtClean="0"/>
              <a:t>class</a:t>
            </a:r>
            <a:r>
              <a:rPr lang="fi-FI" dirty="0" smtClean="0"/>
              <a:t> </a:t>
            </a:r>
            <a:r>
              <a:rPr lang="fi-FI" b="1" dirty="0" err="1" smtClean="0"/>
              <a:t>AbstractSingletonProxyFactoryBean</a:t>
            </a:r>
            <a:endParaRPr lang="fi-FI" b="1" dirty="0" smtClean="0"/>
          </a:p>
          <a:p>
            <a:pPr>
              <a:buNone/>
            </a:pPr>
            <a:r>
              <a:rPr lang="fi-FI" b="1" dirty="0" smtClean="0"/>
              <a:t>	</a:t>
            </a:r>
            <a:r>
              <a:rPr lang="fi-FI" dirty="0" err="1" smtClean="0"/>
              <a:t>extends</a:t>
            </a:r>
            <a:r>
              <a:rPr lang="fi-FI" dirty="0" smtClean="0"/>
              <a:t> </a:t>
            </a:r>
            <a:r>
              <a:rPr lang="fi-FI" dirty="0" err="1" smtClean="0">
                <a:hlinkClick r:id="rId2" tooltip="class in org.springframework.aop.framework"/>
              </a:rPr>
              <a:t>ProxyConfig</a:t>
            </a:r>
            <a:r>
              <a:rPr lang="fi-FI" dirty="0" smtClean="0"/>
              <a:t> </a:t>
            </a:r>
          </a:p>
          <a:p>
            <a:pPr>
              <a:buNone/>
            </a:pPr>
            <a:r>
              <a:rPr lang="fi-FI" dirty="0" smtClean="0"/>
              <a:t>	</a:t>
            </a:r>
            <a:r>
              <a:rPr lang="fi-FI" dirty="0" err="1" smtClean="0"/>
              <a:t>implements</a:t>
            </a:r>
            <a:r>
              <a:rPr lang="fi-FI" dirty="0" smtClean="0"/>
              <a:t> </a:t>
            </a:r>
            <a:r>
              <a:rPr lang="fi-FI" dirty="0" err="1" smtClean="0">
                <a:hlinkClick r:id="rId3" tooltip="interface in org.springframework.beans.factory"/>
              </a:rPr>
              <a:t>FactoryBean</a:t>
            </a:r>
            <a:r>
              <a:rPr lang="fi-FI" dirty="0" smtClean="0"/>
              <a:t>, </a:t>
            </a:r>
            <a:r>
              <a:rPr lang="fi-FI" dirty="0" err="1" smtClean="0">
                <a:hlinkClick r:id="rId4" tooltip="interface in org.springframework.beans.factory"/>
              </a:rPr>
              <a:t>BeanClassLoaderAware</a:t>
            </a:r>
            <a:r>
              <a:rPr lang="fi-FI" dirty="0" smtClean="0"/>
              <a:t>, </a:t>
            </a:r>
            <a:r>
              <a:rPr lang="fi-FI" dirty="0" err="1" smtClean="0">
                <a:hlinkClick r:id="rId5" tooltip="interface in org.springframework.beans.factory"/>
              </a:rPr>
              <a:t>InitializingBean</a:t>
            </a:r>
            <a:r>
              <a:rPr lang="fi-FI" dirty="0" smtClean="0"/>
              <a:t> </a:t>
            </a:r>
          </a:p>
          <a:p>
            <a:pPr>
              <a:buNone/>
            </a:pPr>
            <a:endParaRPr lang="fi-FI" dirty="0" smtClean="0"/>
          </a:p>
          <a:p>
            <a:pPr>
              <a:buNone/>
            </a:pPr>
            <a:r>
              <a:rPr lang="fi-FI" dirty="0" err="1" smtClean="0"/>
              <a:t>Convenient</a:t>
            </a:r>
            <a:r>
              <a:rPr lang="fi-FI" dirty="0" smtClean="0"/>
              <a:t> </a:t>
            </a:r>
            <a:r>
              <a:rPr lang="fi-FI" dirty="0" err="1" smtClean="0"/>
              <a:t>proxy</a:t>
            </a:r>
            <a:r>
              <a:rPr lang="fi-FI" dirty="0" smtClean="0"/>
              <a:t> </a:t>
            </a:r>
            <a:r>
              <a:rPr lang="fi-FI" dirty="0" err="1" smtClean="0"/>
              <a:t>factory</a:t>
            </a:r>
            <a:r>
              <a:rPr lang="fi-FI" dirty="0" smtClean="0"/>
              <a:t> </a:t>
            </a:r>
            <a:r>
              <a:rPr lang="fi-FI" dirty="0" err="1" smtClean="0"/>
              <a:t>bean</a:t>
            </a:r>
            <a:r>
              <a:rPr lang="fi-FI" dirty="0" smtClean="0"/>
              <a:t> </a:t>
            </a:r>
            <a:r>
              <a:rPr lang="fi-FI" dirty="0" err="1" smtClean="0"/>
              <a:t>superclass</a:t>
            </a:r>
            <a:r>
              <a:rPr lang="fi-FI" dirty="0" smtClean="0"/>
              <a:t> for </a:t>
            </a:r>
            <a:r>
              <a:rPr lang="fi-FI" dirty="0" err="1" smtClean="0"/>
              <a:t>proxy</a:t>
            </a:r>
            <a:r>
              <a:rPr lang="fi-FI" dirty="0" smtClean="0"/>
              <a:t> </a:t>
            </a:r>
            <a:r>
              <a:rPr lang="fi-FI" dirty="0" err="1" smtClean="0"/>
              <a:t>factory</a:t>
            </a:r>
            <a:r>
              <a:rPr lang="fi-FI" dirty="0" smtClean="0"/>
              <a:t> </a:t>
            </a:r>
            <a:r>
              <a:rPr lang="fi-FI" dirty="0" err="1" smtClean="0"/>
              <a:t>beans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 smtClean="0"/>
              <a:t> </a:t>
            </a:r>
            <a:r>
              <a:rPr lang="fi-FI" dirty="0" err="1" smtClean="0"/>
              <a:t>create</a:t>
            </a:r>
            <a:r>
              <a:rPr lang="fi-FI" dirty="0" smtClean="0"/>
              <a:t> </a:t>
            </a:r>
            <a:r>
              <a:rPr lang="fi-FI" dirty="0" err="1" smtClean="0"/>
              <a:t>only</a:t>
            </a:r>
            <a:r>
              <a:rPr lang="fi-FI" dirty="0" smtClean="0"/>
              <a:t> </a:t>
            </a:r>
            <a:r>
              <a:rPr lang="fi-FI" dirty="0" err="1" smtClean="0"/>
              <a:t>singletons</a:t>
            </a:r>
            <a:r>
              <a:rPr lang="fi-FI" dirty="0" smtClean="0"/>
              <a:t>. </a:t>
            </a:r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655638"/>
          </a:xfrm>
        </p:spPr>
        <p:txBody>
          <a:bodyPr>
            <a:normAutofit/>
          </a:bodyPr>
          <a:lstStyle/>
          <a:p>
            <a:r>
              <a:rPr lang="fi-FI" dirty="0" smtClean="0"/>
              <a:t>Java EE </a:t>
            </a:r>
            <a:r>
              <a:rPr lang="fi-FI" dirty="0" err="1" smtClean="0"/>
              <a:t>Technology</a:t>
            </a:r>
            <a:r>
              <a:rPr lang="fi-FI" dirty="0" smtClean="0"/>
              <a:t> </a:t>
            </a:r>
            <a:r>
              <a:rPr lang="fi-FI" dirty="0" err="1" smtClean="0"/>
              <a:t>Specifications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5257800"/>
          </a:xfrm>
        </p:spPr>
        <p:txBody>
          <a:bodyPr>
            <a:normAutofit/>
          </a:bodyPr>
          <a:lstStyle/>
          <a:p>
            <a:r>
              <a:rPr lang="fi-FI" sz="900" dirty="0" smtClean="0"/>
              <a:t>Java API for </a:t>
            </a:r>
            <a:r>
              <a:rPr lang="fi-FI" sz="900" dirty="0" err="1" smtClean="0"/>
              <a:t>RESTful</a:t>
            </a:r>
            <a:r>
              <a:rPr lang="fi-FI" sz="900" dirty="0" smtClean="0"/>
              <a:t> Web Services (JAX-RS) </a:t>
            </a:r>
          </a:p>
          <a:p>
            <a:r>
              <a:rPr lang="fi-FI" sz="900" dirty="0" smtClean="0"/>
              <a:t>Web Services 1.3 </a:t>
            </a:r>
            <a:r>
              <a:rPr lang="fi-FI" sz="900" dirty="0" smtClean="0">
                <a:hlinkClick r:id="rId3"/>
              </a:rPr>
              <a:t>JSR109</a:t>
            </a:r>
            <a:r>
              <a:rPr lang="fi-FI" sz="900" dirty="0" smtClean="0"/>
              <a:t> </a:t>
            </a:r>
          </a:p>
          <a:p>
            <a:r>
              <a:rPr lang="fi-FI" sz="900" dirty="0" smtClean="0"/>
              <a:t>Java API for </a:t>
            </a:r>
            <a:r>
              <a:rPr lang="fi-FI" sz="900" dirty="0" err="1" smtClean="0"/>
              <a:t>XML-Based</a:t>
            </a:r>
            <a:r>
              <a:rPr lang="fi-FI" sz="900" dirty="0" smtClean="0"/>
              <a:t> Web Services (JAX-WS) 2.2 </a:t>
            </a:r>
            <a:r>
              <a:rPr lang="fi-FI" sz="900" dirty="0" smtClean="0">
                <a:hlinkClick r:id="rId4"/>
              </a:rPr>
              <a:t>JSR224</a:t>
            </a:r>
            <a:r>
              <a:rPr lang="fi-FI" sz="900" dirty="0" smtClean="0"/>
              <a:t> </a:t>
            </a:r>
          </a:p>
          <a:p>
            <a:r>
              <a:rPr lang="fi-FI" sz="900" dirty="0" smtClean="0"/>
              <a:t>Java </a:t>
            </a:r>
            <a:r>
              <a:rPr lang="fi-FI" sz="900" dirty="0" err="1" smtClean="0"/>
              <a:t>Architecture</a:t>
            </a:r>
            <a:r>
              <a:rPr lang="fi-FI" sz="900" dirty="0" smtClean="0"/>
              <a:t> for XML </a:t>
            </a:r>
            <a:r>
              <a:rPr lang="fi-FI" sz="900" dirty="0" err="1" smtClean="0"/>
              <a:t>Binding</a:t>
            </a:r>
            <a:r>
              <a:rPr lang="fi-FI" sz="900" dirty="0" smtClean="0"/>
              <a:t> (JAXB) 2.2 </a:t>
            </a:r>
            <a:r>
              <a:rPr lang="fi-FI" sz="900" dirty="0" smtClean="0">
                <a:hlinkClick r:id="rId5"/>
              </a:rPr>
              <a:t>JSR222</a:t>
            </a:r>
            <a:r>
              <a:rPr lang="fi-FI" sz="900" dirty="0" smtClean="0"/>
              <a:t> </a:t>
            </a:r>
          </a:p>
          <a:p>
            <a:r>
              <a:rPr lang="fi-FI" sz="900" dirty="0" smtClean="0"/>
              <a:t>Web Services Metadata for the Java </a:t>
            </a:r>
            <a:r>
              <a:rPr lang="fi-FI" sz="900" dirty="0" err="1" smtClean="0"/>
              <a:t>Platform</a:t>
            </a:r>
            <a:r>
              <a:rPr lang="fi-FI" sz="900" dirty="0" smtClean="0"/>
              <a:t> 2.1 </a:t>
            </a:r>
            <a:r>
              <a:rPr lang="fi-FI" sz="900" dirty="0" smtClean="0">
                <a:hlinkClick r:id="rId6"/>
              </a:rPr>
              <a:t>JSR181</a:t>
            </a:r>
            <a:r>
              <a:rPr lang="fi-FI" sz="900" dirty="0" smtClean="0"/>
              <a:t> </a:t>
            </a:r>
          </a:p>
          <a:p>
            <a:r>
              <a:rPr lang="fi-FI" sz="900" dirty="0" smtClean="0"/>
              <a:t>Java API for </a:t>
            </a:r>
            <a:r>
              <a:rPr lang="fi-FI" sz="900" dirty="0" err="1" smtClean="0"/>
              <a:t>XML-based</a:t>
            </a:r>
            <a:r>
              <a:rPr lang="fi-FI" sz="900" dirty="0" smtClean="0"/>
              <a:t> RPC (JAX-RPC) 1.1 </a:t>
            </a:r>
            <a:r>
              <a:rPr lang="fi-FI" sz="900" dirty="0" smtClean="0">
                <a:hlinkClick r:id="rId7"/>
              </a:rPr>
              <a:t>JSR101</a:t>
            </a:r>
            <a:r>
              <a:rPr lang="fi-FI" sz="900" dirty="0" smtClean="0"/>
              <a:t> </a:t>
            </a:r>
          </a:p>
          <a:p>
            <a:r>
              <a:rPr lang="fi-FI" sz="900" dirty="0" smtClean="0"/>
              <a:t>Java </a:t>
            </a:r>
            <a:r>
              <a:rPr lang="fi-FI" sz="900" dirty="0" err="1" smtClean="0"/>
              <a:t>APIs</a:t>
            </a:r>
            <a:r>
              <a:rPr lang="fi-FI" sz="900" dirty="0" smtClean="0"/>
              <a:t> for XML </a:t>
            </a:r>
            <a:r>
              <a:rPr lang="fi-FI" sz="900" dirty="0" err="1" smtClean="0"/>
              <a:t>Messaging</a:t>
            </a:r>
            <a:r>
              <a:rPr lang="fi-FI" sz="900" dirty="0" smtClean="0"/>
              <a:t> (JAXM) 1.3 </a:t>
            </a:r>
            <a:r>
              <a:rPr lang="fi-FI" sz="900" dirty="0" smtClean="0">
                <a:hlinkClick r:id="rId8"/>
              </a:rPr>
              <a:t>JSR67</a:t>
            </a:r>
            <a:r>
              <a:rPr lang="fi-FI" sz="900" dirty="0" smtClean="0"/>
              <a:t> </a:t>
            </a:r>
          </a:p>
          <a:p>
            <a:r>
              <a:rPr lang="fi-FI" sz="900" dirty="0" smtClean="0"/>
              <a:t>Java API for XML </a:t>
            </a:r>
            <a:r>
              <a:rPr lang="fi-FI" sz="900" dirty="0" err="1" smtClean="0"/>
              <a:t>Registries</a:t>
            </a:r>
            <a:r>
              <a:rPr lang="fi-FI" sz="900" dirty="0" smtClean="0"/>
              <a:t> (JAXR) 1.0 </a:t>
            </a:r>
            <a:r>
              <a:rPr lang="fi-FI" sz="900" dirty="0" smtClean="0">
                <a:hlinkClick r:id="rId9"/>
              </a:rPr>
              <a:t>JSR93</a:t>
            </a:r>
            <a:r>
              <a:rPr lang="fi-FI" sz="900" dirty="0" smtClean="0"/>
              <a:t> </a:t>
            </a:r>
          </a:p>
          <a:p>
            <a:r>
              <a:rPr lang="fi-FI" sz="900" dirty="0" smtClean="0"/>
              <a:t>Java </a:t>
            </a:r>
            <a:r>
              <a:rPr lang="fi-FI" sz="900" dirty="0" err="1" smtClean="0"/>
              <a:t>Servlet</a:t>
            </a:r>
            <a:r>
              <a:rPr lang="fi-FI" sz="900" dirty="0" smtClean="0"/>
              <a:t> 3.0 </a:t>
            </a:r>
            <a:r>
              <a:rPr lang="fi-FI" sz="900" dirty="0" smtClean="0">
                <a:hlinkClick r:id="rId10"/>
              </a:rPr>
              <a:t>JSR315</a:t>
            </a:r>
            <a:r>
              <a:rPr lang="fi-FI" sz="900" dirty="0" smtClean="0"/>
              <a:t> </a:t>
            </a:r>
          </a:p>
          <a:p>
            <a:r>
              <a:rPr lang="fi-FI" sz="900" dirty="0" err="1" smtClean="0"/>
              <a:t>JavaServer</a:t>
            </a:r>
            <a:r>
              <a:rPr lang="fi-FI" sz="900" dirty="0" smtClean="0"/>
              <a:t> </a:t>
            </a:r>
            <a:r>
              <a:rPr lang="fi-FI" sz="900" dirty="0" err="1" smtClean="0"/>
              <a:t>Faces</a:t>
            </a:r>
            <a:r>
              <a:rPr lang="fi-FI" sz="900" dirty="0" smtClean="0"/>
              <a:t> (JSF) 2.0 </a:t>
            </a:r>
            <a:r>
              <a:rPr lang="fi-FI" sz="900" dirty="0" smtClean="0">
                <a:hlinkClick r:id="rId11"/>
              </a:rPr>
              <a:t>JSR314</a:t>
            </a:r>
            <a:r>
              <a:rPr lang="fi-FI" sz="900" dirty="0" smtClean="0"/>
              <a:t> </a:t>
            </a:r>
          </a:p>
          <a:p>
            <a:r>
              <a:rPr lang="fi-FI" sz="900" dirty="0" err="1" smtClean="0"/>
              <a:t>JavaServer</a:t>
            </a:r>
            <a:r>
              <a:rPr lang="fi-FI" sz="900" dirty="0" smtClean="0"/>
              <a:t> </a:t>
            </a:r>
            <a:r>
              <a:rPr lang="fi-FI" sz="900" dirty="0" err="1" smtClean="0"/>
              <a:t>Pages</a:t>
            </a:r>
            <a:r>
              <a:rPr lang="fi-FI" sz="900" dirty="0" smtClean="0"/>
              <a:t> (JSP) 2.2 </a:t>
            </a:r>
            <a:r>
              <a:rPr lang="fi-FI" sz="900" dirty="0" smtClean="0">
                <a:hlinkClick r:id="rId12"/>
              </a:rPr>
              <a:t>JSR245</a:t>
            </a:r>
            <a:r>
              <a:rPr lang="fi-FI" sz="900" dirty="0" smtClean="0"/>
              <a:t> </a:t>
            </a:r>
          </a:p>
          <a:p>
            <a:r>
              <a:rPr lang="fi-FI" sz="900" dirty="0" err="1" smtClean="0"/>
              <a:t>Expression</a:t>
            </a:r>
            <a:r>
              <a:rPr lang="fi-FI" sz="900" dirty="0" smtClean="0"/>
              <a:t> </a:t>
            </a:r>
            <a:r>
              <a:rPr lang="fi-FI" sz="900" dirty="0" err="1" smtClean="0"/>
              <a:t>Language</a:t>
            </a:r>
            <a:r>
              <a:rPr lang="fi-FI" sz="900" dirty="0" smtClean="0"/>
              <a:t> (EL) 2.2 </a:t>
            </a:r>
            <a:r>
              <a:rPr lang="fi-FI" sz="900" dirty="0" smtClean="0">
                <a:hlinkClick r:id="rId12"/>
              </a:rPr>
              <a:t>JSR245</a:t>
            </a:r>
            <a:r>
              <a:rPr lang="fi-FI" sz="900" dirty="0" smtClean="0"/>
              <a:t> </a:t>
            </a:r>
          </a:p>
          <a:p>
            <a:r>
              <a:rPr lang="fi-FI" sz="900" dirty="0" err="1" smtClean="0"/>
              <a:t>JavaServer</a:t>
            </a:r>
            <a:r>
              <a:rPr lang="fi-FI" sz="900" dirty="0" smtClean="0"/>
              <a:t> </a:t>
            </a:r>
            <a:r>
              <a:rPr lang="fi-FI" sz="900" dirty="0" err="1" smtClean="0"/>
              <a:t>Pages</a:t>
            </a:r>
            <a:r>
              <a:rPr lang="fi-FI" sz="900" dirty="0" smtClean="0"/>
              <a:t> Standard </a:t>
            </a:r>
            <a:r>
              <a:rPr lang="fi-FI" sz="900" dirty="0" err="1" smtClean="0"/>
              <a:t>Tag</a:t>
            </a:r>
            <a:r>
              <a:rPr lang="fi-FI" sz="900" dirty="0" smtClean="0"/>
              <a:t> </a:t>
            </a:r>
            <a:r>
              <a:rPr lang="fi-FI" sz="900" dirty="0" err="1" smtClean="0"/>
              <a:t>Library</a:t>
            </a:r>
            <a:r>
              <a:rPr lang="fi-FI" sz="900" dirty="0" smtClean="0"/>
              <a:t> (JSTL) 1.2 </a:t>
            </a:r>
            <a:r>
              <a:rPr lang="fi-FI" sz="900" dirty="0" smtClean="0">
                <a:hlinkClick r:id="rId13"/>
              </a:rPr>
              <a:t>JSR52</a:t>
            </a:r>
            <a:r>
              <a:rPr lang="fi-FI" sz="900" dirty="0" smtClean="0"/>
              <a:t> </a:t>
            </a:r>
          </a:p>
          <a:p>
            <a:r>
              <a:rPr lang="fi-FI" sz="900" dirty="0" smtClean="0"/>
              <a:t>Enterprise </a:t>
            </a:r>
            <a:r>
              <a:rPr lang="fi-FI" sz="900" dirty="0" err="1" smtClean="0"/>
              <a:t>JavaBeans</a:t>
            </a:r>
            <a:r>
              <a:rPr lang="fi-FI" sz="900" dirty="0" smtClean="0"/>
              <a:t> (EJB) 3.1 </a:t>
            </a:r>
            <a:r>
              <a:rPr lang="fi-FI" sz="900" dirty="0" smtClean="0">
                <a:hlinkClick r:id="rId14"/>
              </a:rPr>
              <a:t>JSR318</a:t>
            </a:r>
            <a:r>
              <a:rPr lang="fi-FI" sz="900" dirty="0" smtClean="0"/>
              <a:t> </a:t>
            </a:r>
            <a:r>
              <a:rPr lang="fi-FI" sz="900" dirty="0" err="1" smtClean="0"/>
              <a:t>Lite</a:t>
            </a:r>
            <a:r>
              <a:rPr lang="fi-FI" sz="900" dirty="0" smtClean="0"/>
              <a:t> </a:t>
            </a:r>
          </a:p>
          <a:p>
            <a:r>
              <a:rPr lang="fi-FI" sz="900" dirty="0" smtClean="0"/>
              <a:t>Java </a:t>
            </a:r>
            <a:r>
              <a:rPr lang="fi-FI" sz="900" dirty="0" err="1" smtClean="0"/>
              <a:t>Persistence</a:t>
            </a:r>
            <a:r>
              <a:rPr lang="fi-FI" sz="900" dirty="0" smtClean="0"/>
              <a:t> API (JPA) 2.0 </a:t>
            </a:r>
            <a:r>
              <a:rPr lang="fi-FI" sz="900" dirty="0" smtClean="0">
                <a:hlinkClick r:id="rId15"/>
              </a:rPr>
              <a:t>JSR317</a:t>
            </a:r>
            <a:r>
              <a:rPr lang="fi-FI" sz="900" dirty="0" smtClean="0"/>
              <a:t> </a:t>
            </a:r>
          </a:p>
          <a:p>
            <a:r>
              <a:rPr lang="fi-FI" sz="900" dirty="0" err="1" smtClean="0"/>
              <a:t>Contexts</a:t>
            </a:r>
            <a:r>
              <a:rPr lang="fi-FI" sz="900" dirty="0" smtClean="0"/>
              <a:t> and </a:t>
            </a:r>
            <a:r>
              <a:rPr lang="fi-FI" sz="900" dirty="0" err="1" smtClean="0"/>
              <a:t>Dependency</a:t>
            </a:r>
            <a:r>
              <a:rPr lang="fi-FI" sz="900" dirty="0" smtClean="0"/>
              <a:t> </a:t>
            </a:r>
            <a:r>
              <a:rPr lang="fi-FI" sz="900" dirty="0" err="1" smtClean="0"/>
              <a:t>Injection</a:t>
            </a:r>
            <a:r>
              <a:rPr lang="fi-FI" sz="900" dirty="0" smtClean="0"/>
              <a:t> for Java 1.0 </a:t>
            </a:r>
            <a:r>
              <a:rPr lang="fi-FI" sz="900" dirty="0" smtClean="0">
                <a:hlinkClick r:id="rId16"/>
              </a:rPr>
              <a:t>JSR299</a:t>
            </a:r>
            <a:r>
              <a:rPr lang="fi-FI" sz="900" dirty="0" smtClean="0"/>
              <a:t> </a:t>
            </a:r>
          </a:p>
          <a:p>
            <a:r>
              <a:rPr lang="fi-FI" sz="900" dirty="0" err="1" smtClean="0"/>
              <a:t>Dependency</a:t>
            </a:r>
            <a:r>
              <a:rPr lang="fi-FI" sz="900" dirty="0" smtClean="0"/>
              <a:t> </a:t>
            </a:r>
            <a:r>
              <a:rPr lang="fi-FI" sz="900" dirty="0" err="1" smtClean="0"/>
              <a:t>Injection</a:t>
            </a:r>
            <a:r>
              <a:rPr lang="fi-FI" sz="900" dirty="0" smtClean="0"/>
              <a:t> for Java 1.0 </a:t>
            </a:r>
            <a:r>
              <a:rPr lang="fi-FI" sz="900" dirty="0" smtClean="0">
                <a:hlinkClick r:id="rId17"/>
              </a:rPr>
              <a:t>JSR330</a:t>
            </a:r>
            <a:r>
              <a:rPr lang="fi-FI" sz="900" dirty="0" smtClean="0"/>
              <a:t> </a:t>
            </a:r>
          </a:p>
          <a:p>
            <a:r>
              <a:rPr lang="fi-FI" sz="900" dirty="0" smtClean="0"/>
              <a:t>Common </a:t>
            </a:r>
            <a:r>
              <a:rPr lang="fi-FI" sz="900" dirty="0" err="1" smtClean="0"/>
              <a:t>Annotations</a:t>
            </a:r>
            <a:r>
              <a:rPr lang="fi-FI" sz="900" dirty="0" smtClean="0"/>
              <a:t> for the Java </a:t>
            </a:r>
            <a:r>
              <a:rPr lang="fi-FI" sz="900" dirty="0" err="1" smtClean="0"/>
              <a:t>Platform</a:t>
            </a:r>
            <a:r>
              <a:rPr lang="fi-FI" sz="900" dirty="0" smtClean="0"/>
              <a:t> 1.1 </a:t>
            </a:r>
            <a:r>
              <a:rPr lang="fi-FI" sz="900" dirty="0" smtClean="0">
                <a:hlinkClick r:id="rId18"/>
              </a:rPr>
              <a:t>JSR250</a:t>
            </a:r>
            <a:r>
              <a:rPr lang="fi-FI" sz="900" dirty="0" smtClean="0"/>
              <a:t> </a:t>
            </a:r>
          </a:p>
          <a:p>
            <a:r>
              <a:rPr lang="fi-FI" sz="900" dirty="0" smtClean="0"/>
              <a:t>Java </a:t>
            </a:r>
            <a:r>
              <a:rPr lang="fi-FI" sz="900" dirty="0" err="1" smtClean="0"/>
              <a:t>Message</a:t>
            </a:r>
            <a:r>
              <a:rPr lang="fi-FI" sz="900" dirty="0" smtClean="0"/>
              <a:t> Service API (JMS) 1.1 </a:t>
            </a:r>
            <a:r>
              <a:rPr lang="fi-FI" sz="900" dirty="0" smtClean="0">
                <a:hlinkClick r:id="rId19"/>
              </a:rPr>
              <a:t>JSR914</a:t>
            </a:r>
            <a:r>
              <a:rPr lang="fi-FI" sz="900" dirty="0" smtClean="0"/>
              <a:t> </a:t>
            </a:r>
          </a:p>
          <a:p>
            <a:r>
              <a:rPr lang="fi-FI" sz="900" dirty="0" smtClean="0"/>
              <a:t>Java </a:t>
            </a:r>
            <a:r>
              <a:rPr lang="fi-FI" sz="900" dirty="0" err="1" smtClean="0"/>
              <a:t>Transaction</a:t>
            </a:r>
            <a:r>
              <a:rPr lang="fi-FI" sz="900" dirty="0" smtClean="0"/>
              <a:t> API (JTA) 1.1 </a:t>
            </a:r>
            <a:r>
              <a:rPr lang="fi-FI" sz="900" dirty="0" smtClean="0">
                <a:hlinkClick r:id="rId20"/>
              </a:rPr>
              <a:t>JSR907</a:t>
            </a:r>
            <a:r>
              <a:rPr lang="fi-FI" sz="900" dirty="0" smtClean="0"/>
              <a:t> </a:t>
            </a:r>
          </a:p>
          <a:p>
            <a:r>
              <a:rPr lang="fi-FI" sz="900" dirty="0" err="1" smtClean="0"/>
              <a:t>JavaMail</a:t>
            </a:r>
            <a:r>
              <a:rPr lang="fi-FI" sz="900" dirty="0" smtClean="0"/>
              <a:t> API 1.4 </a:t>
            </a:r>
            <a:r>
              <a:rPr lang="fi-FI" sz="900" dirty="0" smtClean="0">
                <a:hlinkClick r:id="rId21"/>
              </a:rPr>
              <a:t>JSR919</a:t>
            </a:r>
            <a:r>
              <a:rPr lang="fi-FI" sz="900" dirty="0" smtClean="0"/>
              <a:t> </a:t>
            </a:r>
          </a:p>
          <a:p>
            <a:r>
              <a:rPr lang="fi-FI" sz="900" dirty="0" smtClean="0"/>
              <a:t>Java </a:t>
            </a:r>
            <a:r>
              <a:rPr lang="fi-FI" sz="900" dirty="0" err="1" smtClean="0"/>
              <a:t>Authentication</a:t>
            </a:r>
            <a:r>
              <a:rPr lang="fi-FI" sz="900" dirty="0" smtClean="0"/>
              <a:t> Service </a:t>
            </a:r>
            <a:r>
              <a:rPr lang="fi-FI" sz="900" dirty="0" err="1" smtClean="0"/>
              <a:t>Provider</a:t>
            </a:r>
            <a:r>
              <a:rPr lang="fi-FI" sz="900" dirty="0" smtClean="0"/>
              <a:t> </a:t>
            </a:r>
            <a:r>
              <a:rPr lang="fi-FI" sz="900" dirty="0" err="1" smtClean="0"/>
              <a:t>Interface</a:t>
            </a:r>
            <a:r>
              <a:rPr lang="fi-FI" sz="900" dirty="0" smtClean="0"/>
              <a:t> for </a:t>
            </a:r>
            <a:r>
              <a:rPr lang="fi-FI" sz="900" dirty="0" err="1" smtClean="0"/>
              <a:t>Containers</a:t>
            </a:r>
            <a:r>
              <a:rPr lang="fi-FI" sz="900" dirty="0" smtClean="0"/>
              <a:t> (JASPIC) 1.0 </a:t>
            </a:r>
            <a:r>
              <a:rPr lang="fi-FI" sz="900" dirty="0" smtClean="0">
                <a:hlinkClick r:id="rId22"/>
              </a:rPr>
              <a:t>JSR196</a:t>
            </a:r>
            <a:endParaRPr lang="fi-FI" sz="900" dirty="0" smtClean="0"/>
          </a:p>
          <a:p>
            <a:r>
              <a:rPr lang="fi-FI" sz="900" dirty="0" smtClean="0"/>
              <a:t>Java </a:t>
            </a:r>
            <a:r>
              <a:rPr lang="fi-FI" sz="900" dirty="0" err="1" smtClean="0"/>
              <a:t>Authorization</a:t>
            </a:r>
            <a:r>
              <a:rPr lang="fi-FI" sz="900" dirty="0" smtClean="0"/>
              <a:t> Service </a:t>
            </a:r>
            <a:r>
              <a:rPr lang="fi-FI" sz="900" dirty="0" err="1" smtClean="0"/>
              <a:t>Provider</a:t>
            </a:r>
            <a:r>
              <a:rPr lang="fi-FI" sz="900" dirty="0" smtClean="0"/>
              <a:t> </a:t>
            </a:r>
            <a:r>
              <a:rPr lang="fi-FI" sz="900" dirty="0" err="1" smtClean="0"/>
              <a:t>Contract</a:t>
            </a:r>
            <a:r>
              <a:rPr lang="fi-FI" sz="900" dirty="0" smtClean="0"/>
              <a:t> for </a:t>
            </a:r>
            <a:r>
              <a:rPr lang="fi-FI" sz="900" dirty="0" err="1" smtClean="0"/>
              <a:t>Containers</a:t>
            </a:r>
            <a:r>
              <a:rPr lang="fi-FI" sz="900" dirty="0" smtClean="0"/>
              <a:t> (JACC) 1.4 </a:t>
            </a:r>
            <a:r>
              <a:rPr lang="fi-FI" sz="900" dirty="0" smtClean="0">
                <a:hlinkClick r:id="rId23"/>
              </a:rPr>
              <a:t>JSR115</a:t>
            </a:r>
            <a:r>
              <a:rPr lang="fi-FI" sz="900" dirty="0" smtClean="0"/>
              <a:t> </a:t>
            </a:r>
          </a:p>
          <a:p>
            <a:r>
              <a:rPr lang="fi-FI" sz="900" dirty="0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Introduction</a:t>
            </a:r>
            <a:r>
              <a:rPr lang="fi-FI" dirty="0" smtClean="0"/>
              <a:t> to Java EE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J2EE == Java EE</a:t>
            </a:r>
          </a:p>
          <a:p>
            <a:r>
              <a:rPr lang="fi-FI" dirty="0" err="1" smtClean="0"/>
              <a:t>Vendor-specific</a:t>
            </a:r>
            <a:r>
              <a:rPr lang="fi-FI" dirty="0" smtClean="0"/>
              <a:t> </a:t>
            </a:r>
            <a:r>
              <a:rPr lang="fi-FI" dirty="0" err="1" smtClean="0"/>
              <a:t>implementation</a:t>
            </a:r>
            <a:r>
              <a:rPr lang="fi-FI" dirty="0" smtClean="0"/>
              <a:t> of </a:t>
            </a:r>
            <a:r>
              <a:rPr lang="fi-FI" dirty="0" err="1" smtClean="0"/>
              <a:t>interfaces</a:t>
            </a:r>
            <a:endParaRPr lang="fi-FI" dirty="0" smtClean="0"/>
          </a:p>
          <a:p>
            <a:pPr lvl="1"/>
            <a:r>
              <a:rPr lang="fi-FI" dirty="0" err="1" smtClean="0"/>
              <a:t>Apache</a:t>
            </a:r>
            <a:r>
              <a:rPr lang="fi-FI" dirty="0" smtClean="0"/>
              <a:t>, Oracle, IBM, </a:t>
            </a:r>
            <a:r>
              <a:rPr lang="fi-FI" dirty="0" err="1" smtClean="0"/>
              <a:t>etc</a:t>
            </a:r>
            <a:endParaRPr lang="fi-FI" dirty="0" smtClean="0"/>
          </a:p>
          <a:p>
            <a:r>
              <a:rPr lang="fi-FI" dirty="0" smtClean="0"/>
              <a:t>Java EE </a:t>
            </a:r>
            <a:r>
              <a:rPr lang="fi-FI" dirty="0" err="1" smtClean="0"/>
              <a:t>components</a:t>
            </a:r>
            <a:r>
              <a:rPr lang="fi-FI" dirty="0" smtClean="0"/>
              <a:t> </a:t>
            </a:r>
            <a:r>
              <a:rPr lang="fi-FI" dirty="0" err="1" smtClean="0"/>
              <a:t>work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Hollywood </a:t>
            </a:r>
            <a:r>
              <a:rPr lang="fi-FI" dirty="0" err="1" smtClean="0"/>
              <a:t>Principle</a:t>
            </a:r>
            <a:r>
              <a:rPr lang="fi-FI" dirty="0" smtClean="0"/>
              <a:t> ’</a:t>
            </a:r>
            <a:r>
              <a:rPr lang="fi-FI" dirty="0" err="1" smtClean="0"/>
              <a:t>Don’t</a:t>
            </a:r>
            <a:r>
              <a:rPr lang="fi-FI" dirty="0" smtClean="0"/>
              <a:t> </a:t>
            </a:r>
            <a:r>
              <a:rPr lang="fi-FI" dirty="0" err="1" smtClean="0"/>
              <a:t>call</a:t>
            </a:r>
            <a:r>
              <a:rPr lang="fi-FI" dirty="0" smtClean="0"/>
              <a:t> us, </a:t>
            </a:r>
            <a:r>
              <a:rPr lang="fi-FI" dirty="0" err="1" smtClean="0"/>
              <a:t>we’ll</a:t>
            </a:r>
            <a:r>
              <a:rPr lang="fi-FI" dirty="0" smtClean="0"/>
              <a:t> </a:t>
            </a:r>
            <a:r>
              <a:rPr lang="fi-FI" dirty="0" err="1" smtClean="0"/>
              <a:t>call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’</a:t>
            </a:r>
          </a:p>
          <a:p>
            <a:r>
              <a:rPr lang="fi-FI" dirty="0" smtClean="0"/>
              <a:t>Java EE is a </a:t>
            </a:r>
            <a:r>
              <a:rPr lang="fi-FI" dirty="0" err="1" smtClean="0"/>
              <a:t>server-side</a:t>
            </a:r>
            <a:r>
              <a:rPr lang="fi-FI" dirty="0" smtClean="0"/>
              <a:t> </a:t>
            </a:r>
            <a:r>
              <a:rPr lang="fi-FI" dirty="0" err="1" smtClean="0"/>
              <a:t>programming</a:t>
            </a:r>
            <a:r>
              <a:rPr lang="fi-FI" dirty="0" smtClean="0"/>
              <a:t> </a:t>
            </a:r>
            <a:r>
              <a:rPr lang="fi-FI" dirty="0" err="1" smtClean="0"/>
              <a:t>environment</a:t>
            </a:r>
            <a:endParaRPr lang="fi-FI" dirty="0" smtClean="0"/>
          </a:p>
          <a:p>
            <a:pPr lvl="1"/>
            <a:r>
              <a:rPr lang="fi-FI" dirty="0" smtClean="0"/>
              <a:t>NOT Java </a:t>
            </a:r>
            <a:r>
              <a:rPr lang="fi-FI" dirty="0" err="1" smtClean="0"/>
              <a:t>Applets</a:t>
            </a:r>
            <a:r>
              <a:rPr lang="fi-FI" dirty="0" smtClean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JavaScript</a:t>
            </a:r>
          </a:p>
          <a:p>
            <a:pPr lvl="1"/>
            <a:r>
              <a:rPr lang="fi-FI" dirty="0" err="1" smtClean="0"/>
              <a:t>Client</a:t>
            </a:r>
            <a:r>
              <a:rPr lang="fi-FI" dirty="0" smtClean="0"/>
              <a:t> side </a:t>
            </a:r>
            <a:r>
              <a:rPr lang="fi-FI" dirty="0" err="1" smtClean="0"/>
              <a:t>receives</a:t>
            </a:r>
            <a:r>
              <a:rPr lang="fi-FI" dirty="0" smtClean="0"/>
              <a:t> </a:t>
            </a:r>
            <a:r>
              <a:rPr lang="fi-FI" dirty="0" err="1" smtClean="0"/>
              <a:t>processed</a:t>
            </a:r>
            <a:r>
              <a:rPr lang="fi-FI" dirty="0" smtClean="0"/>
              <a:t> output</a:t>
            </a:r>
          </a:p>
          <a:p>
            <a:pPr lvl="2"/>
            <a:r>
              <a:rPr lang="fi-FI" dirty="0" smtClean="0"/>
              <a:t>HTML, JSON, XML(SOAP)</a:t>
            </a:r>
          </a:p>
          <a:p>
            <a:pPr lvl="1"/>
            <a:r>
              <a:rPr lang="fi-FI" dirty="0" err="1" smtClean="0"/>
              <a:t>Client</a:t>
            </a:r>
            <a:r>
              <a:rPr lang="fi-FI" dirty="0" smtClean="0"/>
              <a:t> is </a:t>
            </a:r>
            <a:r>
              <a:rPr lang="fi-FI" dirty="0" err="1" smtClean="0"/>
              <a:t>often</a:t>
            </a:r>
            <a:r>
              <a:rPr lang="fi-FI" dirty="0" smtClean="0"/>
              <a:t> a </a:t>
            </a:r>
            <a:r>
              <a:rPr lang="fi-FI" dirty="0" err="1" smtClean="0"/>
              <a:t>web</a:t>
            </a:r>
            <a:r>
              <a:rPr lang="fi-FI" dirty="0" smtClean="0"/>
              <a:t> </a:t>
            </a:r>
            <a:r>
              <a:rPr lang="fi-FI" dirty="0" err="1" smtClean="0"/>
              <a:t>browser</a:t>
            </a:r>
            <a:endParaRPr lang="fi-FI" dirty="0" smtClean="0"/>
          </a:p>
          <a:p>
            <a:pPr lvl="2"/>
            <a:r>
              <a:rPr lang="fi-FI" dirty="0" err="1" smtClean="0"/>
              <a:t>Could</a:t>
            </a:r>
            <a:r>
              <a:rPr lang="fi-FI" dirty="0" smtClean="0"/>
              <a:t> as </a:t>
            </a:r>
            <a:r>
              <a:rPr lang="fi-FI" dirty="0" err="1" smtClean="0"/>
              <a:t>well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a mobile </a:t>
            </a:r>
            <a:r>
              <a:rPr lang="fi-FI" dirty="0" err="1" smtClean="0"/>
              <a:t>client</a:t>
            </a:r>
            <a:r>
              <a:rPr lang="fi-FI" dirty="0" smtClean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another</a:t>
            </a:r>
            <a:r>
              <a:rPr lang="fi-FI" dirty="0" smtClean="0"/>
              <a:t> </a:t>
            </a:r>
            <a:r>
              <a:rPr lang="fi-FI" dirty="0" err="1" smtClean="0"/>
              <a:t>server</a:t>
            </a:r>
            <a:r>
              <a:rPr lang="fi-FI" dirty="0" smtClean="0"/>
              <a:t> side </a:t>
            </a:r>
            <a:r>
              <a:rPr lang="fi-FI" dirty="0" err="1" smtClean="0"/>
              <a:t>system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System </a:t>
            </a:r>
            <a:r>
              <a:rPr lang="fi-FI" dirty="0" err="1" smtClean="0"/>
              <a:t>Using</a:t>
            </a:r>
            <a:r>
              <a:rPr lang="fi-FI" dirty="0" smtClean="0"/>
              <a:t> Java EE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i-FI" dirty="0" err="1" smtClean="0"/>
              <a:t>Characteristics</a:t>
            </a:r>
            <a:endParaRPr lang="fi-FI" dirty="0" smtClean="0"/>
          </a:p>
          <a:p>
            <a:pPr lvl="1"/>
            <a:r>
              <a:rPr lang="fi-FI" dirty="0" err="1" smtClean="0"/>
              <a:t>Usually</a:t>
            </a:r>
            <a:r>
              <a:rPr lang="fi-FI" dirty="0" smtClean="0"/>
              <a:t> </a:t>
            </a:r>
            <a:r>
              <a:rPr lang="fi-FI" dirty="0" err="1" smtClean="0"/>
              <a:t>massive</a:t>
            </a:r>
            <a:r>
              <a:rPr lang="fi-FI" dirty="0" smtClean="0"/>
              <a:t> and </a:t>
            </a:r>
            <a:r>
              <a:rPr lang="fi-FI" dirty="0" err="1" smtClean="0"/>
              <a:t>complex</a:t>
            </a:r>
            <a:r>
              <a:rPr lang="fi-FI" dirty="0" smtClean="0"/>
              <a:t> </a:t>
            </a:r>
            <a:r>
              <a:rPr lang="fi-FI" dirty="0" err="1" smtClean="0"/>
              <a:t>enterprise</a:t>
            </a:r>
            <a:r>
              <a:rPr lang="fi-FI" dirty="0" smtClean="0"/>
              <a:t> </a:t>
            </a:r>
            <a:r>
              <a:rPr lang="fi-FI" dirty="0" err="1" smtClean="0"/>
              <a:t>scale</a:t>
            </a:r>
            <a:r>
              <a:rPr lang="fi-FI" dirty="0" smtClean="0"/>
              <a:t> </a:t>
            </a:r>
            <a:r>
              <a:rPr lang="fi-FI" dirty="0" err="1" smtClean="0"/>
              <a:t>information</a:t>
            </a:r>
            <a:r>
              <a:rPr lang="fi-FI" dirty="0" smtClean="0"/>
              <a:t> </a:t>
            </a:r>
            <a:r>
              <a:rPr lang="fi-FI" dirty="0" err="1" smtClean="0"/>
              <a:t>systems</a:t>
            </a:r>
            <a:endParaRPr lang="fi-FI" dirty="0" smtClean="0"/>
          </a:p>
          <a:p>
            <a:pPr lvl="1"/>
            <a:r>
              <a:rPr lang="fi-FI" dirty="0" err="1" smtClean="0"/>
              <a:t>Comprise</a:t>
            </a:r>
            <a:r>
              <a:rPr lang="fi-FI" dirty="0" smtClean="0"/>
              <a:t> </a:t>
            </a:r>
            <a:r>
              <a:rPr lang="fi-FI" dirty="0" err="1" smtClean="0"/>
              <a:t>different</a:t>
            </a:r>
            <a:r>
              <a:rPr lang="fi-FI" dirty="0" smtClean="0"/>
              <a:t> Java EE </a:t>
            </a:r>
            <a:r>
              <a:rPr lang="fi-FI" dirty="0" err="1" smtClean="0"/>
              <a:t>components</a:t>
            </a:r>
            <a:r>
              <a:rPr lang="fi-FI" dirty="0" smtClean="0"/>
              <a:t> and </a:t>
            </a:r>
            <a:r>
              <a:rPr lang="fi-FI" dirty="0" err="1" smtClean="0"/>
              <a:t>legacy</a:t>
            </a:r>
            <a:r>
              <a:rPr lang="fi-FI" dirty="0" smtClean="0"/>
              <a:t> </a:t>
            </a:r>
            <a:r>
              <a:rPr lang="fi-FI" dirty="0" err="1" smtClean="0"/>
              <a:t>systems</a:t>
            </a:r>
            <a:endParaRPr lang="fi-FI" dirty="0" smtClean="0"/>
          </a:p>
          <a:p>
            <a:pPr lvl="2"/>
            <a:r>
              <a:rPr lang="fi-FI" dirty="0" err="1" smtClean="0"/>
              <a:t>Distributed</a:t>
            </a:r>
            <a:endParaRPr lang="fi-FI" dirty="0" smtClean="0"/>
          </a:p>
          <a:p>
            <a:pPr lvl="2"/>
            <a:r>
              <a:rPr lang="fi-FI" dirty="0" smtClean="0"/>
              <a:t>Long </a:t>
            </a:r>
            <a:r>
              <a:rPr lang="fi-FI" dirty="0" err="1" smtClean="0"/>
              <a:t>lifetime</a:t>
            </a:r>
            <a:endParaRPr lang="fi-FI" dirty="0" smtClean="0"/>
          </a:p>
          <a:p>
            <a:pPr lvl="2"/>
            <a:r>
              <a:rPr lang="fi-FI" dirty="0" err="1" smtClean="0"/>
              <a:t>Modules</a:t>
            </a:r>
            <a:r>
              <a:rPr lang="fi-FI" dirty="0" smtClean="0"/>
              <a:t> </a:t>
            </a:r>
            <a:r>
              <a:rPr lang="fi-FI" dirty="0" err="1" smtClean="0"/>
              <a:t>built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common </a:t>
            </a:r>
            <a:r>
              <a:rPr lang="fi-FI" dirty="0" err="1" smtClean="0"/>
              <a:t>patterns</a:t>
            </a:r>
            <a:endParaRPr lang="fi-FI" dirty="0" smtClean="0"/>
          </a:p>
          <a:p>
            <a:pPr lvl="3"/>
            <a:r>
              <a:rPr lang="fi-FI" dirty="0" err="1" smtClean="0"/>
              <a:t>Leads</a:t>
            </a:r>
            <a:r>
              <a:rPr lang="fi-FI" dirty="0" smtClean="0"/>
              <a:t> </a:t>
            </a:r>
            <a:r>
              <a:rPr lang="fi-FI" dirty="0" err="1" smtClean="0"/>
              <a:t>easy</a:t>
            </a:r>
            <a:r>
              <a:rPr lang="fi-FI" dirty="0" smtClean="0"/>
              <a:t> </a:t>
            </a:r>
            <a:r>
              <a:rPr lang="fi-FI" dirty="0" err="1" smtClean="0"/>
              <a:t>maintenance</a:t>
            </a:r>
            <a:endParaRPr lang="fi-FI" dirty="0" smtClean="0"/>
          </a:p>
          <a:p>
            <a:pPr lvl="1"/>
            <a:r>
              <a:rPr lang="fi-FI" dirty="0" err="1" smtClean="0"/>
              <a:t>High</a:t>
            </a:r>
            <a:r>
              <a:rPr lang="fi-FI" dirty="0" smtClean="0"/>
              <a:t> </a:t>
            </a:r>
            <a:r>
              <a:rPr lang="fi-FI" dirty="0" err="1" smtClean="0"/>
              <a:t>demand</a:t>
            </a:r>
            <a:r>
              <a:rPr lang="fi-FI" dirty="0" smtClean="0"/>
              <a:t>, </a:t>
            </a:r>
            <a:r>
              <a:rPr lang="fi-FI" dirty="0" err="1" smtClean="0"/>
              <a:t>high</a:t>
            </a:r>
            <a:r>
              <a:rPr lang="fi-FI" dirty="0" smtClean="0"/>
              <a:t> </a:t>
            </a:r>
            <a:r>
              <a:rPr lang="fi-FI" dirty="0" err="1" smtClean="0"/>
              <a:t>performance</a:t>
            </a:r>
            <a:endParaRPr lang="fi-FI" dirty="0" smtClean="0"/>
          </a:p>
          <a:p>
            <a:pPr lvl="1"/>
            <a:r>
              <a:rPr lang="fi-FI" dirty="0" smtClean="0"/>
              <a:t>SOA and BPM </a:t>
            </a:r>
            <a:r>
              <a:rPr lang="fi-FI" dirty="0" err="1" smtClean="0"/>
              <a:t>solutions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err="1" smtClean="0"/>
              <a:t>Traditional</a:t>
            </a:r>
            <a:r>
              <a:rPr lang="fi-FI" dirty="0" smtClean="0"/>
              <a:t> Java EE </a:t>
            </a:r>
            <a:r>
              <a:rPr lang="fi-FI" dirty="0" err="1" smtClean="0"/>
              <a:t>Users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i-FI" dirty="0" err="1" smtClean="0"/>
              <a:t>Examples</a:t>
            </a:r>
            <a:r>
              <a:rPr lang="fi-FI" dirty="0" smtClean="0"/>
              <a:t> of </a:t>
            </a:r>
            <a:r>
              <a:rPr lang="fi-FI" dirty="0" err="1" smtClean="0"/>
              <a:t>use</a:t>
            </a:r>
            <a:endParaRPr lang="fi-FI" dirty="0" smtClean="0"/>
          </a:p>
          <a:p>
            <a:pPr lvl="1"/>
            <a:r>
              <a:rPr lang="fi-FI" dirty="0" smtClean="0"/>
              <a:t>Insurance </a:t>
            </a:r>
            <a:r>
              <a:rPr lang="fi-FI" dirty="0" err="1" smtClean="0"/>
              <a:t>companies</a:t>
            </a:r>
            <a:endParaRPr lang="fi-FI" dirty="0" smtClean="0"/>
          </a:p>
          <a:p>
            <a:pPr lvl="1"/>
            <a:r>
              <a:rPr lang="fi-FI" dirty="0" err="1" smtClean="0"/>
              <a:t>Online</a:t>
            </a:r>
            <a:r>
              <a:rPr lang="fi-FI" dirty="0" smtClean="0"/>
              <a:t> </a:t>
            </a:r>
            <a:r>
              <a:rPr lang="fi-FI" dirty="0" err="1" smtClean="0"/>
              <a:t>banks</a:t>
            </a:r>
            <a:endParaRPr lang="fi-FI" dirty="0" smtClean="0"/>
          </a:p>
          <a:p>
            <a:pPr lvl="1"/>
            <a:r>
              <a:rPr lang="fi-FI" dirty="0" err="1" smtClean="0"/>
              <a:t>Manufacturing</a:t>
            </a:r>
            <a:r>
              <a:rPr lang="fi-FI" dirty="0" smtClean="0"/>
              <a:t> </a:t>
            </a:r>
            <a:r>
              <a:rPr lang="fi-FI" dirty="0" err="1" smtClean="0"/>
              <a:t>industries</a:t>
            </a:r>
            <a:endParaRPr lang="fi-FI" dirty="0" smtClean="0"/>
          </a:p>
          <a:p>
            <a:pPr lvl="1"/>
            <a:r>
              <a:rPr lang="fi-FI" dirty="0" smtClean="0"/>
              <a:t>Public </a:t>
            </a:r>
            <a:r>
              <a:rPr lang="fi-FI" dirty="0" err="1" smtClean="0"/>
              <a:t>sector</a:t>
            </a:r>
            <a:endParaRPr lang="fi-FI" dirty="0" smtClean="0"/>
          </a:p>
          <a:p>
            <a:pPr lvl="1"/>
            <a:endParaRPr lang="fi-FI" dirty="0" smtClean="0"/>
          </a:p>
          <a:p>
            <a:pPr lvl="1">
              <a:buNone/>
            </a:pPr>
            <a:r>
              <a:rPr lang="fi-FI" dirty="0" smtClean="0"/>
              <a:t>’</a:t>
            </a:r>
            <a:r>
              <a:rPr lang="fi-FI" dirty="0" err="1" smtClean="0"/>
              <a:t>Cobol</a:t>
            </a:r>
            <a:r>
              <a:rPr lang="fi-FI" dirty="0" smtClean="0"/>
              <a:t> of the 21st </a:t>
            </a:r>
            <a:r>
              <a:rPr lang="fi-FI" dirty="0" err="1" smtClean="0"/>
              <a:t>century</a:t>
            </a:r>
            <a:r>
              <a:rPr lang="fi-FI" dirty="0" smtClean="0"/>
              <a:t>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EE is </a:t>
            </a:r>
            <a:r>
              <a:rPr lang="en-US" b="1" dirty="0" smtClean="0"/>
              <a:t>not</a:t>
            </a:r>
            <a:r>
              <a:rPr lang="en-US" dirty="0" smtClean="0"/>
              <a:t> only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languages with seamless integration: you can share libraries, code, classes, etc.</a:t>
            </a:r>
          </a:p>
          <a:p>
            <a:pPr lvl="1"/>
            <a:r>
              <a:rPr lang="en-US" dirty="0" smtClean="0"/>
              <a:t>Groovy</a:t>
            </a:r>
          </a:p>
          <a:p>
            <a:pPr lvl="2"/>
            <a:r>
              <a:rPr lang="en-US" dirty="0" smtClean="0"/>
              <a:t>Object-oriented</a:t>
            </a:r>
          </a:p>
          <a:p>
            <a:pPr lvl="2"/>
            <a:r>
              <a:rPr lang="en-US" dirty="0" smtClean="0"/>
              <a:t>Inspired by Java, Python, Ruby, Smalltalk</a:t>
            </a:r>
          </a:p>
          <a:p>
            <a:pPr lvl="1"/>
            <a:r>
              <a:rPr lang="en-US" dirty="0" err="1" smtClean="0"/>
              <a:t>Scala</a:t>
            </a:r>
            <a:endParaRPr lang="en-US" dirty="0" smtClean="0"/>
          </a:p>
          <a:p>
            <a:pPr lvl="2"/>
            <a:r>
              <a:rPr lang="fi-FI" dirty="0" err="1" smtClean="0"/>
              <a:t>Functional</a:t>
            </a:r>
            <a:r>
              <a:rPr lang="fi-FI" dirty="0" smtClean="0"/>
              <a:t>, </a:t>
            </a:r>
            <a:r>
              <a:rPr lang="fi-FI" dirty="0" err="1" smtClean="0"/>
              <a:t>object-oriented</a:t>
            </a:r>
            <a:endParaRPr lang="fi-FI" dirty="0" smtClean="0"/>
          </a:p>
          <a:p>
            <a:pPr lvl="2"/>
            <a:r>
              <a:rPr lang="fi-FI" dirty="0" smtClean="0"/>
              <a:t>”</a:t>
            </a:r>
            <a:r>
              <a:rPr lang="fi-FI" dirty="0" err="1" smtClean="0"/>
              <a:t>Cutting</a:t>
            </a:r>
            <a:r>
              <a:rPr lang="fi-FI" dirty="0" smtClean="0"/>
              <a:t> </a:t>
            </a:r>
            <a:r>
              <a:rPr lang="fi-FI" dirty="0" err="1" smtClean="0"/>
              <a:t>away</a:t>
            </a:r>
            <a:r>
              <a:rPr lang="fi-FI" dirty="0" smtClean="0"/>
              <a:t> </a:t>
            </a:r>
            <a:r>
              <a:rPr lang="fi-FI" dirty="0" err="1" smtClean="0"/>
              <a:t>Java’s</a:t>
            </a:r>
            <a:r>
              <a:rPr lang="fi-FI" dirty="0" smtClean="0"/>
              <a:t> </a:t>
            </a:r>
            <a:r>
              <a:rPr lang="fi-FI" dirty="0" err="1" smtClean="0"/>
              <a:t>syntactic</a:t>
            </a:r>
            <a:r>
              <a:rPr lang="fi-FI" dirty="0" smtClean="0"/>
              <a:t> </a:t>
            </a:r>
            <a:r>
              <a:rPr lang="fi-FI" dirty="0" err="1" smtClean="0"/>
              <a:t>overhead</a:t>
            </a:r>
            <a:r>
              <a:rPr lang="fi-FI" dirty="0" smtClean="0"/>
              <a:t>, </a:t>
            </a:r>
            <a:r>
              <a:rPr lang="fi-FI" dirty="0" err="1" smtClean="0"/>
              <a:t>adding</a:t>
            </a:r>
            <a:r>
              <a:rPr lang="fi-FI" dirty="0" smtClean="0"/>
              <a:t> </a:t>
            </a:r>
            <a:r>
              <a:rPr lang="fi-FI" dirty="0" err="1" smtClean="0"/>
              <a:t>power</a:t>
            </a:r>
            <a:r>
              <a:rPr lang="fi-FI" dirty="0" smtClean="0"/>
              <a:t>”</a:t>
            </a:r>
          </a:p>
          <a:p>
            <a:pPr lvl="2"/>
            <a:r>
              <a:rPr lang="fi-FI" dirty="0" err="1" smtClean="0"/>
              <a:t>Inspired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Java, </a:t>
            </a:r>
            <a:r>
              <a:rPr lang="fi-FI" dirty="0" err="1" smtClean="0"/>
              <a:t>Scheme</a:t>
            </a:r>
            <a:r>
              <a:rPr lang="fi-FI" dirty="0" smtClean="0"/>
              <a:t>, </a:t>
            </a:r>
            <a:r>
              <a:rPr lang="fi-FI" dirty="0" err="1" smtClean="0"/>
              <a:t>Erlang</a:t>
            </a:r>
            <a:r>
              <a:rPr lang="fi-FI" dirty="0" smtClean="0"/>
              <a:t>, </a:t>
            </a:r>
            <a:r>
              <a:rPr lang="fi-FI" dirty="0" err="1" smtClean="0"/>
              <a:t>Haskell</a:t>
            </a:r>
            <a:r>
              <a:rPr lang="fi-FI" dirty="0" smtClean="0"/>
              <a:t>, Lisp</a:t>
            </a:r>
          </a:p>
          <a:p>
            <a:pPr lvl="1"/>
            <a:r>
              <a:rPr lang="fi-FI" dirty="0" err="1" smtClean="0"/>
              <a:t>JRuby</a:t>
            </a:r>
            <a:r>
              <a:rPr lang="fi-FI" dirty="0" smtClean="0"/>
              <a:t>: </a:t>
            </a:r>
            <a:r>
              <a:rPr lang="fi-FI" dirty="0" err="1" smtClean="0"/>
              <a:t>implementation</a:t>
            </a:r>
            <a:r>
              <a:rPr lang="fi-FI" dirty="0" smtClean="0"/>
              <a:t> of </a:t>
            </a:r>
            <a:r>
              <a:rPr lang="fi-FI" dirty="0" err="1" smtClean="0"/>
              <a:t>Ruby</a:t>
            </a:r>
            <a:r>
              <a:rPr lang="fi-FI" dirty="0" smtClean="0"/>
              <a:t> on JVM</a:t>
            </a:r>
          </a:p>
          <a:p>
            <a:pPr lvl="1"/>
            <a:r>
              <a:rPr lang="fi-FI" dirty="0" err="1" smtClean="0"/>
              <a:t>Jython</a:t>
            </a:r>
            <a:r>
              <a:rPr lang="fi-FI" dirty="0" smtClean="0"/>
              <a:t>: </a:t>
            </a:r>
            <a:r>
              <a:rPr lang="fi-FI" dirty="0" err="1" smtClean="0"/>
              <a:t>implementation</a:t>
            </a:r>
            <a:r>
              <a:rPr lang="fi-FI" dirty="0" smtClean="0"/>
              <a:t> of Python on JVM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79062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“Trendy” Java EE users: </a:t>
            </a:r>
            <a:r>
              <a:rPr lang="en-US" dirty="0" smtClean="0"/>
              <a:t>LinkedIn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Started</a:t>
            </a:r>
            <a:r>
              <a:rPr lang="fi-FI" dirty="0" smtClean="0"/>
              <a:t> with Java </a:t>
            </a:r>
            <a:r>
              <a:rPr lang="fi-FI" dirty="0" err="1" smtClean="0"/>
              <a:t>platform</a:t>
            </a:r>
            <a:r>
              <a:rPr lang="fi-FI" dirty="0" smtClean="0"/>
              <a:t>, </a:t>
            </a:r>
            <a:r>
              <a:rPr lang="fi-FI" dirty="0" err="1" smtClean="0"/>
              <a:t>using</a:t>
            </a:r>
            <a:r>
              <a:rPr lang="fi-FI" dirty="0" smtClean="0"/>
              <a:t> Java EE and </a:t>
            </a:r>
            <a:r>
              <a:rPr lang="fi-FI" dirty="0" err="1" smtClean="0"/>
              <a:t>extensions</a:t>
            </a:r>
            <a:endParaRPr lang="fi-FI" dirty="0" smtClean="0"/>
          </a:p>
          <a:p>
            <a:pPr lvl="1"/>
            <a:r>
              <a:rPr lang="fi-FI" dirty="0" err="1" smtClean="0"/>
              <a:t>Spring</a:t>
            </a:r>
            <a:r>
              <a:rPr lang="fi-FI" dirty="0" smtClean="0"/>
              <a:t> Framework</a:t>
            </a:r>
          </a:p>
          <a:p>
            <a:pPr lvl="1"/>
            <a:r>
              <a:rPr lang="fi-FI" dirty="0" err="1" smtClean="0"/>
              <a:t>Grails</a:t>
            </a:r>
            <a:endParaRPr lang="fi-FI" dirty="0" smtClean="0"/>
          </a:p>
          <a:p>
            <a:r>
              <a:rPr lang="fi-FI" dirty="0" err="1" smtClean="0"/>
              <a:t>Now</a:t>
            </a:r>
            <a:r>
              <a:rPr lang="fi-FI" dirty="0" smtClean="0"/>
              <a:t> </a:t>
            </a:r>
            <a:r>
              <a:rPr lang="fi-FI" dirty="0" err="1" smtClean="0"/>
              <a:t>utilizing</a:t>
            </a:r>
            <a:r>
              <a:rPr lang="fi-FI" dirty="0" smtClean="0"/>
              <a:t> </a:t>
            </a:r>
            <a:r>
              <a:rPr lang="fi-FI" dirty="0" err="1" smtClean="0"/>
              <a:t>also</a:t>
            </a:r>
            <a:r>
              <a:rPr lang="fi-FI" dirty="0" smtClean="0"/>
              <a:t> Scala and </a:t>
            </a:r>
            <a:r>
              <a:rPr lang="fi-FI" dirty="0" err="1" smtClean="0"/>
              <a:t>JRuby</a:t>
            </a:r>
            <a:endParaRPr lang="fi-FI" dirty="0" smtClean="0"/>
          </a:p>
          <a:p>
            <a:pPr lvl="1"/>
            <a:r>
              <a:rPr lang="fi-FI" dirty="0" smtClean="0"/>
              <a:t>Scala for </a:t>
            </a:r>
            <a:r>
              <a:rPr lang="fi-FI" dirty="0" err="1" smtClean="0"/>
              <a:t>back-end</a:t>
            </a:r>
            <a:r>
              <a:rPr lang="fi-FI" dirty="0" smtClean="0"/>
              <a:t> </a:t>
            </a:r>
            <a:r>
              <a:rPr lang="fi-FI" dirty="0" err="1" smtClean="0"/>
              <a:t>processing</a:t>
            </a:r>
            <a:endParaRPr lang="fi-FI" dirty="0" smtClean="0"/>
          </a:p>
          <a:p>
            <a:pPr lvl="1"/>
            <a:r>
              <a:rPr lang="fi-FI" dirty="0" err="1" smtClean="0"/>
              <a:t>JRuby</a:t>
            </a:r>
            <a:r>
              <a:rPr lang="fi-FI" dirty="0" smtClean="0"/>
              <a:t> for </a:t>
            </a:r>
            <a:r>
              <a:rPr lang="fi-FI" dirty="0" err="1" smtClean="0"/>
              <a:t>integration</a:t>
            </a:r>
            <a:r>
              <a:rPr lang="fi-FI" dirty="0" smtClean="0"/>
              <a:t> </a:t>
            </a:r>
            <a:r>
              <a:rPr lang="fi-FI" dirty="0" err="1" smtClean="0"/>
              <a:t>interfaces</a:t>
            </a:r>
            <a:endParaRPr lang="fi-FI" dirty="0" smtClean="0"/>
          </a:p>
          <a:p>
            <a:pPr lvl="1"/>
            <a:endParaRPr lang="fi-FI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060440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717</TotalTime>
  <Words>1155</Words>
  <Application>Microsoft Office PowerPoint</Application>
  <PresentationFormat>On-screen Show (4:3)</PresentationFormat>
  <Paragraphs>258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Origin</vt:lpstr>
      <vt:lpstr>LUT/Saimia CapGemini Code Camp 17.10.2012  Java EE Technologies</vt:lpstr>
      <vt:lpstr>Objectives</vt:lpstr>
      <vt:lpstr>When you understand this, you understand Java EE</vt:lpstr>
      <vt:lpstr>Java EE Technology Specifications</vt:lpstr>
      <vt:lpstr>Introduction to Java EE</vt:lpstr>
      <vt:lpstr>System Using Java EE</vt:lpstr>
      <vt:lpstr>Traditional Java EE Users</vt:lpstr>
      <vt:lpstr>Java EE is not only Java</vt:lpstr>
      <vt:lpstr>“Trendy” Java EE users: LinkedIn</vt:lpstr>
      <vt:lpstr>“Trendy” Java EE users: Twitter</vt:lpstr>
      <vt:lpstr>“Trendy” Java EE users: Others</vt:lpstr>
      <vt:lpstr>Pure Java isn’t always “too many lines”</vt:lpstr>
      <vt:lpstr>Technology Overview</vt:lpstr>
      <vt:lpstr>Technology Overview</vt:lpstr>
      <vt:lpstr>Technology Overview: Controller</vt:lpstr>
      <vt:lpstr>Technology Overview: View</vt:lpstr>
      <vt:lpstr>Technology Overview: View</vt:lpstr>
      <vt:lpstr>Technology Overview: Model</vt:lpstr>
      <vt:lpstr>Technology Overview: Model</vt:lpstr>
      <vt:lpstr>Case Study: Online shop Example of using Core Java EE technologies in building an online shop</vt:lpstr>
      <vt:lpstr>Case Study: Online shop Example of using Core Java EE technologies in building an online shop</vt:lpstr>
      <vt:lpstr>Case Study: Online shop Example of using Core Java EE technologies in building an online shop</vt:lpstr>
      <vt:lpstr>http://www.corej2eepatterns.com/Patterns2ndEd/index.htm</vt:lpstr>
      <vt:lpstr>Extensions to Core Java EE</vt:lpstr>
      <vt:lpstr>Questions / Comments 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EE Technologies</dc:title>
  <dc:creator>Kangas, Kari-Matti</dc:creator>
  <cp:lastModifiedBy>kkangas</cp:lastModifiedBy>
  <cp:revision>114</cp:revision>
  <dcterms:created xsi:type="dcterms:W3CDTF">2006-08-16T00:00:00Z</dcterms:created>
  <dcterms:modified xsi:type="dcterms:W3CDTF">2012-10-17T06:36:06Z</dcterms:modified>
</cp:coreProperties>
</file>