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9" r:id="rId2"/>
    <p:sldId id="258" r:id="rId3"/>
    <p:sldId id="315" r:id="rId4"/>
    <p:sldId id="285" r:id="rId5"/>
    <p:sldId id="304" r:id="rId6"/>
    <p:sldId id="305" r:id="rId7"/>
    <p:sldId id="274" r:id="rId8"/>
    <p:sldId id="316" r:id="rId9"/>
    <p:sldId id="302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D174D"/>
    <a:srgbClr val="40D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3"/>
    <p:restoredTop sz="94694"/>
  </p:normalViewPr>
  <p:slideViewPr>
    <p:cSldViewPr>
      <p:cViewPr varScale="1">
        <p:scale>
          <a:sx n="121" d="100"/>
          <a:sy n="121" d="100"/>
        </p:scale>
        <p:origin x="208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5B7537F-82BD-9C4C-9C41-643EE4C735EF}" type="datetimeFigureOut">
              <a:rPr lang="en-US"/>
              <a:pPr>
                <a:defRPr/>
              </a:pPr>
              <a:t>11/11/20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743F0E-1B16-D441-BC75-13B7C963F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7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BA31B9-18DB-0C48-A0E7-C5B4D1476624}" type="datetimeFigureOut">
              <a:rPr lang="en-US"/>
              <a:pPr>
                <a:defRPr/>
              </a:pPr>
              <a:t>11/11/20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BCE381-AFC0-8744-BEC1-1521D7DF3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163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na ensimmäinen log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unnus_RGB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1446213"/>
            <a:ext cx="7488238" cy="346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279600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ssi ottsikko, leipis Kappalee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buClr>
                <a:srgbClr val="FF6600"/>
              </a:buClr>
              <a:buNone/>
              <a:defRPr/>
            </a:lvl1pPr>
            <a:lvl2pPr>
              <a:buClr>
                <a:srgbClr val="FF6600"/>
              </a:buClr>
              <a:buNone/>
              <a:defRPr/>
            </a:lvl2pPr>
            <a:lvl3pPr>
              <a:buClr>
                <a:srgbClr val="FF6600"/>
              </a:buClr>
              <a:buNone/>
              <a:defRPr/>
            </a:lvl3pPr>
            <a:lvl4pPr>
              <a:buClr>
                <a:srgbClr val="FF6600"/>
              </a:buClr>
              <a:buNone/>
              <a:defRPr/>
            </a:lvl4pPr>
            <a:lvl5pPr>
              <a:buClr>
                <a:srgbClr val="FF6600"/>
              </a:buClr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5F245-2899-8D40-9C22-9F00BC243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2560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hreä otsikko, leipis li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D52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buClr>
                <a:srgbClr val="40D520"/>
              </a:buClr>
              <a:defRPr/>
            </a:lvl1pPr>
            <a:lvl2pPr>
              <a:buClr>
                <a:srgbClr val="40D520"/>
              </a:buClr>
              <a:defRPr/>
            </a:lvl2pPr>
            <a:lvl3pPr>
              <a:buClr>
                <a:srgbClr val="40D520"/>
              </a:buClr>
              <a:defRPr/>
            </a:lvl3pPr>
            <a:lvl4pPr>
              <a:buClr>
                <a:srgbClr val="40D520"/>
              </a:buClr>
              <a:defRPr/>
            </a:lvl4pPr>
            <a:lvl5pPr>
              <a:buClr>
                <a:srgbClr val="40D520"/>
              </a:buClr>
              <a:defRPr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D7E7-9ACA-724E-A2E9-759DEA882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78982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hreä otsikko, leipis kappalee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0D52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buClr>
                <a:srgbClr val="40D520"/>
              </a:buClr>
              <a:buNone/>
              <a:defRPr/>
            </a:lvl1pPr>
            <a:lvl2pPr>
              <a:buClr>
                <a:srgbClr val="40D520"/>
              </a:buClr>
              <a:buNone/>
              <a:defRPr/>
            </a:lvl2pPr>
            <a:lvl3pPr>
              <a:buClr>
                <a:srgbClr val="40D520"/>
              </a:buClr>
              <a:buNone/>
              <a:defRPr/>
            </a:lvl3pPr>
            <a:lvl4pPr>
              <a:buClr>
                <a:srgbClr val="40D520"/>
              </a:buClr>
              <a:buNone/>
              <a:defRPr/>
            </a:lvl4pPr>
            <a:lvl5pPr>
              <a:buClr>
                <a:srgbClr val="40D520"/>
              </a:buClr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F3A34-8CD1-EC43-877F-3B65D02A5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38633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7EF56-451F-2047-98C6-20905F436BC4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4A673-FD04-5240-B356-C4893DB15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xmlns:p14="http://schemas.microsoft.com/office/powerpoint/2010/main" spd="med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Kansi/otsikko di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taust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34321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996" y="1700808"/>
            <a:ext cx="6429420" cy="114300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996" y="291525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ED17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08365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nsi/otsikko dia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taust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34321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996" y="1700808"/>
            <a:ext cx="6429420" cy="114300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996" y="291525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66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381524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/otsikko di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sikko_tausta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0175"/>
            <a:ext cx="3432175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6996" y="1700808"/>
            <a:ext cx="6429420" cy="114300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6996" y="2915254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40D52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80982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sta otsikko, leipis list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453188"/>
            <a:ext cx="9144000" cy="404812"/>
            <a:chOff x="0" y="6453336"/>
            <a:chExt cx="9144000" cy="404664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pic>
          <p:nvPicPr>
            <p:cNvPr id="6" name="Picture 8" descr="text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588" y="6529757"/>
              <a:ext cx="3970825" cy="25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EBA6B-98A5-CE49-919C-C125C69A0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9673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usta otsikko, leipis Kappalee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6453188"/>
            <a:ext cx="9144000" cy="404812"/>
            <a:chOff x="0" y="6453336"/>
            <a:chExt cx="9144000" cy="404664"/>
          </a:xfrm>
        </p:grpSpPr>
        <p:sp>
          <p:nvSpPr>
            <p:cNvPr id="5" name="Rectangle 4"/>
            <p:cNvSpPr/>
            <p:nvPr/>
          </p:nvSpPr>
          <p:spPr>
            <a:xfrm>
              <a:off x="0" y="6453336"/>
              <a:ext cx="9144000" cy="40466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/>
            </a:p>
          </p:txBody>
        </p:sp>
        <p:pic>
          <p:nvPicPr>
            <p:cNvPr id="6" name="Picture 8" descr="text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588" y="6529757"/>
              <a:ext cx="3970825" cy="251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79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6DB4-B859-6646-A883-6BC9EE354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14857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ainen ottsikko, leipis li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757BA-3DE1-9740-9A00-5A96CAF7CD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775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nainen ottsikko, leipis Kappaleess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E0402-A4EF-CC40-80C8-0F9202A26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242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ranssi ottsikko, leipis lista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6453188"/>
            <a:ext cx="9144000" cy="404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6600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9080"/>
          </a:xfrm>
        </p:spPr>
        <p:txBody>
          <a:bodyPr/>
          <a:lstStyle>
            <a:lvl1pPr>
              <a:buClr>
                <a:srgbClr val="FF6600"/>
              </a:buClr>
              <a:defRPr/>
            </a:lvl1pPr>
            <a:lvl2pPr>
              <a:buClr>
                <a:srgbClr val="FF6600"/>
              </a:buClr>
              <a:defRPr/>
            </a:lvl2pPr>
            <a:lvl3pPr>
              <a:buClr>
                <a:srgbClr val="FF6600"/>
              </a:buClr>
              <a:defRPr/>
            </a:lvl3pPr>
            <a:lvl4pPr>
              <a:buClr>
                <a:srgbClr val="FF6600"/>
              </a:buClr>
              <a:defRPr/>
            </a:lvl4pPr>
            <a:lvl5pPr>
              <a:buClr>
                <a:srgbClr val="FF6600"/>
              </a:buClr>
              <a:defRPr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B5883-C37B-8E4F-8204-048EB9668E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432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021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0213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021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D32A5A68-2022-1845-954D-CE31B91CF3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ransition>
    <p:fade thruBlk="1"/>
  </p:transition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>
          <a:solidFill>
            <a:srgbClr val="ED174D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D174D"/>
          </a:solidFill>
          <a:latin typeface="Arial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D174D"/>
          </a:solidFill>
          <a:latin typeface="Arial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D174D"/>
          </a:solidFill>
          <a:latin typeface="Arial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D174D"/>
          </a:solidFill>
          <a:latin typeface="Arial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D174D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D174D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D174D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ED174D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ED174D"/>
        </a:buClr>
        <a:buFont typeface="Arial" charset="0"/>
        <a:buChar char="−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ED174D"/>
        </a:buClr>
        <a:buFont typeface="Arial" charset="0"/>
        <a:buChar char="−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D174D"/>
        </a:buClr>
        <a:buFont typeface="Arial" charset="0"/>
        <a:buChar char="−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ED174D"/>
        </a:buClr>
        <a:buFont typeface="Arial" charset="0"/>
        <a:buChar char="−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ED174D"/>
        </a:buClr>
        <a:buFont typeface="Arial" charset="0"/>
        <a:buChar char="−"/>
        <a:defRPr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“A social learning and hacking experience”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1600" b="0" dirty="0">
                <a:solidFill>
                  <a:schemeClr val="bg1"/>
                </a:solidFill>
                <a:latin typeface="Raleway Light"/>
                <a:cs typeface="Raleway Light"/>
              </a:rPr>
              <a:t>Antti Knutas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Code Camps</a:t>
            </a: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827584" y="1374441"/>
            <a:ext cx="777686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rgbClr val="ED174D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D174D"/>
                </a:solidFill>
                <a:latin typeface="Arial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D174D"/>
                </a:solidFill>
                <a:latin typeface="Arial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D174D"/>
                </a:solidFill>
                <a:latin typeface="Arial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D174D"/>
                </a:solidFill>
                <a:latin typeface="Arial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D174D"/>
                </a:solidFill>
                <a:latin typeface="Arial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D174D"/>
                </a:solidFill>
                <a:latin typeface="Arial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D174D"/>
                </a:solidFill>
                <a:latin typeface="Arial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ED174D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4800" dirty="0">
                <a:solidFill>
                  <a:schemeClr val="tx1"/>
                </a:solidFill>
              </a:rPr>
              <a:t>“Hackathon basics for dummies”</a:t>
            </a:r>
            <a:br>
              <a:rPr lang="en-US" sz="4800" dirty="0">
                <a:solidFill>
                  <a:schemeClr val="tx1"/>
                </a:solidFill>
              </a:rPr>
            </a:br>
            <a:endParaRPr lang="en-US" sz="2000" b="0" dirty="0">
              <a:solidFill>
                <a:schemeClr val="tx1"/>
              </a:solidFill>
              <a:latin typeface="Raleway Light"/>
              <a:cs typeface="Raleway Light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635896" y="5483559"/>
            <a:ext cx="3672408" cy="114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174D"/>
              </a:buClr>
              <a:buFont typeface="Arial" charset="0"/>
              <a:buNone/>
              <a:defRPr sz="2800" kern="1200">
                <a:solidFill>
                  <a:srgbClr val="ED174D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174D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174D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174D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D174D"/>
              </a:buClr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3200" dirty="0" err="1">
                <a:latin typeface="Arial" charset="0"/>
              </a:rPr>
              <a:t>Prof</a:t>
            </a:r>
            <a:r>
              <a:rPr lang="fi-FI" sz="3200" dirty="0">
                <a:latin typeface="Arial" charset="0"/>
              </a:rPr>
              <a:t> Jari Porras</a:t>
            </a:r>
          </a:p>
          <a:p>
            <a:r>
              <a:rPr lang="fi-FI" sz="3200" dirty="0">
                <a:latin typeface="Arial" charset="0"/>
              </a:rPr>
              <a:t>LUT </a:t>
            </a:r>
            <a:r>
              <a:rPr lang="fi-FI" sz="3200" dirty="0" err="1">
                <a:latin typeface="Arial" charset="0"/>
              </a:rPr>
              <a:t>University</a:t>
            </a:r>
            <a:endParaRPr lang="en-US" sz="3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1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06234-6BF3-EA4E-9551-CCD4980E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Background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B6D30-287E-6442-A450-A1AF006E2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Code camps (and hackathons) in LUT since 2003</a:t>
            </a:r>
          </a:p>
          <a:p>
            <a:r>
              <a:rPr lang="en-US" sz="2400" dirty="0"/>
              <a:t>Hackathons in software engineering education – lessons learned from a decade of events – ICSE SEEM 2018</a:t>
            </a:r>
          </a:p>
          <a:p>
            <a:pPr lvl="1"/>
            <a:r>
              <a:rPr lang="en-US" sz="2100" dirty="0"/>
              <a:t>Based on own experiences</a:t>
            </a:r>
          </a:p>
          <a:p>
            <a:pPr lvl="1"/>
            <a:r>
              <a:rPr lang="en-US" sz="2100" dirty="0"/>
              <a:t>Questions, Feedback, Critics about the literature and understanding of what hackathons mean</a:t>
            </a:r>
          </a:p>
          <a:p>
            <a:r>
              <a:rPr lang="en-US" sz="2400" dirty="0"/>
              <a:t>Code camps and hackathons in education – literature review and lessons learned – CSEET 2019</a:t>
            </a:r>
          </a:p>
          <a:p>
            <a:pPr lvl="1"/>
            <a:r>
              <a:rPr lang="en-US" sz="2100" dirty="0"/>
              <a:t>Definitions</a:t>
            </a:r>
          </a:p>
          <a:p>
            <a:pPr lvl="1"/>
            <a:r>
              <a:rPr lang="en-US" sz="2100" dirty="0"/>
              <a:t>(Educational) structures</a:t>
            </a:r>
          </a:p>
          <a:p>
            <a:pPr lvl="1"/>
            <a:r>
              <a:rPr lang="en-US" sz="2100" dirty="0"/>
              <a:t>Skills and competencies</a:t>
            </a:r>
          </a:p>
          <a:p>
            <a:pPr lvl="1"/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161393140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5E5A-9DE1-A542-B417-1C8D61214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Defining</a:t>
            </a:r>
            <a:r>
              <a:rPr lang="fi-FI" b="1" dirty="0"/>
              <a:t> </a:t>
            </a:r>
            <a:r>
              <a:rPr lang="fi-FI" b="1" dirty="0" err="1"/>
              <a:t>code</a:t>
            </a:r>
            <a:r>
              <a:rPr lang="fi-FI" b="1" dirty="0"/>
              <a:t> </a:t>
            </a:r>
            <a:r>
              <a:rPr lang="fi-FI" b="1" dirty="0" err="1"/>
              <a:t>camps</a:t>
            </a:r>
            <a:r>
              <a:rPr lang="fi-FI" b="1" dirty="0"/>
              <a:t> and </a:t>
            </a:r>
            <a:r>
              <a:rPr lang="fi-FI" b="1" dirty="0" err="1"/>
              <a:t>hackathons</a:t>
            </a:r>
            <a:endParaRPr lang="fi-FI" b="1" dirty="0"/>
          </a:p>
        </p:txBody>
      </p:sp>
      <p:pic>
        <p:nvPicPr>
          <p:cNvPr id="4" name="image6.png">
            <a:extLst>
              <a:ext uri="{FF2B5EF4-FFF2-40B4-BE49-F238E27FC236}">
                <a16:creationId xmlns:a16="http://schemas.microsoft.com/office/drawing/2014/main" id="{F209A68B-7FD3-1E4F-8D73-DC70BEADA950}"/>
              </a:ext>
            </a:extLst>
          </p:cNvPr>
          <p:cNvPicPr/>
          <p:nvPr/>
        </p:nvPicPr>
        <p:blipFill>
          <a:blip r:embed="rId2"/>
          <a:srcRect l="12065" t="18812" r="9930" b="27242"/>
          <a:stretch>
            <a:fillRect/>
          </a:stretch>
        </p:blipFill>
        <p:spPr>
          <a:xfrm>
            <a:off x="101938" y="1196752"/>
            <a:ext cx="5046126" cy="3384376"/>
          </a:xfrm>
          <a:prstGeom prst="rect">
            <a:avLst/>
          </a:prstGeom>
          <a:ln/>
        </p:spPr>
      </p:pic>
      <p:pic>
        <p:nvPicPr>
          <p:cNvPr id="5" name="image5.png">
            <a:extLst>
              <a:ext uri="{FF2B5EF4-FFF2-40B4-BE49-F238E27FC236}">
                <a16:creationId xmlns:a16="http://schemas.microsoft.com/office/drawing/2014/main" id="{25C4DBB5-9B7E-7E41-8862-2B060AAB7183}"/>
              </a:ext>
            </a:extLst>
          </p:cNvPr>
          <p:cNvPicPr/>
          <p:nvPr/>
        </p:nvPicPr>
        <p:blipFill>
          <a:blip r:embed="rId3"/>
          <a:srcRect l="11739" t="18117" r="9966" b="27684"/>
          <a:stretch>
            <a:fillRect/>
          </a:stretch>
        </p:blipFill>
        <p:spPr>
          <a:xfrm>
            <a:off x="4097875" y="3573017"/>
            <a:ext cx="5046126" cy="3284984"/>
          </a:xfrm>
          <a:prstGeom prst="rect">
            <a:avLst/>
          </a:prstGeom>
          <a:ln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7885B6-BE9A-5946-95E4-D664426AC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535" y="1372257"/>
            <a:ext cx="1836182" cy="150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5633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 err="1"/>
              <a:t>Hackathons</a:t>
            </a:r>
            <a:r>
              <a:rPr lang="fi-FI" sz="3600" b="1" dirty="0"/>
              <a:t> in a </a:t>
            </a:r>
            <a:r>
              <a:rPr lang="fi-FI" sz="3600" b="1" dirty="0" err="1"/>
              <a:t>Nutshell</a:t>
            </a:r>
            <a:endParaRPr lang="fi-FI" sz="36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 growing, world-wide phenomenon of short-time “innovation” events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There is no single recipe for a Hackathon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Various names, structures, emphasized skills and </a:t>
            </a:r>
            <a:r>
              <a:rPr lang="en-US" sz="3600" dirty="0" err="1"/>
              <a:t>cmpetencies</a:t>
            </a:r>
            <a:r>
              <a:rPr lang="en-US" sz="3600" dirty="0"/>
              <a:t>, etc.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A5E7D-475C-494B-B6D9-68FBE8DD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 err="1"/>
              <a:t>Hackathon</a:t>
            </a:r>
            <a:r>
              <a:rPr lang="fi-FI" sz="3600" b="1" dirty="0"/>
              <a:t> </a:t>
            </a:r>
            <a:r>
              <a:rPr lang="fi-FI" sz="3600" b="1" dirty="0" err="1"/>
              <a:t>structures</a:t>
            </a:r>
            <a:endParaRPr lang="fi-FI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3135C-D6E7-814B-8828-99E09C2A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070" y="2026388"/>
            <a:ext cx="3539349" cy="3261810"/>
          </a:xfrm>
        </p:spPr>
        <p:txBody>
          <a:bodyPr/>
          <a:lstStyle/>
          <a:p>
            <a:r>
              <a:rPr lang="fi-FI" sz="2400" dirty="0" err="1"/>
              <a:t>Typically</a:t>
            </a:r>
            <a:r>
              <a:rPr lang="fi-FI" sz="2400" dirty="0"/>
              <a:t> – </a:t>
            </a:r>
            <a:r>
              <a:rPr lang="fi-FI" sz="2400" dirty="0" err="1"/>
              <a:t>pre-event</a:t>
            </a:r>
            <a:r>
              <a:rPr lang="fi-FI" sz="2400" dirty="0"/>
              <a:t>, </a:t>
            </a:r>
            <a:r>
              <a:rPr lang="fi-FI" sz="2400" dirty="0" err="1"/>
              <a:t>event</a:t>
            </a:r>
            <a:r>
              <a:rPr lang="fi-FI" sz="2400" dirty="0"/>
              <a:t>, </a:t>
            </a:r>
            <a:r>
              <a:rPr lang="fi-FI" sz="2400" dirty="0" err="1"/>
              <a:t>post-event</a:t>
            </a:r>
            <a:endParaRPr lang="fi-FI" sz="2400" dirty="0"/>
          </a:p>
          <a:p>
            <a:pPr lvl="1"/>
            <a:r>
              <a:rPr lang="fi-FI" sz="2400" dirty="0"/>
              <a:t>Innovation, </a:t>
            </a:r>
            <a:r>
              <a:rPr lang="fi-FI" sz="2400" dirty="0" err="1"/>
              <a:t>tasks</a:t>
            </a:r>
            <a:r>
              <a:rPr lang="fi-FI" sz="2400" dirty="0"/>
              <a:t>, team </a:t>
            </a:r>
            <a:r>
              <a:rPr lang="fi-FI" sz="2400" dirty="0" err="1"/>
              <a:t>building</a:t>
            </a:r>
            <a:endParaRPr lang="fi-FI" sz="2400" dirty="0"/>
          </a:p>
          <a:p>
            <a:r>
              <a:rPr lang="fi-FI" sz="2400" dirty="0" err="1"/>
              <a:t>Themed</a:t>
            </a:r>
            <a:r>
              <a:rPr lang="fi-FI" sz="2400" dirty="0"/>
              <a:t> </a:t>
            </a:r>
            <a:r>
              <a:rPr lang="fi-FI" sz="2400" dirty="0" err="1"/>
              <a:t>events</a:t>
            </a:r>
            <a:endParaRPr lang="fi-FI" sz="2400" dirty="0"/>
          </a:p>
          <a:p>
            <a:pPr lvl="1"/>
            <a:r>
              <a:rPr lang="fi-FI" sz="2400" dirty="0"/>
              <a:t>Innovation, </a:t>
            </a:r>
            <a:r>
              <a:rPr lang="fi-FI" sz="2400" dirty="0" err="1"/>
              <a:t>collaborative</a:t>
            </a:r>
            <a:r>
              <a:rPr lang="fi-FI" sz="2400" dirty="0"/>
              <a:t> </a:t>
            </a:r>
            <a:r>
              <a:rPr lang="fi-FI" sz="2400" dirty="0" err="1"/>
              <a:t>work</a:t>
            </a:r>
            <a:r>
              <a:rPr lang="fi-FI" sz="2400" dirty="0"/>
              <a:t>, </a:t>
            </a:r>
            <a:r>
              <a:rPr lang="fi-FI" sz="2400" dirty="0" err="1"/>
              <a:t>pitches</a:t>
            </a:r>
            <a:endParaRPr lang="fi-FI" sz="2400" dirty="0"/>
          </a:p>
          <a:p>
            <a:r>
              <a:rPr lang="fi-FI" sz="2400" dirty="0"/>
              <a:t>(</a:t>
            </a:r>
            <a:r>
              <a:rPr lang="fi-FI" sz="2400" dirty="0" err="1"/>
              <a:t>Very</a:t>
            </a:r>
            <a:r>
              <a:rPr lang="fi-FI" sz="2400" dirty="0"/>
              <a:t>) </a:t>
            </a:r>
            <a:r>
              <a:rPr lang="fi-FI" sz="2400" dirty="0" err="1"/>
              <a:t>Intensive</a:t>
            </a:r>
            <a:r>
              <a:rPr lang="fi-FI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2943EB-83B1-9D4C-AC22-3F04977F9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19" y="2026388"/>
            <a:ext cx="5147451" cy="30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5106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817C-BB64-7D4F-BA8F-394BA00B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b="1" dirty="0" err="1"/>
              <a:t>Skills</a:t>
            </a:r>
            <a:r>
              <a:rPr lang="fi-FI" sz="3600" b="1" dirty="0"/>
              <a:t> and </a:t>
            </a:r>
            <a:r>
              <a:rPr lang="fi-FI" sz="3600" b="1" dirty="0" err="1"/>
              <a:t>competencies</a:t>
            </a:r>
            <a:endParaRPr lang="fi-FI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DBBED-5749-B545-B940-AF6D941EA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3527171" cy="3834427"/>
          </a:xfrm>
        </p:spPr>
        <p:txBody>
          <a:bodyPr>
            <a:noAutofit/>
          </a:bodyPr>
          <a:lstStyle/>
          <a:p>
            <a:r>
              <a:rPr lang="fi-FI" sz="2000" dirty="0" err="1"/>
              <a:t>Pre-defined</a:t>
            </a:r>
            <a:r>
              <a:rPr lang="fi-FI" sz="2000" dirty="0"/>
              <a:t> </a:t>
            </a:r>
            <a:r>
              <a:rPr lang="fi-FI" sz="2000" dirty="0" err="1"/>
              <a:t>wishes</a:t>
            </a:r>
            <a:r>
              <a:rPr lang="fi-FI" sz="2000" dirty="0"/>
              <a:t> for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outcomes</a:t>
            </a:r>
            <a:endParaRPr lang="fi-FI" sz="2000" dirty="0"/>
          </a:p>
          <a:p>
            <a:pPr lvl="1"/>
            <a:r>
              <a:rPr lang="fi-FI" sz="2000" dirty="0"/>
              <a:t>Learning ?</a:t>
            </a:r>
          </a:p>
          <a:p>
            <a:r>
              <a:rPr lang="fi-FI" sz="2000" dirty="0" err="1"/>
              <a:t>Emphasis</a:t>
            </a:r>
            <a:r>
              <a:rPr lang="fi-FI" sz="2000" dirty="0"/>
              <a:t> on soft </a:t>
            </a:r>
            <a:r>
              <a:rPr lang="fi-FI" sz="2000" dirty="0" err="1"/>
              <a:t>skills</a:t>
            </a:r>
            <a:r>
              <a:rPr lang="fi-FI" sz="2000" dirty="0"/>
              <a:t> </a:t>
            </a:r>
          </a:p>
          <a:p>
            <a:r>
              <a:rPr lang="fi-FI" sz="2000" dirty="0" err="1"/>
              <a:t>Not</a:t>
            </a:r>
            <a:r>
              <a:rPr lang="fi-FI" sz="2000" dirty="0"/>
              <a:t> </a:t>
            </a:r>
            <a:r>
              <a:rPr lang="fi-FI" sz="2000" dirty="0" err="1"/>
              <a:t>clearly</a:t>
            </a:r>
            <a:r>
              <a:rPr lang="fi-FI" sz="2000" dirty="0"/>
              <a:t> </a:t>
            </a:r>
            <a:r>
              <a:rPr lang="fi-FI" sz="2000" dirty="0" err="1"/>
              <a:t>described</a:t>
            </a:r>
            <a:r>
              <a:rPr lang="fi-FI" sz="2000" dirty="0"/>
              <a:t> in </a:t>
            </a:r>
            <a:r>
              <a:rPr lang="fi-FI" sz="2000" dirty="0" err="1"/>
              <a:t>papers</a:t>
            </a:r>
            <a:endParaRPr lang="fi-FI" sz="2000" dirty="0"/>
          </a:p>
          <a:p>
            <a:pPr lvl="1"/>
            <a:r>
              <a:rPr lang="fi-FI" sz="2000" dirty="0"/>
              <a:t>Still </a:t>
            </a:r>
            <a:r>
              <a:rPr lang="fi-FI" sz="2000" dirty="0" err="1"/>
              <a:t>not</a:t>
            </a:r>
            <a:r>
              <a:rPr lang="fi-FI" sz="2000" dirty="0"/>
              <a:t> </a:t>
            </a:r>
            <a:r>
              <a:rPr lang="fi-FI" sz="2000" dirty="0" err="1"/>
              <a:t>seen</a:t>
            </a:r>
            <a:r>
              <a:rPr lang="fi-FI" sz="2000" dirty="0"/>
              <a:t> as a </a:t>
            </a:r>
            <a:r>
              <a:rPr lang="fi-FI" sz="2000" dirty="0" err="1"/>
              <a:t>viable</a:t>
            </a:r>
            <a:r>
              <a:rPr lang="fi-FI" sz="2000" dirty="0"/>
              <a:t> </a:t>
            </a:r>
            <a:r>
              <a:rPr lang="fi-FI" sz="2000" dirty="0" err="1"/>
              <a:t>education</a:t>
            </a:r>
            <a:r>
              <a:rPr lang="fi-FI" sz="2000" dirty="0"/>
              <a:t> </a:t>
            </a:r>
            <a:r>
              <a:rPr lang="fi-FI" sz="2000" dirty="0" err="1"/>
              <a:t>approach</a:t>
            </a:r>
            <a:r>
              <a:rPr lang="fi-FI" sz="2000" dirty="0"/>
              <a:t> ?</a:t>
            </a:r>
          </a:p>
          <a:p>
            <a:r>
              <a:rPr lang="en-US" sz="2000" i="1" dirty="0"/>
              <a:t>”Team got experience from the other team. Different working style can be brought from the other team if good practices were found.” </a:t>
            </a:r>
            <a:endParaRPr lang="fi-FI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48B236-E646-EA4E-9BE9-2C7945345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2321797"/>
            <a:ext cx="4988180" cy="30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20074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Different Hackathon, Code Camp, Innovation camp.. styles</a:t>
            </a:r>
            <a:endParaRPr lang="fi-FI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06" y="1436131"/>
            <a:ext cx="8767119" cy="437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87132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3B7B0B-343C-4C4C-8B42-6BA09645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Lessons learned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1E8959-B6D3-6943-A325-051FA7EEB0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What is then important in Hackathon ?</a:t>
            </a:r>
          </a:p>
        </p:txBody>
      </p:sp>
    </p:spTree>
    <p:extLst>
      <p:ext uri="{BB962C8B-B14F-4D97-AF65-F5344CB8AC3E}">
        <p14:creationId xmlns:p14="http://schemas.microsoft.com/office/powerpoint/2010/main" val="3718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xmlns:p14="http://schemas.microsoft.com/office/powerpoint/2010/main" spd="med" advTm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CE25C-C496-A74C-8FE4-C50908C8E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770984" cy="1143000"/>
          </a:xfrm>
        </p:spPr>
        <p:txBody>
          <a:bodyPr/>
          <a:lstStyle/>
          <a:p>
            <a:r>
              <a:rPr lang="en-US" sz="3600" b="1" dirty="0"/>
              <a:t>Objective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Competition - winner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Innovation – new solutions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Education – learning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Networking – know new people, socializing</a:t>
            </a:r>
          </a:p>
          <a:p>
            <a:pPr marL="0" indent="0"/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2800" dirty="0">
                <a:solidFill>
                  <a:srgbClr val="ED17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“Code Camp Spirit”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176772"/>
            <a:ext cx="274454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759497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LU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4304</TotalTime>
  <Words>259</Words>
  <Application>Microsoft Macintosh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Raleway Light</vt:lpstr>
      <vt:lpstr>Segoe UI</vt:lpstr>
      <vt:lpstr>LUT Template</vt:lpstr>
      <vt:lpstr>“A social learning and hacking experience”  Antti Knutas</vt:lpstr>
      <vt:lpstr>Background</vt:lpstr>
      <vt:lpstr>Defining code camps and hackathons</vt:lpstr>
      <vt:lpstr>Hackathons in a Nutshell</vt:lpstr>
      <vt:lpstr>Hackathon structures</vt:lpstr>
      <vt:lpstr>Skills and competencies</vt:lpstr>
      <vt:lpstr>Different Hackathon, Code Camp, Innovation camp.. styles</vt:lpstr>
      <vt:lpstr>Lessons learned</vt:lpstr>
      <vt:lpstr>Objective ?</vt:lpstr>
    </vt:vector>
  </TitlesOfParts>
  <Company>LUT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"Selvitys 55 opintopisteen saavuttamiseen tähtäävistä toimenpiteistä ja valittavien opiskelijoiden määrästä verrattuna opinnot aloittaneiden opiskelijoiden määrään."</dc:title>
  <dc:creator>Hannu Rantanen</dc:creator>
  <cp:lastModifiedBy>Jari Porras</cp:lastModifiedBy>
  <cp:revision>133</cp:revision>
  <cp:lastPrinted>2012-12-10T10:27:06Z</cp:lastPrinted>
  <dcterms:created xsi:type="dcterms:W3CDTF">2013-08-19T05:49:03Z</dcterms:created>
  <dcterms:modified xsi:type="dcterms:W3CDTF">2020-11-12T08:42:57Z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